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8.xml" ContentType="application/vnd.openxmlformats-officedocument.presentationml.tags+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4" r:id="rId2"/>
  </p:sldMasterIdLst>
  <p:notesMasterIdLst>
    <p:notesMasterId r:id="rId30"/>
  </p:notesMasterIdLst>
  <p:sldIdLst>
    <p:sldId id="2145708389" r:id="rId3"/>
    <p:sldId id="2145708390" r:id="rId4"/>
    <p:sldId id="2145708391" r:id="rId5"/>
    <p:sldId id="2145708392" r:id="rId6"/>
    <p:sldId id="2145708393" r:id="rId7"/>
    <p:sldId id="2145708394" r:id="rId8"/>
    <p:sldId id="2145708375" r:id="rId9"/>
    <p:sldId id="2145708395" r:id="rId10"/>
    <p:sldId id="2145708396" r:id="rId11"/>
    <p:sldId id="1516" r:id="rId12"/>
    <p:sldId id="2145708377" r:id="rId13"/>
    <p:sldId id="2145708397" r:id="rId14"/>
    <p:sldId id="1753" r:id="rId15"/>
    <p:sldId id="2145708398" r:id="rId16"/>
    <p:sldId id="2145708379" r:id="rId17"/>
    <p:sldId id="2145708399" r:id="rId18"/>
    <p:sldId id="2145708427" r:id="rId19"/>
    <p:sldId id="2145708428" r:id="rId20"/>
    <p:sldId id="2145708400" r:id="rId21"/>
    <p:sldId id="2145708401" r:id="rId22"/>
    <p:sldId id="2145708402" r:id="rId23"/>
    <p:sldId id="473" r:id="rId24"/>
    <p:sldId id="1500" r:id="rId25"/>
    <p:sldId id="2145708423" r:id="rId26"/>
    <p:sldId id="2145708424" r:id="rId27"/>
    <p:sldId id="2145708425" r:id="rId28"/>
    <p:sldId id="2145708373" r:id="rId29"/>
  </p:sldIdLst>
  <p:sldSz cx="6400800" cy="4800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 Housekeeping: 10 min" id="{18102C15-DD17-E246-9B87-183DFA73B1CA}">
          <p14:sldIdLst>
            <p14:sldId id="2145708389"/>
            <p14:sldId id="2145708390"/>
            <p14:sldId id="2145708391"/>
            <p14:sldId id="2145708392"/>
            <p14:sldId id="2145708393"/>
            <p14:sldId id="2145708394"/>
            <p14:sldId id="2145708375"/>
            <p14:sldId id="2145708395"/>
            <p14:sldId id="2145708396"/>
            <p14:sldId id="1516"/>
          </p14:sldIdLst>
        </p14:section>
        <p14:section name="Partner Spotlight: 20 min" id="{A7E0A374-AEAB-7C44-B5E2-89E8011C7277}">
          <p14:sldIdLst>
            <p14:sldId id="2145708377"/>
            <p14:sldId id="2145708397"/>
            <p14:sldId id="1753"/>
            <p14:sldId id="2145708398"/>
            <p14:sldId id="2145708379"/>
            <p14:sldId id="2145708399"/>
            <p14:sldId id="2145708427"/>
            <p14:sldId id="2145708428"/>
            <p14:sldId id="2145708400"/>
          </p14:sldIdLst>
        </p14:section>
        <p14:section name="Demo (15 min)" id="{26A5088D-C251-954C-B518-C3B48CD751B2}">
          <p14:sldIdLst>
            <p14:sldId id="2145708401"/>
          </p14:sldIdLst>
        </p14:section>
        <p14:section name="Applying Insights on Your Campus (15 min)" id="{153DC302-DB42-BF40-8F84-ECD4D4993B8E}">
          <p14:sldIdLst>
            <p14:sldId id="2145708402"/>
            <p14:sldId id="473"/>
            <p14:sldId id="1500"/>
            <p14:sldId id="2145708423"/>
            <p14:sldId id="2145708424"/>
            <p14:sldId id="2145708425"/>
            <p14:sldId id="21457083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52320C-4239-93D5-1854-C794CF651897}" name="Brennan, Lily" initials="LB" userId="S::LBrennan@eab.com::19649d35-1688-495d-ae4b-3e31576e58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45F"/>
    <a:srgbClr val="02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DD12F-F15C-461F-83A5-ABA1262F71FD}" v="470" dt="2025-06-24T21:29:53.677"/>
    <p1510:client id="{5E7BE63E-A5D5-40B3-BA6E-E34E509D3632}" v="64" dt="2025-06-25T14:11:53.997"/>
  </p1510:revLst>
</p1510:revInfo>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88817" autoAdjust="0"/>
  </p:normalViewPr>
  <p:slideViewPr>
    <p:cSldViewPr snapToGrid="0" showGuides="1">
      <p:cViewPr varScale="1">
        <p:scale>
          <a:sx n="134" d="100"/>
          <a:sy n="134" d="100"/>
        </p:scale>
        <p:origin x="1808" y="176"/>
      </p:cViewPr>
      <p:guideLst/>
    </p:cSldViewPr>
  </p:slideViewPr>
  <p:outlineViewPr>
    <p:cViewPr>
      <p:scale>
        <a:sx n="33" d="100"/>
        <a:sy n="33" d="100"/>
      </p:scale>
      <p:origin x="0" y="-751"/>
    </p:cViewPr>
  </p:outlineViewPr>
  <p:notesTextViewPr>
    <p:cViewPr>
      <p:scale>
        <a:sx n="1" d="1"/>
        <a:sy n="1" d="1"/>
      </p:scale>
      <p:origin x="0" y="0"/>
    </p:cViewPr>
  </p:notesTextViewPr>
  <p:notesViewPr>
    <p:cSldViewPr snapToGrid="0">
      <p:cViewPr varScale="1">
        <p:scale>
          <a:sx n="47" d="100"/>
          <a:sy n="47" d="100"/>
        </p:scale>
        <p:origin x="2230" y="4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B9529-020D-408F-8E29-012DA2C55CF9}" type="datetimeFigureOut">
              <a:rPr lang="en-US" smtClean="0"/>
              <a:t>10/3/25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1E82D-A42D-44C1-B6FE-B15E8F78A2BE}" type="slidenum">
              <a:rPr lang="en-US" smtClean="0"/>
              <a:t>‹#›</a:t>
            </a:fld>
            <a:endParaRPr lang="en-US"/>
          </a:p>
        </p:txBody>
      </p:sp>
    </p:spTree>
    <p:extLst>
      <p:ext uri="{BB962C8B-B14F-4D97-AF65-F5344CB8AC3E}">
        <p14:creationId xmlns:p14="http://schemas.microsoft.com/office/powerpoint/2010/main" val="117171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Lily</a:t>
            </a:r>
            <a:r>
              <a:rPr lang="en-US" b="0" dirty="0"/>
              <a:t> - </a:t>
            </a:r>
            <a:r>
              <a:rPr lang="en-US" dirty="0"/>
              <a:t>Welcome everyone to today’s Strategy Spotlight session: </a:t>
            </a:r>
            <a:r>
              <a:rPr lang="en-US" i="1" dirty="0"/>
              <a:t>Improving Fall-to-Spring Retention with Rapid Insight.</a:t>
            </a:r>
            <a:r>
              <a:rPr lang="en-US" dirty="0"/>
              <a:t> We’re excited to have you with us for this important conversation about student success.</a:t>
            </a:r>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1E82D-A42D-44C1-B6FE-B15E8F78A2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86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Lily</a:t>
            </a:r>
            <a:r>
              <a:rPr lang="en-US" dirty="0"/>
              <a:t> – These are some of the most common early indicators:</a:t>
            </a:r>
          </a:p>
          <a:p>
            <a:pPr marL="171450" indent="-171450">
              <a:buFont typeface="Arial" panose="020B0604020202020204" pitchFamily="34" charset="0"/>
              <a:buChar char="•"/>
            </a:pPr>
            <a:r>
              <a:rPr lang="en-US" dirty="0"/>
              <a:t>Academic: not registering for next term, course withdrawals, low midterm performance.</a:t>
            </a:r>
          </a:p>
          <a:p>
            <a:pPr marL="171450" indent="-171450">
              <a:buFont typeface="Arial" panose="020B0604020202020204" pitchFamily="34" charset="0"/>
              <a:buChar char="•"/>
            </a:pPr>
            <a:r>
              <a:rPr lang="en-US" dirty="0"/>
              <a:t>Advising &amp; engagement: no advising meetings documented, low use of support services, limited campus involvement.</a:t>
            </a:r>
          </a:p>
          <a:p>
            <a:pPr marL="171450" indent="-171450">
              <a:buFont typeface="Arial" panose="020B0604020202020204" pitchFamily="34" charset="0"/>
              <a:buChar char="•"/>
            </a:pPr>
            <a:r>
              <a:rPr lang="en-US" dirty="0"/>
              <a:t>Behavioral: low LMS activity, frequent absences, missing materials.</a:t>
            </a:r>
          </a:p>
          <a:p>
            <a:pPr marL="171450" indent="-171450">
              <a:buFont typeface="Arial" panose="020B0604020202020204" pitchFamily="34" charset="0"/>
              <a:buChar char="•"/>
            </a:pPr>
            <a:r>
              <a:rPr lang="en-US" dirty="0"/>
              <a:t>Financial: account holds, aid changes, or missed payments.</a:t>
            </a:r>
          </a:p>
          <a:p>
            <a:r>
              <a:rPr lang="en-US" dirty="0"/>
              <a:t>The point here is that many of these signals show up well </a:t>
            </a:r>
            <a:r>
              <a:rPr lang="en-US" i="1" dirty="0"/>
              <a:t>before</a:t>
            </a:r>
            <a:r>
              <a:rPr lang="en-US" dirty="0"/>
              <a:t> grades are final or students formally withdraw.</a:t>
            </a:r>
          </a:p>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10</a:t>
            </a:fld>
            <a:endParaRPr lang="en-US"/>
          </a:p>
        </p:txBody>
      </p:sp>
    </p:spTree>
    <p:extLst>
      <p:ext uri="{BB962C8B-B14F-4D97-AF65-F5344CB8AC3E}">
        <p14:creationId xmlns:p14="http://schemas.microsoft.com/office/powerpoint/2010/main" val="373762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Lily</a:t>
            </a:r>
            <a:r>
              <a:rPr lang="en-US" dirty="0"/>
              <a:t> – With that foundation in mind, let’s turn to a real-world example. Penn State University took a closer look at how advising influences persistence—and Rapid Insight was central to their work. Janet, I’ll turn it over to you to share your story.</a:t>
            </a:r>
          </a:p>
          <a:p>
            <a:r>
              <a:rPr lang="en-US" dirty="0"/>
              <a:t>We’ll have some time for questions for Janet at the end of these slides – please feel free to send your questions in the chat as we go.</a:t>
            </a:r>
          </a:p>
        </p:txBody>
      </p:sp>
      <p:sp>
        <p:nvSpPr>
          <p:cNvPr id="4" name="Slide Number Placeholder 3"/>
          <p:cNvSpPr>
            <a:spLocks noGrp="1"/>
          </p:cNvSpPr>
          <p:nvPr>
            <p:ph type="sldNum" sz="quarter" idx="5"/>
          </p:nvPr>
        </p:nvSpPr>
        <p:spPr/>
        <p:txBody>
          <a:bodyPr/>
          <a:lstStyle/>
          <a:p>
            <a:fld id="{C201E82D-A42D-44C1-B6FE-B15E8F78A2BE}" type="slidenum">
              <a:rPr lang="en-US" smtClean="0"/>
              <a:t>11</a:t>
            </a:fld>
            <a:endParaRPr lang="en-US"/>
          </a:p>
        </p:txBody>
      </p:sp>
    </p:spTree>
    <p:extLst>
      <p:ext uri="{BB962C8B-B14F-4D97-AF65-F5344CB8AC3E}">
        <p14:creationId xmlns:p14="http://schemas.microsoft.com/office/powerpoint/2010/main" val="1169796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Janet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803AB-2594-4B0A-8DC3-A3880FE863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12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Janet</a:t>
            </a:r>
          </a:p>
        </p:txBody>
      </p:sp>
      <p:sp>
        <p:nvSpPr>
          <p:cNvPr id="4" name="Slide Number Placeholder 3"/>
          <p:cNvSpPr>
            <a:spLocks noGrp="1"/>
          </p:cNvSpPr>
          <p:nvPr>
            <p:ph type="sldNum" sz="quarter" idx="10"/>
          </p:nvPr>
        </p:nvSpPr>
        <p:spPr/>
        <p:txBody>
          <a:bodyPr/>
          <a:lstStyle/>
          <a:p>
            <a:fld id="{CE32F140-C7AF-4687-99AA-0C0E1F43ABF2}" type="slidenum">
              <a:rPr lang="en-US" smtClean="0"/>
              <a:t>13</a:t>
            </a:fld>
            <a:endParaRPr lang="en-US"/>
          </a:p>
        </p:txBody>
      </p:sp>
    </p:spTree>
    <p:extLst>
      <p:ext uri="{BB962C8B-B14F-4D97-AF65-F5344CB8AC3E}">
        <p14:creationId xmlns:p14="http://schemas.microsoft.com/office/powerpoint/2010/main" val="465723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Janet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1E82D-A42D-44C1-B6FE-B15E8F78A2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222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Janet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1E82D-A42D-44C1-B6FE-B15E8F78A2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43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Janet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1E82D-A42D-44C1-B6FE-B15E8F78A2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637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Janet</a:t>
            </a:r>
            <a:r>
              <a:rPr lang="en-US" dirty="0"/>
              <a:t>: Starting Point: A Construct job built to look at ROI for students who had tracking items raised through course progress surveys</a:t>
            </a:r>
          </a:p>
        </p:txBody>
      </p:sp>
      <p:sp>
        <p:nvSpPr>
          <p:cNvPr id="4" name="Slide Number Placeholder 3"/>
          <p:cNvSpPr>
            <a:spLocks noGrp="1"/>
          </p:cNvSpPr>
          <p:nvPr>
            <p:ph type="sldNum" sz="quarter" idx="5"/>
          </p:nvPr>
        </p:nvSpPr>
        <p:spPr/>
        <p:txBody>
          <a:bodyPr/>
          <a:lstStyle/>
          <a:p>
            <a:fld id="{C201E82D-A42D-44C1-B6FE-B15E8F78A2BE}" type="slidenum">
              <a:rPr lang="en-US" smtClean="0"/>
              <a:t>17</a:t>
            </a:fld>
            <a:endParaRPr lang="en-US"/>
          </a:p>
        </p:txBody>
      </p:sp>
    </p:spTree>
    <p:extLst>
      <p:ext uri="{BB962C8B-B14F-4D97-AF65-F5344CB8AC3E}">
        <p14:creationId xmlns:p14="http://schemas.microsoft.com/office/powerpoint/2010/main" val="4056238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Janet</a:t>
            </a:r>
            <a:r>
              <a:rPr lang="en-US" dirty="0"/>
              <a:t> - Adapting this model was because: we can’t control what a student does, but we can control how the institution supports them. What structures are in place to support them.</a:t>
            </a:r>
          </a:p>
          <a:p>
            <a:endParaRPr lang="en-US" dirty="0"/>
          </a:p>
          <a:p>
            <a:r>
              <a:rPr lang="en-US" dirty="0"/>
              <a:t>Construct is agile, it can adapt with you as your institutional structures are evolving.</a:t>
            </a:r>
          </a:p>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18</a:t>
            </a:fld>
            <a:endParaRPr lang="en-US"/>
          </a:p>
        </p:txBody>
      </p:sp>
    </p:spTree>
    <p:extLst>
      <p:ext uri="{BB962C8B-B14F-4D97-AF65-F5344CB8AC3E}">
        <p14:creationId xmlns:p14="http://schemas.microsoft.com/office/powerpoint/2010/main" val="3600101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Lily</a:t>
            </a:r>
            <a:r>
              <a:rPr lang="en-US" dirty="0"/>
              <a:t> – open the floor to questions for Janet. Prepare a few questions in case it’s a quiet crowd.</a:t>
            </a:r>
          </a:p>
          <a:p>
            <a:r>
              <a:rPr lang="en-US" b="1" dirty="0"/>
              <a:t>Back Pocket Questions:</a:t>
            </a:r>
          </a:p>
          <a:p>
            <a:pPr marL="171450" indent="-171450">
              <a:buFont typeface="Arial" panose="020B0604020202020204" pitchFamily="34" charset="0"/>
              <a:buChar char="•"/>
            </a:pPr>
            <a:r>
              <a:rPr lang="en-US" b="0" dirty="0"/>
              <a:t>How did you go about sharing your findings with campus leaders, and what advice would you give others on getting leadership buy-in for investing in advising?</a:t>
            </a:r>
          </a:p>
          <a:p>
            <a:pPr marL="171450" indent="-171450">
              <a:buFont typeface="Arial" panose="020B0604020202020204" pitchFamily="34" charset="0"/>
              <a:buChar char="•"/>
            </a:pPr>
            <a:r>
              <a:rPr lang="en-US" b="0" dirty="0"/>
              <a:t>If another institution wanted to start a project like this, what’s one piece of advice you’d give them about where to begin?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1E82D-A42D-44C1-B6FE-B15E8F78A2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63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Lily</a:t>
            </a:r>
            <a:r>
              <a:rPr lang="en-US" dirty="0"/>
              <a:t> – I’m Lily, Strategic Leader on the EAB Data and Analytics team, and I’m joined today by </a:t>
            </a:r>
            <a:r>
              <a:rPr lang="en-US" b="1" dirty="0"/>
              <a:t>Dr. Janet Schulenberg</a:t>
            </a:r>
            <a:r>
              <a:rPr lang="en-US" dirty="0"/>
              <a:t>, Senior Director of Undergraduate Studies at Penn State. Janet and her team used Rapid Insight to demonstrate how advising meetings directly influence persistence, reduce equity gaps, and generate measurable financial impact for the institution. She’ll share how these insights have shaped Penn State’s approach to advising and student success.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803AB-2594-4B0A-8DC3-A3880FE863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760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Lily</a:t>
            </a:r>
            <a:r>
              <a:rPr lang="en-US" dirty="0"/>
              <a:t> </a:t>
            </a:r>
            <a:br>
              <a:rPr lang="en-US" dirty="0"/>
            </a:br>
            <a:r>
              <a:rPr lang="en-US" sz="1200" dirty="0"/>
              <a:t>15- minute demo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Identify students not registered for next term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Call each for each adviser, create report for each adviser to reach out to their students who have not yet registered</a:t>
            </a:r>
          </a:p>
          <a:p>
            <a:r>
              <a:rPr lang="en-US" sz="1200" b="1" dirty="0">
                <a:effectLst/>
              </a:rPr>
              <a:t>Include:</a:t>
            </a:r>
            <a:endParaRPr lang="en-US" sz="1200" dirty="0">
              <a:effectLst/>
            </a:endParaRPr>
          </a:p>
          <a:p>
            <a:r>
              <a:rPr lang="en-US" sz="1200" dirty="0">
                <a:effectLst/>
              </a:rPr>
              <a:t>Tips for communicating findings with advising units and leadership. How do you make this information approachable and actionable for leadership and advising staff?</a:t>
            </a:r>
          </a:p>
          <a:p>
            <a:r>
              <a:rPr lang="en-US" sz="1200" dirty="0">
                <a:effectLst/>
              </a:rPr>
              <a:t>Low-lift strategies for offices just beginning with predictive modeling.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Janet – Send Lily original Construct job and adapted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Lily – Walk through one feature of the job. Offer a peek into how Penn State ran this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Keep in mind for Skills &amp; Solutions: Next step from this: create an early-term retention model, then use Predict to give Student Success Offices a heads up on which students should receive targeted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1E82D-A42D-44C1-B6FE-B15E8F78A2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663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C9964-3947-E4EC-7BD9-38C30DAD4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0E022-69B4-A59D-D2C0-52A9E8E51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887E1A-8B43-58D9-79A4-E3BFAF8977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Lily</a:t>
            </a:r>
            <a:r>
              <a:rPr lang="en-US" dirty="0"/>
              <a:t>  - Now let’s bring this back to your own institutions. Where will you start? Which of these early indicators are most relevant for you? </a:t>
            </a:r>
          </a:p>
        </p:txBody>
      </p:sp>
      <p:sp>
        <p:nvSpPr>
          <p:cNvPr id="4" name="Slide Number Placeholder 3">
            <a:extLst>
              <a:ext uri="{FF2B5EF4-FFF2-40B4-BE49-F238E27FC236}">
                <a16:creationId xmlns:a16="http://schemas.microsoft.com/office/drawing/2014/main" id="{C35809DD-BDD6-2FBD-09FD-98BD764948A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1E82D-A42D-44C1-B6FE-B15E8F78A2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638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Lily</a:t>
            </a:r>
            <a:r>
              <a:rPr lang="en-US" dirty="0"/>
              <a:t> – To get you started thinking about how this all applies to your own campus, we are going to use the Annotate feature in Zoom. To annotate…</a:t>
            </a:r>
          </a:p>
        </p:txBody>
      </p:sp>
      <p:sp>
        <p:nvSpPr>
          <p:cNvPr id="4" name="Slide Number Placeholder 3"/>
          <p:cNvSpPr>
            <a:spLocks noGrp="1"/>
          </p:cNvSpPr>
          <p:nvPr>
            <p:ph type="sldNum" sz="quarter" idx="5"/>
          </p:nvPr>
        </p:nvSpPr>
        <p:spPr/>
        <p:txBody>
          <a:bodyPr/>
          <a:lstStyle/>
          <a:p>
            <a:fld id="{C201E82D-A42D-44C1-B6FE-B15E8F78A2BE}" type="slidenum">
              <a:rPr lang="en-US" smtClean="0"/>
              <a:t>22</a:t>
            </a:fld>
            <a:endParaRPr lang="en-US"/>
          </a:p>
        </p:txBody>
      </p:sp>
    </p:spTree>
    <p:extLst>
      <p:ext uri="{BB962C8B-B14F-4D97-AF65-F5344CB8AC3E}">
        <p14:creationId xmlns:p14="http://schemas.microsoft.com/office/powerpoint/2010/main" val="2681089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Lily</a:t>
            </a:r>
            <a:br>
              <a:rPr lang="en-US" sz="1000" dirty="0"/>
            </a:br>
            <a:r>
              <a:rPr lang="en-US" sz="1000" dirty="0"/>
              <a:t>Go ahead and stamp on the slide which of these early indicators of attrition you’re most interested in exploring through an analysis. You can start by finding the low-hanging fruit. Which of these common early indicators of attrition would be most accessible for you to focus on first? What data do you have easy access to?</a:t>
            </a:r>
          </a:p>
        </p:txBody>
      </p:sp>
      <p:sp>
        <p:nvSpPr>
          <p:cNvPr id="4" name="Slide Number Placeholder 3"/>
          <p:cNvSpPr>
            <a:spLocks noGrp="1"/>
          </p:cNvSpPr>
          <p:nvPr>
            <p:ph type="sldNum" sz="quarter" idx="5"/>
          </p:nvPr>
        </p:nvSpPr>
        <p:spPr/>
        <p:txBody>
          <a:bodyPr/>
          <a:lstStyle/>
          <a:p>
            <a:fld id="{C201E82D-A42D-44C1-B6FE-B15E8F78A2BE}" type="slidenum">
              <a:rPr lang="en-US" smtClean="0"/>
              <a:t>23</a:t>
            </a:fld>
            <a:endParaRPr lang="en-US"/>
          </a:p>
        </p:txBody>
      </p:sp>
    </p:spTree>
    <p:extLst>
      <p:ext uri="{BB962C8B-B14F-4D97-AF65-F5344CB8AC3E}">
        <p14:creationId xmlns:p14="http://schemas.microsoft.com/office/powerpoint/2010/main" val="2256991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3A76-8FE0-7EE8-76E6-0DDBC3BCD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50446-B3BC-ED53-4248-51C742CD4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DAD22-2CA1-C50B-45DC-14209F71EBB2}"/>
              </a:ext>
            </a:extLst>
          </p:cNvPr>
          <p:cNvSpPr>
            <a:spLocks noGrp="1"/>
          </p:cNvSpPr>
          <p:nvPr>
            <p:ph type="body" idx="1"/>
          </p:nvPr>
        </p:nvSpPr>
        <p:spPr/>
        <p:txBody>
          <a:bodyPr/>
          <a:lstStyle/>
          <a:p>
            <a:r>
              <a:rPr lang="en-US" b="1" dirty="0">
                <a:ea typeface="Calibri"/>
                <a:cs typeface="Calibri"/>
              </a:rPr>
              <a:t>Lily - </a:t>
            </a:r>
            <a:r>
              <a:rPr lang="en-US" dirty="0"/>
              <a:t>Here are a few practical steps you can take this fall:</a:t>
            </a:r>
          </a:p>
          <a:p>
            <a:pPr marL="171450" indent="-171450">
              <a:buFont typeface="Arial" panose="020B0604020202020204" pitchFamily="34" charset="0"/>
              <a:buChar char="•"/>
            </a:pPr>
            <a:r>
              <a:rPr lang="en-US" dirty="0"/>
              <a:t>Identify one risk indicator you have data for—it doesn’t have to be perfect, just start somewhere.</a:t>
            </a:r>
          </a:p>
          <a:p>
            <a:pPr marL="171450" indent="-171450">
              <a:buFont typeface="Arial" panose="020B0604020202020204" pitchFamily="34" charset="0"/>
              <a:buChar char="•"/>
            </a:pPr>
            <a:r>
              <a:rPr lang="en-US" dirty="0"/>
              <a:t>Determine who you need to connect with—academic affairs, advising, student success teams.</a:t>
            </a:r>
          </a:p>
          <a:p>
            <a:pPr marL="171450" indent="-171450">
              <a:buFont typeface="Arial" panose="020B0604020202020204" pitchFamily="34" charset="0"/>
              <a:buChar char="•"/>
            </a:pPr>
            <a:r>
              <a:rPr lang="en-US" dirty="0"/>
              <a:t>Remember: IR’s role isn’t just to identify risk, but to help shape the institution’s response.</a:t>
            </a:r>
          </a:p>
          <a:p>
            <a:r>
              <a:rPr lang="en-US" dirty="0"/>
              <a:t>And finally, leverage Rapid Insight to explore early indicators, model retention, and connect interventions to outcomes.</a:t>
            </a:r>
          </a:p>
        </p:txBody>
      </p:sp>
      <p:sp>
        <p:nvSpPr>
          <p:cNvPr id="4" name="Slide Number Placeholder 3">
            <a:extLst>
              <a:ext uri="{FF2B5EF4-FFF2-40B4-BE49-F238E27FC236}">
                <a16:creationId xmlns:a16="http://schemas.microsoft.com/office/drawing/2014/main" id="{D4AEBA90-01B6-A069-FA5E-8B7D12F14CA4}"/>
              </a:ext>
            </a:extLst>
          </p:cNvPr>
          <p:cNvSpPr>
            <a:spLocks noGrp="1"/>
          </p:cNvSpPr>
          <p:nvPr>
            <p:ph type="sldNum" sz="quarter" idx="5"/>
          </p:nvPr>
        </p:nvSpPr>
        <p:spPr/>
        <p:txBody>
          <a:bodyPr/>
          <a:lstStyle/>
          <a:p>
            <a:fld id="{C201E82D-A42D-44C1-B6FE-B15E8F78A2BE}" type="slidenum">
              <a:rPr lang="en-US" smtClean="0"/>
              <a:t>24</a:t>
            </a:fld>
            <a:endParaRPr lang="en-US"/>
          </a:p>
        </p:txBody>
      </p:sp>
    </p:spTree>
    <p:extLst>
      <p:ext uri="{BB962C8B-B14F-4D97-AF65-F5344CB8AC3E}">
        <p14:creationId xmlns:p14="http://schemas.microsoft.com/office/powerpoint/2010/main" val="510003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CBEF3-3B70-349B-066A-B485AB423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3770C-E5EF-8939-369B-3E2253239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7FF36-BF4F-6804-C324-29DA99322CEA}"/>
              </a:ext>
            </a:extLst>
          </p:cNvPr>
          <p:cNvSpPr>
            <a:spLocks noGrp="1"/>
          </p:cNvSpPr>
          <p:nvPr>
            <p:ph type="body" idx="1"/>
          </p:nvPr>
        </p:nvSpPr>
        <p:spPr/>
        <p:txBody>
          <a:bodyPr/>
          <a:lstStyle/>
          <a:p>
            <a:r>
              <a:rPr lang="en-US" b="1" dirty="0"/>
              <a:t>Lily</a:t>
            </a:r>
          </a:p>
          <a:p>
            <a:r>
              <a:rPr lang="en-US" dirty="0"/>
              <a:t> Before you go, we’d love your feedback!</a:t>
            </a:r>
            <a:br>
              <a:rPr lang="en-US" dirty="0">
                <a:cs typeface="+mn-lt"/>
              </a:rPr>
            </a:br>
            <a:r>
              <a:rPr lang="en-US" dirty="0"/>
              <a:t> Let us know how confident you feel using Rapid Insight now, and whether you want to join our next session or get personalized support.</a:t>
            </a:r>
            <a:endParaRPr lang="en-US" dirty="0">
              <a:ea typeface="Calibri"/>
              <a:cs typeface="Calibri"/>
            </a:endParaRPr>
          </a:p>
        </p:txBody>
      </p:sp>
      <p:sp>
        <p:nvSpPr>
          <p:cNvPr id="4" name="Slide Number Placeholder 3">
            <a:extLst>
              <a:ext uri="{FF2B5EF4-FFF2-40B4-BE49-F238E27FC236}">
                <a16:creationId xmlns:a16="http://schemas.microsoft.com/office/drawing/2014/main" id="{853490C7-7D9C-A060-391C-FB03577A9F09}"/>
              </a:ext>
            </a:extLst>
          </p:cNvPr>
          <p:cNvSpPr>
            <a:spLocks noGrp="1"/>
          </p:cNvSpPr>
          <p:nvPr>
            <p:ph type="sldNum" sz="quarter" idx="5"/>
          </p:nvPr>
        </p:nvSpPr>
        <p:spPr/>
        <p:txBody>
          <a:bodyPr/>
          <a:lstStyle/>
          <a:p>
            <a:fld id="{C201E82D-A42D-44C1-B6FE-B15E8F78A2BE}" type="slidenum">
              <a:rPr lang="en-US" smtClean="0"/>
              <a:t>25</a:t>
            </a:fld>
            <a:endParaRPr lang="en-US"/>
          </a:p>
        </p:txBody>
      </p:sp>
    </p:spTree>
    <p:extLst>
      <p:ext uri="{BB962C8B-B14F-4D97-AF65-F5344CB8AC3E}">
        <p14:creationId xmlns:p14="http://schemas.microsoft.com/office/powerpoint/2010/main" val="1760833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821B1-03C1-ED74-12B8-0A5B11ADB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44780-D5F8-4E73-BAAC-7745E62E1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1A0948-2F21-34B9-549E-84587ADCE059}"/>
              </a:ext>
            </a:extLst>
          </p:cNvPr>
          <p:cNvSpPr>
            <a:spLocks noGrp="1"/>
          </p:cNvSpPr>
          <p:nvPr>
            <p:ph type="body" idx="1"/>
          </p:nvPr>
        </p:nvSpPr>
        <p:spPr/>
        <p:txBody>
          <a:bodyPr/>
          <a:lstStyle/>
          <a:p>
            <a:r>
              <a:rPr lang="en-US" b="1" dirty="0">
                <a:ea typeface="Calibri"/>
                <a:cs typeface="Calibri"/>
              </a:rPr>
              <a:t>Lily</a:t>
            </a:r>
            <a:r>
              <a:rPr lang="en-US" dirty="0">
                <a:ea typeface="Calibri"/>
                <a:cs typeface="Calibri"/>
              </a:rPr>
              <a:t> -</a:t>
            </a:r>
          </a:p>
          <a:p>
            <a:r>
              <a:rPr lang="en-US" dirty="0"/>
              <a:t>Ready to keep going? Join our next </a:t>
            </a:r>
            <a:r>
              <a:rPr lang="en-US" b="1" dirty="0"/>
              <a:t>Skills &amp; Solutions Session</a:t>
            </a:r>
            <a:r>
              <a:rPr lang="en-US" dirty="0"/>
              <a:t> on October 30 for hands-on tips and peer examples.</a:t>
            </a:r>
            <a:br>
              <a:rPr lang="en-US" dirty="0">
                <a:cs typeface="+mn-lt"/>
              </a:rPr>
            </a:br>
            <a:r>
              <a:rPr lang="en-US" dirty="0"/>
              <a:t> Or book a 1:1 with me to brainstorm your project or talk through your dataset.</a:t>
            </a:r>
            <a:br>
              <a:rPr lang="en-US" dirty="0">
                <a:cs typeface="+mn-lt"/>
              </a:rPr>
            </a:br>
            <a:r>
              <a:rPr lang="en-US" dirty="0"/>
              <a:t> And don’t forget—we’ve got a full library of Help Center articles, webinars, and blog posts to guide you.</a:t>
            </a:r>
            <a:endParaRPr lang="en-US" dirty="0">
              <a:ea typeface="Calibri"/>
              <a:cs typeface="Calibri"/>
            </a:endParaRPr>
          </a:p>
        </p:txBody>
      </p:sp>
      <p:sp>
        <p:nvSpPr>
          <p:cNvPr id="4" name="Slide Number Placeholder 3">
            <a:extLst>
              <a:ext uri="{FF2B5EF4-FFF2-40B4-BE49-F238E27FC236}">
                <a16:creationId xmlns:a16="http://schemas.microsoft.com/office/drawing/2014/main" id="{3809304E-3612-0C11-77A2-FFA9902ED135}"/>
              </a:ext>
            </a:extLst>
          </p:cNvPr>
          <p:cNvSpPr>
            <a:spLocks noGrp="1"/>
          </p:cNvSpPr>
          <p:nvPr>
            <p:ph type="sldNum" sz="quarter" idx="5"/>
          </p:nvPr>
        </p:nvSpPr>
        <p:spPr/>
        <p:txBody>
          <a:bodyPr/>
          <a:lstStyle/>
          <a:p>
            <a:fld id="{C201E82D-A42D-44C1-B6FE-B15E8F78A2BE}" type="slidenum">
              <a:rPr lang="en-US" smtClean="0"/>
              <a:t>26</a:t>
            </a:fld>
            <a:endParaRPr lang="en-US"/>
          </a:p>
        </p:txBody>
      </p:sp>
    </p:spTree>
    <p:extLst>
      <p:ext uri="{BB962C8B-B14F-4D97-AF65-F5344CB8AC3E}">
        <p14:creationId xmlns:p14="http://schemas.microsoft.com/office/powerpoint/2010/main" val="314483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Lily - </a:t>
            </a:r>
            <a:r>
              <a:rPr lang="en-US" dirty="0"/>
              <a:t>A quick reminder before we get started: you can use the chat to share your thoughts, questions, and resources throughout today’s session. Closed captions are available if you’d like to turn them on.</a:t>
            </a:r>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6EFEF-F481-4307-B619-7DFEAACC8E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33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Lily</a:t>
            </a:r>
            <a:r>
              <a:rPr lang="en-US" dirty="0"/>
              <a:t> - To warm us up, let’s start with a lighthearted icebreaker. If Rapid Insight could instantly answer </a:t>
            </a:r>
            <a:r>
              <a:rPr lang="en-US" i="1" dirty="0"/>
              <a:t>one</a:t>
            </a:r>
            <a:r>
              <a:rPr lang="en-US" dirty="0"/>
              <a:t> question for you—about your students or even your personal life—what would it be? For example: </a:t>
            </a:r>
            <a:r>
              <a:rPr lang="en-US" i="1" dirty="0"/>
              <a:t>Which students are most likely to leave before the spring term?</a:t>
            </a:r>
            <a:r>
              <a:rPr lang="en-US" dirty="0"/>
              <a:t> Or… </a:t>
            </a:r>
            <a:r>
              <a:rPr lang="en-US" i="1" dirty="0"/>
              <a:t>will my child change their Halloween costume at the last minute?</a:t>
            </a:r>
            <a:r>
              <a:rPr lang="en-US" dirty="0"/>
              <a:t> Pop your answers in the chat!</a:t>
            </a:r>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803AB-2594-4B0A-8DC3-A3880FE863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65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DA06E-C725-F893-1F6F-5168BEE7C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F81F7-1DE0-7C18-865E-C7A3FC526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CA8F4-1AFE-8EAD-F003-C5E9819037C0}"/>
              </a:ext>
            </a:extLst>
          </p:cNvPr>
          <p:cNvSpPr>
            <a:spLocks noGrp="1"/>
          </p:cNvSpPr>
          <p:nvPr>
            <p:ph type="body" idx="1"/>
          </p:nvPr>
        </p:nvSpPr>
        <p:spPr/>
        <p:txBody>
          <a:bodyPr/>
          <a:lstStyle/>
          <a:p>
            <a:r>
              <a:rPr lang="en-US" dirty="0"/>
              <a:t>Lily</a:t>
            </a:r>
          </a:p>
        </p:txBody>
      </p:sp>
      <p:sp>
        <p:nvSpPr>
          <p:cNvPr id="4" name="Slide Number Placeholder 3">
            <a:extLst>
              <a:ext uri="{FF2B5EF4-FFF2-40B4-BE49-F238E27FC236}">
                <a16:creationId xmlns:a16="http://schemas.microsoft.com/office/drawing/2014/main" id="{FAEBCBDA-5741-4E07-0718-63F2A63DAB2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1E82D-A42D-44C1-B6FE-B15E8F78A2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869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27873-962F-C6DF-C3EC-5E5DB59ED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B5D29-CA0C-8144-796F-7D968F175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69BB0B-465C-5789-CA84-CD8A906F2960}"/>
              </a:ext>
            </a:extLst>
          </p:cNvPr>
          <p:cNvSpPr>
            <a:spLocks noGrp="1"/>
          </p:cNvSpPr>
          <p:nvPr>
            <p:ph type="body" idx="1"/>
          </p:nvPr>
        </p:nvSpPr>
        <p:spPr/>
        <p:txBody>
          <a:bodyPr/>
          <a:lstStyle/>
          <a:p>
            <a:r>
              <a:rPr lang="en-US" b="1" dirty="0"/>
              <a:t>Lily - </a:t>
            </a:r>
            <a:r>
              <a:rPr lang="en-US" dirty="0"/>
              <a:t>Here’s our roadmap for the session:</a:t>
            </a:r>
          </a:p>
          <a:p>
            <a:r>
              <a:rPr lang="en-US" dirty="0"/>
              <a:t>We’ll start with an overview and objectives.</a:t>
            </a:r>
          </a:p>
          <a:p>
            <a:r>
              <a:rPr lang="en-US" dirty="0"/>
              <a:t>Then talk about IR’s role in retention.</a:t>
            </a:r>
          </a:p>
          <a:p>
            <a:r>
              <a:rPr lang="en-US" dirty="0"/>
              <a:t>Next, we’ll spotlight Penn State’s story.</a:t>
            </a:r>
          </a:p>
          <a:p>
            <a:r>
              <a:rPr lang="en-US" dirty="0"/>
              <a:t>We’ll show a short demo of Rapid Insight in action.</a:t>
            </a:r>
          </a:p>
          <a:p>
            <a:r>
              <a:rPr lang="en-US" dirty="0"/>
              <a:t>And finally, we’ll close with practical steps you can take back to campus this fall.</a:t>
            </a:r>
          </a:p>
          <a:p>
            <a:endParaRPr lang="en-US" b="1" dirty="0"/>
          </a:p>
        </p:txBody>
      </p:sp>
      <p:sp>
        <p:nvSpPr>
          <p:cNvPr id="4" name="Slide Number Placeholder 3">
            <a:extLst>
              <a:ext uri="{FF2B5EF4-FFF2-40B4-BE49-F238E27FC236}">
                <a16:creationId xmlns:a16="http://schemas.microsoft.com/office/drawing/2014/main" id="{9E1B3212-1400-B363-FEF5-CA6D51AB3A6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1E82D-A42D-44C1-B6FE-B15E8F78A2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46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Lily - </a:t>
            </a:r>
            <a:r>
              <a:rPr lang="en-US" dirty="0"/>
              <a:t>Our goals today are to:</a:t>
            </a:r>
          </a:p>
          <a:p>
            <a:r>
              <a:rPr lang="en-US" dirty="0"/>
              <a:t>Recognize early indicators of student attrition </a:t>
            </a:r>
            <a:r>
              <a:rPr lang="en-US" i="1" dirty="0"/>
              <a:t>before</a:t>
            </a:r>
            <a:r>
              <a:rPr lang="en-US" dirty="0"/>
              <a:t> final grades or official withdrawals are available.</a:t>
            </a:r>
          </a:p>
          <a:p>
            <a:r>
              <a:rPr lang="en-US" dirty="0"/>
              <a:t>Use Rapid Insight tools to analyze the effectiveness of student support structures.</a:t>
            </a:r>
          </a:p>
          <a:p>
            <a:r>
              <a:rPr lang="en-US" dirty="0"/>
              <a:t>Identify practical, low-lift strategies your team can use this fall to strengthen retention.</a:t>
            </a:r>
          </a:p>
          <a:p>
            <a:r>
              <a:rPr lang="en-US" dirty="0"/>
              <a:t>And showcase how Rapid Insight can help you partner with advising units to drive student success.</a:t>
            </a:r>
          </a:p>
          <a:p>
            <a:endParaRPr lang="en-US"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1E82D-A42D-44C1-B6FE-B15E8F78A2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464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Lily</a:t>
            </a:r>
            <a:r>
              <a:rPr lang="en-US" dirty="0"/>
              <a:t> – Fall is such a critical window for attrition risk. And Institutional Research offices are uniquely positioned to surface data that others can act on quickly. Let’s talk about what that looks like.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1E82D-A42D-44C1-B6FE-B15E8F78A2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51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Lily </a:t>
            </a:r>
            <a:r>
              <a:rPr lang="en-US" b="0" dirty="0"/>
              <a:t>- </a:t>
            </a:r>
            <a:r>
              <a:rPr lang="en-US" dirty="0"/>
              <a:t>IR teams can quantify the financial and student success impact of interventions, identify leading indicators of attrition, and translate complex data into insights advising units can really use. The key question is: how do we shift IR from just </a:t>
            </a:r>
            <a:r>
              <a:rPr lang="en-US" i="1" dirty="0"/>
              <a:t>reporting</a:t>
            </a:r>
            <a:r>
              <a:rPr lang="en-US" dirty="0"/>
              <a:t> data to strategically </a:t>
            </a:r>
            <a:r>
              <a:rPr lang="en-US" i="1" dirty="0"/>
              <a:t>advising through</a:t>
            </a:r>
            <a:r>
              <a:rPr lang="en-US" dirty="0"/>
              <a:t> the data?</a:t>
            </a:r>
            <a:endParaRPr lang="en-US" b="1" dirty="0"/>
          </a:p>
        </p:txBody>
      </p:sp>
      <p:sp>
        <p:nvSpPr>
          <p:cNvPr id="4" name="Slide Number Placeholder 3"/>
          <p:cNvSpPr>
            <a:spLocks noGrp="1"/>
          </p:cNvSpPr>
          <p:nvPr>
            <p:ph type="sldNum" sz="quarter" idx="5"/>
          </p:nvPr>
        </p:nvSpPr>
        <p:spPr/>
        <p:txBody>
          <a:bodyPr/>
          <a:lstStyle/>
          <a:p>
            <a:fld id="{C201E82D-A42D-44C1-B6FE-B15E8F78A2BE}" type="slidenum">
              <a:rPr lang="en-US" smtClean="0"/>
              <a:t>9</a:t>
            </a:fld>
            <a:endParaRPr lang="en-US"/>
          </a:p>
        </p:txBody>
      </p:sp>
    </p:spTree>
    <p:extLst>
      <p:ext uri="{BB962C8B-B14F-4D97-AF65-F5344CB8AC3E}">
        <p14:creationId xmlns:p14="http://schemas.microsoft.com/office/powerpoint/2010/main" val="23586282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image" Target="../media/image11.pn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slideMaster" Target="../slideMasters/slideMaster2.xml"/><Relationship Id="rId16" Type="http://schemas.openxmlformats.org/officeDocument/2006/relationships/image" Target="../media/image40.png"/><Relationship Id="rId1" Type="http://schemas.openxmlformats.org/officeDocument/2006/relationships/tags" Target="../tags/tag21.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44.svg"/><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21.svg"/><Relationship Id="rId11" Type="http://schemas.openxmlformats.org/officeDocument/2006/relationships/image" Target="../media/image43.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Pr>
        <a:solidFill>
          <a:schemeClr val="accent5"/>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679798-E8FE-BCC1-F137-9F49F675BBAE}"/>
              </a:ext>
            </a:extLst>
          </p:cNvPr>
          <p:cNvSpPr>
            <a:spLocks noGrp="1"/>
          </p:cNvSpPr>
          <p:nvPr>
            <p:ph type="title" hasCustomPrompt="1"/>
          </p:nvPr>
        </p:nvSpPr>
        <p:spPr>
          <a:xfrm>
            <a:off x="277812" y="-625242"/>
            <a:ext cx="5853991" cy="498598"/>
          </a:xfrm>
        </p:spPr>
        <p:txBody>
          <a:bodyPr/>
          <a:lstStyle>
            <a:lvl1pPr>
              <a:defRPr/>
            </a:lvl1pPr>
          </a:lstStyle>
          <a:p>
            <a:r>
              <a:rPr lang="en-US" dirty="0"/>
              <a:t>Add “Template Name” (this is a hidden title for accessibility)</a:t>
            </a:r>
          </a:p>
        </p:txBody>
      </p:sp>
      <p:sp>
        <p:nvSpPr>
          <p:cNvPr id="10" name="Template edition">
            <a:extLst>
              <a:ext uri="{FF2B5EF4-FFF2-40B4-BE49-F238E27FC236}">
                <a16:creationId xmlns:a16="http://schemas.microsoft.com/office/drawing/2014/main" id="{A2DDE628-8409-E24A-22B3-A03F756F1341}"/>
              </a:ext>
              <a:ext uri="{C183D7F6-B498-43B3-948B-1728B52AA6E4}">
                <adec:decorative xmlns:adec="http://schemas.microsoft.com/office/drawing/2017/decorative" val="1"/>
              </a:ext>
            </a:extLst>
          </p:cNvPr>
          <p:cNvSpPr/>
          <p:nvPr userDrawn="1"/>
        </p:nvSpPr>
        <p:spPr bwMode="gray">
          <a:xfrm>
            <a:off x="0" y="-5798"/>
            <a:ext cx="64008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tx1"/>
                </a:solidFill>
              </a:rPr>
              <a:t>      January 2024 </a:t>
            </a:r>
            <a:r>
              <a:rPr lang="en-US" sz="1400" b="1" baseline="0" dirty="0">
                <a:solidFill>
                  <a:schemeClr val="tx1"/>
                </a:solidFill>
              </a:rPr>
              <a:t>Edition</a:t>
            </a:r>
            <a:endParaRPr lang="en-US" sz="1400" b="1" dirty="0">
              <a:solidFill>
                <a:schemeClr val="tx1"/>
              </a:solidFill>
            </a:endParaRPr>
          </a:p>
        </p:txBody>
      </p:sp>
      <p:sp>
        <p:nvSpPr>
          <p:cNvPr id="48" name="Slide title">
            <a:extLst>
              <a:ext uri="{FF2B5EF4-FFF2-40B4-BE49-F238E27FC236}">
                <a16:creationId xmlns:a16="http://schemas.microsoft.com/office/drawing/2014/main" id="{B0915DD3-35CC-9E43-807D-2361F15C88E1}"/>
              </a:ext>
              <a:ext uri="{C183D7F6-B498-43B3-948B-1728B52AA6E4}">
                <adec:decorative xmlns:adec="http://schemas.microsoft.com/office/drawing/2017/decorative" val="1"/>
              </a:ext>
            </a:extLst>
          </p:cNvPr>
          <p:cNvSpPr txBox="1"/>
          <p:nvPr/>
        </p:nvSpPr>
        <p:spPr bwMode="gray">
          <a:xfrm>
            <a:off x="264105" y="1937991"/>
            <a:ext cx="1480335" cy="602729"/>
          </a:xfrm>
          <a:prstGeom prst="rect">
            <a:avLst/>
          </a:prstGeom>
          <a:noFill/>
        </p:spPr>
        <p:txBody>
          <a:bodyPr wrap="square" lIns="0" tIns="0" rIns="0" bIns="0" rtlCol="0">
            <a:spAutoFit/>
          </a:bodyPr>
          <a:lstStyle/>
          <a:p>
            <a:pPr algn="ctr">
              <a:spcBef>
                <a:spcPts val="500"/>
              </a:spcBef>
            </a:pPr>
            <a:r>
              <a:rPr lang="en-US" sz="1200" b="1" dirty="0">
                <a:solidFill>
                  <a:schemeClr val="bg1"/>
                </a:solidFill>
              </a:rPr>
              <a:t>Presentation Template 4x3</a:t>
            </a:r>
          </a:p>
          <a:p>
            <a:pPr algn="ctr">
              <a:spcBef>
                <a:spcPts val="500"/>
              </a:spcBef>
            </a:pPr>
            <a:r>
              <a:rPr lang="en-US" sz="1100" b="0" dirty="0">
                <a:solidFill>
                  <a:schemeClr val="bg1"/>
                </a:solidFill>
              </a:rPr>
              <a:t>(7"x5.25")</a:t>
            </a:r>
          </a:p>
        </p:txBody>
      </p:sp>
      <p:sp>
        <p:nvSpPr>
          <p:cNvPr id="2" name="TextBox 1">
            <a:extLst>
              <a:ext uri="{FF2B5EF4-FFF2-40B4-BE49-F238E27FC236}">
                <a16:creationId xmlns:a16="http://schemas.microsoft.com/office/drawing/2014/main" id="{1DE36005-E308-4229-8966-D65022F11F87}"/>
              </a:ext>
              <a:ext uri="{C183D7F6-B498-43B3-948B-1728B52AA6E4}">
                <adec:decorative xmlns:adec="http://schemas.microsoft.com/office/drawing/2017/decorative" val="1"/>
              </a:ext>
            </a:extLst>
          </p:cNvPr>
          <p:cNvSpPr txBox="1"/>
          <p:nvPr/>
        </p:nvSpPr>
        <p:spPr>
          <a:xfrm>
            <a:off x="3087165" y="170966"/>
            <a:ext cx="2793421" cy="138499"/>
          </a:xfrm>
          <a:prstGeom prst="rect">
            <a:avLst/>
          </a:prstGeom>
          <a:noFill/>
        </p:spPr>
        <p:txBody>
          <a:bodyPr wrap="square" lIns="0" tIns="0" rIns="0" bIns="0" rtlCol="0">
            <a:spAutoFit/>
          </a:bodyPr>
          <a:lstStyle/>
          <a:p>
            <a:pPr>
              <a:spcBef>
                <a:spcPts val="500"/>
              </a:spcBef>
            </a:pPr>
            <a:r>
              <a:rPr lang="en-US" sz="900" b="1" dirty="0">
                <a:solidFill>
                  <a:schemeClr val="tx1"/>
                </a:solidFill>
              </a:rPr>
              <a:t>Main edits: </a:t>
            </a:r>
            <a:r>
              <a:rPr lang="en-US" sz="900" dirty="0">
                <a:solidFill>
                  <a:schemeClr val="tx1"/>
                </a:solidFill>
              </a:rPr>
              <a:t>copyright and accessibility updates</a:t>
            </a:r>
          </a:p>
        </p:txBody>
      </p:sp>
      <p:sp>
        <p:nvSpPr>
          <p:cNvPr id="20" name="Green box - decorative">
            <a:extLst>
              <a:ext uri="{FF2B5EF4-FFF2-40B4-BE49-F238E27FC236}">
                <a16:creationId xmlns:a16="http://schemas.microsoft.com/office/drawing/2014/main" id="{E60E0351-67B3-E84D-8894-ECEC0C2D66D5}"/>
              </a:ext>
              <a:ext uri="{C183D7F6-B498-43B3-948B-1728B52AA6E4}">
                <adec:decorative xmlns:adec="http://schemas.microsoft.com/office/drawing/2017/decorative" val="1"/>
              </a:ext>
            </a:extLst>
          </p:cNvPr>
          <p:cNvSpPr/>
          <p:nvPr/>
        </p:nvSpPr>
        <p:spPr bwMode="gray">
          <a:xfrm>
            <a:off x="-1" y="4038927"/>
            <a:ext cx="6400801" cy="767851"/>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Save time">
            <a:extLst>
              <a:ext uri="{FF2B5EF4-FFF2-40B4-BE49-F238E27FC236}">
                <a16:creationId xmlns:a16="http://schemas.microsoft.com/office/drawing/2014/main" id="{CCA53FEC-6F88-7B40-8EFB-0D4B18A79AED}"/>
              </a:ext>
              <a:ext uri="{C183D7F6-B498-43B3-948B-1728B52AA6E4}">
                <adec:decorative xmlns:adec="http://schemas.microsoft.com/office/drawing/2017/decorative" val="1"/>
              </a:ext>
            </a:extLst>
          </p:cNvPr>
          <p:cNvSpPr txBox="1"/>
          <p:nvPr/>
        </p:nvSpPr>
        <p:spPr bwMode="gray">
          <a:xfrm>
            <a:off x="430715" y="4148519"/>
            <a:ext cx="3735387" cy="553998"/>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900" b="1" dirty="0">
                <a:solidFill>
                  <a:schemeClr val="bg1"/>
                </a:solidFill>
              </a:rPr>
              <a:t>SAVE TIME: Use the Graphic and Layout Guide (GLG)! </a:t>
            </a:r>
            <a:r>
              <a:rPr lang="en-US" sz="900" b="0" dirty="0">
                <a:solidFill>
                  <a:schemeClr val="bg1"/>
                </a:solidFill>
              </a:rPr>
              <a:t>Find it in the same folder you found this template. </a:t>
            </a: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52" name="Need help">
            <a:extLst>
              <a:ext uri="{FF2B5EF4-FFF2-40B4-BE49-F238E27FC236}">
                <a16:creationId xmlns:a16="http://schemas.microsoft.com/office/drawing/2014/main" id="{B2F6F565-4714-204C-9F4C-FCB45F51B27A}"/>
              </a:ext>
              <a:ext uri="{C183D7F6-B498-43B3-948B-1728B52AA6E4}">
                <adec:decorative xmlns:adec="http://schemas.microsoft.com/office/drawing/2017/decorative" val="1"/>
              </a:ext>
            </a:extLst>
          </p:cNvPr>
          <p:cNvSpPr txBox="1">
            <a:spLocks/>
          </p:cNvSpPr>
          <p:nvPr/>
        </p:nvSpPr>
        <p:spPr bwMode="gray">
          <a:xfrm>
            <a:off x="4546057" y="4272093"/>
            <a:ext cx="1474787"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a:t>
            </a:r>
            <a:r>
              <a:rPr lang="en-US" sz="900" b="0" dirty="0">
                <a:solidFill>
                  <a:schemeClr val="bg1"/>
                </a:solidFill>
              </a:rPr>
              <a:t>Email </a:t>
            </a:r>
            <a:br>
              <a:rPr lang="en-US" sz="900" b="0" dirty="0">
                <a:solidFill>
                  <a:schemeClr val="bg1"/>
                </a:solidFill>
              </a:rPr>
            </a:br>
            <a:r>
              <a:rPr lang="en-US" sz="900" b="0" dirty="0">
                <a:solidFill>
                  <a:schemeClr val="bg1"/>
                </a:solidFill>
              </a:rPr>
              <a:t>DSS-Requests@eab.com</a:t>
            </a:r>
          </a:p>
        </p:txBody>
      </p:sp>
      <p:cxnSp>
        <p:nvCxnSpPr>
          <p:cNvPr id="22" name="Line - decorative">
            <a:extLst>
              <a:ext uri="{FF2B5EF4-FFF2-40B4-BE49-F238E27FC236}">
                <a16:creationId xmlns:a16="http://schemas.microsoft.com/office/drawing/2014/main" id="{42C0DFF2-3AB7-CC49-912C-1E28B88E8379}"/>
              </a:ext>
              <a:ext uri="{C183D7F6-B498-43B3-948B-1728B52AA6E4}">
                <adec:decorative xmlns:adec="http://schemas.microsoft.com/office/drawing/2017/decorative" val="1"/>
              </a:ext>
            </a:extLst>
          </p:cNvPr>
          <p:cNvCxnSpPr>
            <a:cxnSpLocks/>
          </p:cNvCxnSpPr>
          <p:nvPr/>
        </p:nvCxnSpPr>
        <p:spPr bwMode="gray">
          <a:xfrm>
            <a:off x="281400" y="1857057"/>
            <a:ext cx="146304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Line - decorative">
            <a:extLst>
              <a:ext uri="{FF2B5EF4-FFF2-40B4-BE49-F238E27FC236}">
                <a16:creationId xmlns:a16="http://schemas.microsoft.com/office/drawing/2014/main" id="{D6731AFC-EEF0-6327-B92E-173793965918}"/>
              </a:ext>
              <a:ext uri="{C183D7F6-B498-43B3-948B-1728B52AA6E4}">
                <adec:decorative xmlns:adec="http://schemas.microsoft.com/office/drawing/2017/decorative" val="1"/>
              </a:ext>
            </a:extLst>
          </p:cNvPr>
          <p:cNvCxnSpPr>
            <a:cxnSpLocks/>
          </p:cNvCxnSpPr>
          <p:nvPr userDrawn="1"/>
        </p:nvCxnSpPr>
        <p:spPr bwMode="gray">
          <a:xfrm>
            <a:off x="1951936" y="1857057"/>
            <a:ext cx="21945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Line - decorative">
            <a:extLst>
              <a:ext uri="{FF2B5EF4-FFF2-40B4-BE49-F238E27FC236}">
                <a16:creationId xmlns:a16="http://schemas.microsoft.com/office/drawing/2014/main" id="{7B494129-79AE-18E0-6364-B700D2725AD4}"/>
              </a:ext>
              <a:ext uri="{C183D7F6-B498-43B3-948B-1728B52AA6E4}">
                <adec:decorative xmlns:adec="http://schemas.microsoft.com/office/drawing/2017/decorative" val="1"/>
              </a:ext>
            </a:extLst>
          </p:cNvPr>
          <p:cNvCxnSpPr>
            <a:cxnSpLocks/>
          </p:cNvCxnSpPr>
          <p:nvPr userDrawn="1"/>
        </p:nvCxnSpPr>
        <p:spPr bwMode="gray">
          <a:xfrm>
            <a:off x="4338399" y="1857057"/>
            <a:ext cx="177611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lide title">
            <a:extLst>
              <a:ext uri="{FF2B5EF4-FFF2-40B4-BE49-F238E27FC236}">
                <a16:creationId xmlns:a16="http://schemas.microsoft.com/office/drawing/2014/main" id="{8B0CF285-9591-382C-2720-19A074CBBAD2}"/>
              </a:ext>
              <a:ext uri="{C183D7F6-B498-43B3-948B-1728B52AA6E4}">
                <adec:decorative xmlns:adec="http://schemas.microsoft.com/office/drawing/2017/decorative" val="1"/>
              </a:ext>
            </a:extLst>
          </p:cNvPr>
          <p:cNvSpPr txBox="1"/>
          <p:nvPr userDrawn="1"/>
        </p:nvSpPr>
        <p:spPr bwMode="gray">
          <a:xfrm>
            <a:off x="281400" y="752178"/>
            <a:ext cx="5841588" cy="556563"/>
          </a:xfrm>
          <a:prstGeom prst="rect">
            <a:avLst/>
          </a:prstGeom>
          <a:noFill/>
        </p:spPr>
        <p:txBody>
          <a:bodyPr wrap="square" lIns="0" tIns="0" rIns="0" bIns="0" rtlCol="0">
            <a:spAutoFit/>
          </a:bodyPr>
          <a:lstStyle/>
          <a:p>
            <a:pPr algn="ctr">
              <a:spcBef>
                <a:spcPts val="500"/>
              </a:spcBef>
            </a:pPr>
            <a:r>
              <a:rPr lang="en-US" sz="1100" b="1" dirty="0">
                <a:solidFill>
                  <a:schemeClr val="bg1"/>
                </a:solidFill>
              </a:rPr>
              <a:t>This is the: </a:t>
            </a:r>
          </a:p>
          <a:p>
            <a:pPr algn="ctr">
              <a:spcBef>
                <a:spcPts val="500"/>
              </a:spcBef>
            </a:pPr>
            <a:r>
              <a:rPr lang="en-US" sz="2000" b="0" dirty="0">
                <a:solidFill>
                  <a:schemeClr val="tx2"/>
                </a:solidFill>
              </a:rPr>
              <a:t>Presentation Template 4x3</a:t>
            </a:r>
          </a:p>
        </p:txBody>
      </p:sp>
      <p:sp>
        <p:nvSpPr>
          <p:cNvPr id="7" name="Arrow: Down 6">
            <a:extLst>
              <a:ext uri="{FF2B5EF4-FFF2-40B4-BE49-F238E27FC236}">
                <a16:creationId xmlns:a16="http://schemas.microsoft.com/office/drawing/2014/main" id="{C9B0550C-78A4-763E-61F2-0A292625DDFC}"/>
              </a:ext>
              <a:ext uri="{C183D7F6-B498-43B3-948B-1728B52AA6E4}">
                <adec:decorative xmlns:adec="http://schemas.microsoft.com/office/drawing/2017/decorative" val="1"/>
              </a:ext>
            </a:extLst>
          </p:cNvPr>
          <p:cNvSpPr/>
          <p:nvPr userDrawn="1"/>
        </p:nvSpPr>
        <p:spPr bwMode="gray">
          <a:xfrm>
            <a:off x="736695" y="1404023"/>
            <a:ext cx="552450" cy="355597"/>
          </a:xfrm>
          <a:prstGeom prst="down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Slide title">
            <a:extLst>
              <a:ext uri="{FF2B5EF4-FFF2-40B4-BE49-F238E27FC236}">
                <a16:creationId xmlns:a16="http://schemas.microsoft.com/office/drawing/2014/main" id="{35D5CA9E-2498-3C93-218E-630460052F36}"/>
              </a:ext>
              <a:ext uri="{C183D7F6-B498-43B3-948B-1728B52AA6E4}">
                <adec:decorative xmlns:adec="http://schemas.microsoft.com/office/drawing/2017/decorative" val="1"/>
              </a:ext>
            </a:extLst>
          </p:cNvPr>
          <p:cNvSpPr txBox="1"/>
          <p:nvPr userDrawn="1"/>
        </p:nvSpPr>
        <p:spPr bwMode="gray">
          <a:xfrm>
            <a:off x="2141284" y="1937991"/>
            <a:ext cx="1815865" cy="184666"/>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1" dirty="0">
                <a:solidFill>
                  <a:schemeClr val="bg1"/>
                </a:solidFill>
              </a:rPr>
              <a:t>Landscape </a:t>
            </a:r>
            <a:r>
              <a:rPr lang="en-US" sz="1200" b="0" dirty="0">
                <a:solidFill>
                  <a:schemeClr val="bg1"/>
                </a:solidFill>
              </a:rPr>
              <a:t>(11"x8.5")</a:t>
            </a:r>
          </a:p>
        </p:txBody>
      </p:sp>
      <p:sp>
        <p:nvSpPr>
          <p:cNvPr id="9" name="Slide title">
            <a:extLst>
              <a:ext uri="{FF2B5EF4-FFF2-40B4-BE49-F238E27FC236}">
                <a16:creationId xmlns:a16="http://schemas.microsoft.com/office/drawing/2014/main" id="{AAAC0FDE-1613-E1A3-97DD-80A65C22D9A7}"/>
              </a:ext>
              <a:ext uri="{C183D7F6-B498-43B3-948B-1728B52AA6E4}">
                <adec:decorative xmlns:adec="http://schemas.microsoft.com/office/drawing/2017/decorative" val="1"/>
              </a:ext>
            </a:extLst>
          </p:cNvPr>
          <p:cNvSpPr txBox="1"/>
          <p:nvPr userDrawn="1"/>
        </p:nvSpPr>
        <p:spPr bwMode="gray">
          <a:xfrm>
            <a:off x="4338399" y="1937991"/>
            <a:ext cx="1793405" cy="184666"/>
          </a:xfrm>
          <a:prstGeom prst="rect">
            <a:avLst/>
          </a:prstGeom>
          <a:noFill/>
        </p:spPr>
        <p:txBody>
          <a:bodyPr wrap="square" lIns="0" tIns="0" rIns="0" bIns="0" rtlCol="0">
            <a:spAutoFit/>
          </a:bodyPr>
          <a:lstStyle/>
          <a:p>
            <a:pPr algn="ctr">
              <a:spcBef>
                <a:spcPts val="500"/>
              </a:spcBef>
            </a:pPr>
            <a:r>
              <a:rPr lang="en-US" sz="1200" b="1" dirty="0">
                <a:solidFill>
                  <a:schemeClr val="bg1"/>
                </a:solidFill>
              </a:rPr>
              <a:t>Portrait </a:t>
            </a:r>
            <a:r>
              <a:rPr lang="en-US" sz="1200" b="0" dirty="0">
                <a:solidFill>
                  <a:schemeClr val="bg1"/>
                </a:solidFill>
              </a:rPr>
              <a:t>(</a:t>
            </a:r>
            <a:r>
              <a:rPr lang="en-US" sz="1100" b="0" dirty="0">
                <a:solidFill>
                  <a:schemeClr val="bg1"/>
                </a:solidFill>
              </a:rPr>
              <a:t>8.5"x11")</a:t>
            </a:r>
          </a:p>
        </p:txBody>
      </p:sp>
      <p:sp>
        <p:nvSpPr>
          <p:cNvPr id="5" name="Slide title">
            <a:extLst>
              <a:ext uri="{FF2B5EF4-FFF2-40B4-BE49-F238E27FC236}">
                <a16:creationId xmlns:a16="http://schemas.microsoft.com/office/drawing/2014/main" id="{2AAB7D9B-8FF0-BAD4-6B6B-5C5354073A9B}"/>
              </a:ext>
              <a:ext uri="{C183D7F6-B498-43B3-948B-1728B52AA6E4}">
                <adec:decorative xmlns:adec="http://schemas.microsoft.com/office/drawing/2017/decorative" val="1"/>
              </a:ext>
            </a:extLst>
          </p:cNvPr>
          <p:cNvSpPr txBox="1"/>
          <p:nvPr userDrawn="1"/>
        </p:nvSpPr>
        <p:spPr bwMode="gray">
          <a:xfrm>
            <a:off x="2037754" y="2280844"/>
            <a:ext cx="92162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Long Document Template</a:t>
            </a:r>
          </a:p>
        </p:txBody>
      </p:sp>
      <p:sp>
        <p:nvSpPr>
          <p:cNvPr id="12" name="Slide title">
            <a:extLst>
              <a:ext uri="{FF2B5EF4-FFF2-40B4-BE49-F238E27FC236}">
                <a16:creationId xmlns:a16="http://schemas.microsoft.com/office/drawing/2014/main" id="{78C6F616-24C4-D1F5-8EE9-F1D50121718C}"/>
              </a:ext>
              <a:ext uri="{C183D7F6-B498-43B3-948B-1728B52AA6E4}">
                <adec:decorative xmlns:adec="http://schemas.microsoft.com/office/drawing/2017/decorative" val="1"/>
              </a:ext>
            </a:extLst>
          </p:cNvPr>
          <p:cNvSpPr txBox="1"/>
          <p:nvPr userDrawn="1"/>
        </p:nvSpPr>
        <p:spPr bwMode="gray">
          <a:xfrm>
            <a:off x="3199314" y="2280844"/>
            <a:ext cx="82239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Branded One-Pager Template</a:t>
            </a:r>
          </a:p>
        </p:txBody>
      </p:sp>
      <p:pic>
        <p:nvPicPr>
          <p:cNvPr id="35" name="Picture 34">
            <a:extLst>
              <a:ext uri="{FF2B5EF4-FFF2-40B4-BE49-F238E27FC236}">
                <a16:creationId xmlns:a16="http://schemas.microsoft.com/office/drawing/2014/main" id="{CC95C1B2-4CDD-D79C-169A-B280AA92AD2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1855" y="2800253"/>
            <a:ext cx="708983" cy="914400"/>
          </a:xfrm>
          <a:prstGeom prst="rect">
            <a:avLst/>
          </a:prstGeom>
          <a:ln w="6350">
            <a:solidFill>
              <a:schemeClr val="accent1"/>
            </a:solidFill>
          </a:ln>
        </p:spPr>
      </p:pic>
      <p:grpSp>
        <p:nvGrpSpPr>
          <p:cNvPr id="54" name="Group 53">
            <a:extLst>
              <a:ext uri="{FF2B5EF4-FFF2-40B4-BE49-F238E27FC236}">
                <a16:creationId xmlns:a16="http://schemas.microsoft.com/office/drawing/2014/main" id="{12A19CFB-3EB3-AC5A-54A6-1B9DA1117550}"/>
              </a:ext>
              <a:ext uri="{C183D7F6-B498-43B3-948B-1728B52AA6E4}">
                <adec:decorative xmlns:adec="http://schemas.microsoft.com/office/drawing/2017/decorative" val="1"/>
              </a:ext>
            </a:extLst>
          </p:cNvPr>
          <p:cNvGrpSpPr/>
          <p:nvPr userDrawn="1"/>
        </p:nvGrpSpPr>
        <p:grpSpPr>
          <a:xfrm>
            <a:off x="4376026" y="2800253"/>
            <a:ext cx="810082" cy="1045193"/>
            <a:chOff x="4376026" y="2800253"/>
            <a:chExt cx="810082" cy="1045193"/>
          </a:xfrm>
        </p:grpSpPr>
        <p:pic>
          <p:nvPicPr>
            <p:cNvPr id="37" name="Picture 36" descr="A screenshot of a phone&#10;&#10;Description automatically generated">
              <a:extLst>
                <a:ext uri="{FF2B5EF4-FFF2-40B4-BE49-F238E27FC236}">
                  <a16:creationId xmlns:a16="http://schemas.microsoft.com/office/drawing/2014/main" id="{D7495A57-7C9C-7C22-063E-61E4A45F4D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6350">
              <a:solidFill>
                <a:schemeClr val="accent1"/>
              </a:solidFill>
            </a:ln>
          </p:spPr>
        </p:pic>
        <p:pic>
          <p:nvPicPr>
            <p:cNvPr id="38" name="Picture 37" descr="A screenshot of a phone&#10;&#10;Description automatically generated">
              <a:extLst>
                <a:ext uri="{FF2B5EF4-FFF2-40B4-BE49-F238E27FC236}">
                  <a16:creationId xmlns:a16="http://schemas.microsoft.com/office/drawing/2014/main" id="{BB020294-7DE2-8150-DF91-F7F14410FF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6350">
              <a:solidFill>
                <a:schemeClr val="accent1"/>
              </a:solidFill>
            </a:ln>
          </p:spPr>
        </p:pic>
        <p:pic>
          <p:nvPicPr>
            <p:cNvPr id="39" name="Picture 38">
              <a:extLst>
                <a:ext uri="{FF2B5EF4-FFF2-40B4-BE49-F238E27FC236}">
                  <a16:creationId xmlns:a16="http://schemas.microsoft.com/office/drawing/2014/main" id="{B4D3FB6F-17B8-CB2A-AD50-DF7C5CEFDBA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6350">
              <a:solidFill>
                <a:schemeClr val="accent1"/>
              </a:solidFill>
            </a:ln>
          </p:spPr>
        </p:pic>
      </p:grpSp>
      <p:sp>
        <p:nvSpPr>
          <p:cNvPr id="40" name="Slide title">
            <a:extLst>
              <a:ext uri="{FF2B5EF4-FFF2-40B4-BE49-F238E27FC236}">
                <a16:creationId xmlns:a16="http://schemas.microsoft.com/office/drawing/2014/main" id="{2F17C8AD-1DD8-99EA-D4F7-F6CD6F7C48F8}"/>
              </a:ext>
              <a:ext uri="{C183D7F6-B498-43B3-948B-1728B52AA6E4}">
                <adec:decorative xmlns:adec="http://schemas.microsoft.com/office/drawing/2017/decorative" val="1"/>
              </a:ext>
            </a:extLst>
          </p:cNvPr>
          <p:cNvSpPr txBox="1"/>
          <p:nvPr userDrawn="1"/>
        </p:nvSpPr>
        <p:spPr bwMode="gray">
          <a:xfrm>
            <a:off x="4320257" y="2280844"/>
            <a:ext cx="92162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Long Document Template</a:t>
            </a:r>
          </a:p>
        </p:txBody>
      </p:sp>
      <p:sp>
        <p:nvSpPr>
          <p:cNvPr id="41" name="Slide title">
            <a:extLst>
              <a:ext uri="{FF2B5EF4-FFF2-40B4-BE49-F238E27FC236}">
                <a16:creationId xmlns:a16="http://schemas.microsoft.com/office/drawing/2014/main" id="{43547E99-5FC9-43F1-1E91-69BFBDFDACA4}"/>
              </a:ext>
              <a:ext uri="{C183D7F6-B498-43B3-948B-1728B52AA6E4}">
                <adec:decorative xmlns:adec="http://schemas.microsoft.com/office/drawing/2017/decorative" val="1"/>
              </a:ext>
            </a:extLst>
          </p:cNvPr>
          <p:cNvSpPr txBox="1"/>
          <p:nvPr userDrawn="1"/>
        </p:nvSpPr>
        <p:spPr bwMode="gray">
          <a:xfrm>
            <a:off x="5345151" y="2280844"/>
            <a:ext cx="82239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Branded One-Pager Template</a:t>
            </a:r>
          </a:p>
        </p:txBody>
      </p:sp>
      <p:pic>
        <p:nvPicPr>
          <p:cNvPr id="43" name="Picture 42">
            <a:extLst>
              <a:ext uri="{FF2B5EF4-FFF2-40B4-BE49-F238E27FC236}">
                <a16:creationId xmlns:a16="http://schemas.microsoft.com/office/drawing/2014/main" id="{C8D3D475-D8F3-733E-AEA9-CB20C065FF2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53309" y="2778759"/>
            <a:ext cx="914400" cy="706582"/>
          </a:xfrm>
          <a:prstGeom prst="rect">
            <a:avLst/>
          </a:prstGeom>
          <a:ln w="6350">
            <a:solidFill>
              <a:schemeClr val="accent1"/>
            </a:solidFill>
          </a:ln>
        </p:spPr>
      </p:pic>
      <p:grpSp>
        <p:nvGrpSpPr>
          <p:cNvPr id="53" name="Group 52">
            <a:extLst>
              <a:ext uri="{FF2B5EF4-FFF2-40B4-BE49-F238E27FC236}">
                <a16:creationId xmlns:a16="http://schemas.microsoft.com/office/drawing/2014/main" id="{4501A1A2-5621-7A95-4444-8CE980ED1397}"/>
              </a:ext>
              <a:ext uri="{C183D7F6-B498-43B3-948B-1728B52AA6E4}">
                <adec:decorative xmlns:adec="http://schemas.microsoft.com/office/drawing/2017/decorative" val="1"/>
              </a:ext>
            </a:extLst>
          </p:cNvPr>
          <p:cNvGrpSpPr/>
          <p:nvPr userDrawn="1"/>
        </p:nvGrpSpPr>
        <p:grpSpPr>
          <a:xfrm>
            <a:off x="1993498" y="2800253"/>
            <a:ext cx="1010133" cy="838259"/>
            <a:chOff x="2266454" y="2800253"/>
            <a:chExt cx="1010133" cy="838259"/>
          </a:xfrm>
        </p:grpSpPr>
        <p:pic>
          <p:nvPicPr>
            <p:cNvPr id="45" name="Picture 44" descr="A screenshot of a computer&#10;&#10;Description automatically generated">
              <a:extLst>
                <a:ext uri="{FF2B5EF4-FFF2-40B4-BE49-F238E27FC236}">
                  <a16:creationId xmlns:a16="http://schemas.microsoft.com/office/drawing/2014/main" id="{54AA1538-459C-448A-A982-A05C35009C7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6350">
              <a:solidFill>
                <a:schemeClr val="accent1"/>
              </a:solidFill>
            </a:ln>
          </p:spPr>
        </p:pic>
        <p:pic>
          <p:nvPicPr>
            <p:cNvPr id="49" name="Picture 48" descr="A screenshot of a computer&#10;&#10;Description automatically generated">
              <a:extLst>
                <a:ext uri="{FF2B5EF4-FFF2-40B4-BE49-F238E27FC236}">
                  <a16:creationId xmlns:a16="http://schemas.microsoft.com/office/drawing/2014/main" id="{B0EA6169-0C03-D26D-328F-391FB89BEC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635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9890CC12-276C-92B5-5513-F0C376896BEC}"/>
                </a:ext>
              </a:extLst>
            </p:cNvPr>
            <p:cNvPicPr>
              <a:picLocks noChangeAspect="1"/>
            </p:cNvPicPr>
            <p:nvPr userDrawn="1"/>
          </p:nvPicPr>
          <p:blipFill>
            <a:blip r:embed="rId8"/>
            <a:stretch>
              <a:fillRect/>
            </a:stretch>
          </p:blipFill>
          <p:spPr>
            <a:xfrm>
              <a:off x="2266454" y="2800253"/>
              <a:ext cx="914400" cy="706582"/>
            </a:xfrm>
            <a:prstGeom prst="rect">
              <a:avLst/>
            </a:prstGeom>
            <a:ln w="6350">
              <a:solidFill>
                <a:schemeClr val="accent1"/>
              </a:solidFill>
            </a:ln>
          </p:spPr>
        </p:pic>
      </p:grpSp>
      <p:grpSp>
        <p:nvGrpSpPr>
          <p:cNvPr id="61" name="Group 60">
            <a:extLst>
              <a:ext uri="{FF2B5EF4-FFF2-40B4-BE49-F238E27FC236}">
                <a16:creationId xmlns:a16="http://schemas.microsoft.com/office/drawing/2014/main" id="{061BB7D2-DC30-2F87-903A-1EC419146D38}"/>
              </a:ext>
              <a:ext uri="{C183D7F6-B498-43B3-948B-1728B52AA6E4}">
                <adec:decorative xmlns:adec="http://schemas.microsoft.com/office/drawing/2017/decorative" val="1"/>
              </a:ext>
            </a:extLst>
          </p:cNvPr>
          <p:cNvGrpSpPr/>
          <p:nvPr userDrawn="1"/>
        </p:nvGrpSpPr>
        <p:grpSpPr>
          <a:xfrm>
            <a:off x="435791" y="2621653"/>
            <a:ext cx="1136520" cy="1145196"/>
            <a:chOff x="435791" y="2621653"/>
            <a:chExt cx="1136520" cy="1145196"/>
          </a:xfrm>
        </p:grpSpPr>
        <p:pic>
          <p:nvPicPr>
            <p:cNvPr id="56" name="Picture 55" descr="A screenshot of a web page&#10;&#10;Description automatically generated">
              <a:extLst>
                <a:ext uri="{FF2B5EF4-FFF2-40B4-BE49-F238E27FC236}">
                  <a16:creationId xmlns:a16="http://schemas.microsoft.com/office/drawing/2014/main" id="{773460EE-96A6-5422-D8EB-1D2BFCA9090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6350">
              <a:solidFill>
                <a:schemeClr val="accent1"/>
              </a:solidFill>
            </a:ln>
          </p:spPr>
        </p:pic>
        <p:pic>
          <p:nvPicPr>
            <p:cNvPr id="60" name="Picture 59" descr="A screenshot of a web page&#10;&#10;Description automatically generated">
              <a:extLst>
                <a:ext uri="{FF2B5EF4-FFF2-40B4-BE49-F238E27FC236}">
                  <a16:creationId xmlns:a16="http://schemas.microsoft.com/office/drawing/2014/main" id="{4063E4C7-BC07-DFAE-6B97-4C62F0C90D2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079521"/>
              <a:ext cx="914400" cy="687328"/>
            </a:xfrm>
            <a:prstGeom prst="rect">
              <a:avLst/>
            </a:prstGeom>
            <a:ln w="6350">
              <a:solidFill>
                <a:schemeClr val="accent1"/>
              </a:solidFill>
            </a:ln>
          </p:spPr>
        </p:pic>
      </p:grpSp>
      <p:sp>
        <p:nvSpPr>
          <p:cNvPr id="11" name="Rectangle 10">
            <a:extLst>
              <a:ext uri="{FF2B5EF4-FFF2-40B4-BE49-F238E27FC236}">
                <a16:creationId xmlns:a16="http://schemas.microsoft.com/office/drawing/2014/main" id="{D9DFE64F-7E91-EB9E-1F7F-A8432C25E463}"/>
              </a:ext>
              <a:ext uri="{C183D7F6-B498-43B3-948B-1728B52AA6E4}">
                <adec:decorative xmlns:adec="http://schemas.microsoft.com/office/drawing/2017/decorative" val="1"/>
              </a:ext>
            </a:extLst>
          </p:cNvPr>
          <p:cNvSpPr/>
          <p:nvPr userDrawn="1"/>
        </p:nvSpPr>
        <p:spPr bwMode="gray">
          <a:xfrm>
            <a:off x="281400" y="1917519"/>
            <a:ext cx="1463040" cy="192792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65889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act Branded">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77D578-C9BD-2962-D986-CDC7E72A23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2" name="Slide title"/>
          <p:cNvSpPr>
            <a:spLocks noGrp="1"/>
          </p:cNvSpPr>
          <p:nvPr>
            <p:ph type="title" hasCustomPrompt="1"/>
          </p:nvPr>
        </p:nvSpPr>
        <p:spPr bwMode="gray">
          <a:xfrm>
            <a:off x="279056" y="309824"/>
            <a:ext cx="5120640"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019626186"/>
      </p:ext>
    </p:extLst>
  </p:cSld>
  <p:clrMapOvr>
    <a:masterClrMapping/>
  </p:clrMapOvr>
  <p:extLst>
    <p:ext uri="{DCECCB84-F9BA-43D5-87BE-67443E8EF086}">
      <p15:sldGuideLst xmlns:p15="http://schemas.microsoft.com/office/powerpoint/2012/main">
        <p15:guide id="1" orient="horz" pos="62">
          <p15:clr>
            <a:srgbClr val="FBAE40"/>
          </p15:clr>
        </p15:guide>
        <p15:guide id="2" orient="horz" pos="1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 uri="{C183D7F6-B498-43B3-948B-1728B52AA6E4}">
                <adec:decorative xmlns:adec="http://schemas.microsoft.com/office/drawing/2017/decorative" val="1"/>
              </a:ext>
            </a:extLst>
          </p:cNvPr>
          <p:cNvGrpSpPr/>
          <p:nvPr/>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p:nvCxnSpPr>
        <p:spPr bwMode="gray">
          <a:xfrm>
            <a:off x="0" y="601181"/>
            <a:ext cx="6400800" cy="0"/>
          </a:xfrm>
          <a:prstGeom prst="line">
            <a:avLst/>
          </a:prstGeom>
          <a:noFill/>
          <a:ln w="28575" cap="flat" cmpd="sng" algn="ctr">
            <a:solidFill>
              <a:schemeClr val="accent6"/>
            </a:solidFill>
            <a:prstDash val="solid"/>
            <a:miter lim="800000"/>
          </a:ln>
          <a:effectLst/>
        </p:spPr>
      </p:cxn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5" name="Title 4">
            <a:extLst>
              <a:ext uri="{FF2B5EF4-FFF2-40B4-BE49-F238E27FC236}">
                <a16:creationId xmlns:a16="http://schemas.microsoft.com/office/drawing/2014/main" id="{84D3153D-2C97-63BF-13A1-98A45C540546}"/>
              </a:ext>
            </a:extLst>
          </p:cNvPr>
          <p:cNvSpPr>
            <a:spLocks noGrp="1"/>
          </p:cNvSpPr>
          <p:nvPr>
            <p:ph type="title" hasCustomPrompt="1"/>
          </p:nvPr>
        </p:nvSpPr>
        <p:spPr/>
        <p:txBody>
          <a:bodyPr/>
          <a:lstStyle>
            <a:lvl1pPr>
              <a:defRPr>
                <a:solidFill>
                  <a:schemeClr val="bg1"/>
                </a:solidFill>
              </a:defRPr>
            </a:lvl1pPr>
          </a:lstStyle>
          <a:p>
            <a:r>
              <a:rPr lang="en-US" dirty="0"/>
              <a:t>Click to add “Notes”</a:t>
            </a:r>
          </a:p>
        </p:txBody>
      </p:sp>
    </p:spTree>
    <p:custDataLst>
      <p:tags r:id="rId1"/>
    </p:custDataLst>
    <p:extLst>
      <p:ext uri="{BB962C8B-B14F-4D97-AF65-F5344CB8AC3E}">
        <p14:creationId xmlns:p14="http://schemas.microsoft.com/office/powerpoint/2010/main" val="2220246426"/>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09" y="309824"/>
            <a:ext cx="3718947" cy="249299"/>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Add “Project Contributors”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a:extLst>
              <a:ext uri="{C183D7F6-B498-43B3-948B-1728B52AA6E4}">
                <adec:decorative xmlns:adec="http://schemas.microsoft.com/office/drawing/2017/decorative" val="1"/>
              </a:ext>
            </a:extLst>
          </p:cNvPr>
          <p:cNvCxnSpPr/>
          <p:nvPr/>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333593614"/>
      </p:ext>
    </p:extLst>
  </p:cSld>
  <p:clrMapOvr>
    <a:masterClrMapping/>
  </p:clrMapOvr>
  <p:extLst>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551C-683E-1D39-19D0-C135F7C109A7}"/>
              </a:ext>
            </a:extLst>
          </p:cNvPr>
          <p:cNvSpPr>
            <a:spLocks noGrp="1"/>
          </p:cNvSpPr>
          <p:nvPr>
            <p:ph type="title" hasCustomPrompt="1"/>
          </p:nvPr>
        </p:nvSpPr>
        <p:spPr>
          <a:xfrm>
            <a:off x="277812" y="-874764"/>
            <a:ext cx="5845175" cy="747897"/>
          </a:xfrm>
        </p:spPr>
        <p:txBody>
          <a:bodyPr/>
          <a:lstStyle/>
          <a:p>
            <a:r>
              <a:rPr lang="en-US" dirty="0"/>
              <a:t>Add a title, Ex: “Page Left Blank Intentionally #1” (this is a hidden title for accessibility; needs to be unique so add a number)</a:t>
            </a:r>
          </a:p>
        </p:txBody>
      </p:sp>
      <p:sp>
        <p:nvSpPr>
          <p:cNvPr id="20"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3725168497"/>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9801-F3AC-5A3B-058B-8F47CD7CD7C3}"/>
              </a:ext>
            </a:extLst>
          </p:cNvPr>
          <p:cNvSpPr>
            <a:spLocks noGrp="1"/>
          </p:cNvSpPr>
          <p:nvPr>
            <p:ph type="title" hasCustomPrompt="1"/>
          </p:nvPr>
        </p:nvSpPr>
        <p:spPr>
          <a:xfrm>
            <a:off x="277812" y="-867390"/>
            <a:ext cx="5845175" cy="747897"/>
          </a:xfrm>
        </p:spPr>
        <p:txBody>
          <a:bodyPr/>
          <a:lstStyle>
            <a:lvl1pPr>
              <a:defRPr/>
            </a:lvl1pPr>
          </a:lstStyle>
          <a:p>
            <a:r>
              <a:rPr lang="en-US" dirty="0"/>
              <a:t>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4230622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Pr>
        <a:solidFill>
          <a:schemeClr val="accent5"/>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419022-B13A-16FF-DBB2-F3A71F414086}"/>
              </a:ext>
            </a:extLst>
          </p:cNvPr>
          <p:cNvSpPr>
            <a:spLocks noGrp="1"/>
          </p:cNvSpPr>
          <p:nvPr>
            <p:ph type="title" hasCustomPrompt="1"/>
          </p:nvPr>
        </p:nvSpPr>
        <p:spPr>
          <a:xfrm>
            <a:off x="277812" y="-625213"/>
            <a:ext cx="5845175" cy="498598"/>
          </a:xfrm>
        </p:spPr>
        <p:txBody>
          <a:bodyPr/>
          <a:lstStyle/>
          <a:p>
            <a:r>
              <a:rPr lang="en-US" dirty="0"/>
              <a:t>Add “EAB Contact Info” (this is a hidden title for accessibility)</a:t>
            </a:r>
          </a:p>
        </p:txBody>
      </p:sp>
      <p:pic>
        <p:nvPicPr>
          <p:cNvPr id="4" name="Picture 3">
            <a:extLst>
              <a:ext uri="{FF2B5EF4-FFF2-40B4-BE49-F238E27FC236}">
                <a16:creationId xmlns:a16="http://schemas.microsoft.com/office/drawing/2014/main" id="{3C9CFAEA-17B6-4FC6-B736-008C9F649D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8" y="0"/>
            <a:ext cx="6399784" cy="4800600"/>
          </a:xfrm>
          <a:prstGeom prst="rect">
            <a:avLst/>
          </a:prstGeom>
        </p:spPr>
      </p:pic>
      <p:pic>
        <p:nvPicPr>
          <p:cNvPr id="26" name="Picture 25" descr="EAB logo">
            <a:extLst>
              <a:ext uri="{FF2B5EF4-FFF2-40B4-BE49-F238E27FC236}">
                <a16:creationId xmlns:a16="http://schemas.microsoft.com/office/drawing/2014/main" id="{5A774E0D-2155-4B2C-B424-59193186EB03}"/>
              </a:ext>
            </a:extLst>
          </p:cNvPr>
          <p:cNvPicPr>
            <a:picLocks noChangeAspect="1"/>
          </p:cNvPicPr>
          <p:nvPr/>
        </p:nvPicPr>
        <p:blipFill>
          <a:blip r:embed="rId4"/>
          <a:stretch>
            <a:fillRect/>
          </a:stretch>
        </p:blipFill>
        <p:spPr>
          <a:xfrm>
            <a:off x="4557336" y="374393"/>
            <a:ext cx="1371600" cy="557784"/>
          </a:xfrm>
          <a:prstGeom prst="rect">
            <a:avLst/>
          </a:prstGeom>
        </p:spPr>
      </p:pic>
      <p:sp>
        <p:nvSpPr>
          <p:cNvPr id="20" name="EAb locations, phone, website">
            <a:extLst>
              <a:ext uri="{FF2B5EF4-FFF2-40B4-BE49-F238E27FC236}">
                <a16:creationId xmlns:a16="http://schemas.microsoft.com/office/drawing/2014/main" id="{FC89286D-4175-B847-9CEC-C0D816A638EF}"/>
              </a:ext>
              <a:ext uri="{C183D7F6-B498-43B3-948B-1728B52AA6E4}">
                <adec:decorative xmlns:adec="http://schemas.microsoft.com/office/drawing/2017/decorative" val="0"/>
              </a:ext>
            </a:extLst>
          </p:cNvPr>
          <p:cNvSpPr txBox="1"/>
          <p:nvPr/>
        </p:nvSpPr>
        <p:spPr bwMode="gray">
          <a:xfrm>
            <a:off x="2113475" y="1158138"/>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bg1"/>
                </a:solidFill>
                <a:latin typeface="+mn-lt"/>
                <a:ea typeface="Verdana" panose="020B0604030504040204" pitchFamily="34" charset="0"/>
                <a:cs typeface="Verdana" panose="020B0604030504040204" pitchFamily="34" charset="0"/>
              </a:rPr>
              <a:t>202-747-1000 | </a:t>
            </a:r>
            <a:r>
              <a:rPr lang="en-US" sz="1000" b="1" spc="0" baseline="0" dirty="0">
                <a:solidFill>
                  <a:schemeClr val="bg1"/>
                </a:solidFill>
                <a:latin typeface="+mn-lt"/>
                <a:ea typeface="Verdana" panose="020B0604030504040204" pitchFamily="34" charset="0"/>
                <a:cs typeface="Verdana" panose="020B0604030504040204" pitchFamily="34" charset="0"/>
              </a:rPr>
              <a:t>eab.com</a:t>
            </a:r>
          </a:p>
        </p:txBody>
      </p:sp>
      <p:grpSp>
        <p:nvGrpSpPr>
          <p:cNvPr id="3" name="Group 2">
            <a:extLst>
              <a:ext uri="{FF2B5EF4-FFF2-40B4-BE49-F238E27FC236}">
                <a16:creationId xmlns:a16="http://schemas.microsoft.com/office/drawing/2014/main" id="{25BE0287-1A53-4E55-ADBD-54EEB00C9FA7}"/>
              </a:ext>
              <a:ext uri="{C183D7F6-B498-43B3-948B-1728B52AA6E4}">
                <adec:decorative xmlns:adec="http://schemas.microsoft.com/office/drawing/2017/decorative" val="1"/>
              </a:ext>
            </a:extLst>
          </p:cNvPr>
          <p:cNvGrpSpPr/>
          <p:nvPr/>
        </p:nvGrpSpPr>
        <p:grpSpPr>
          <a:xfrm>
            <a:off x="2113475" y="1439005"/>
            <a:ext cx="3874395" cy="182880"/>
            <a:chOff x="2113475" y="1439005"/>
            <a:chExt cx="3874395" cy="182880"/>
          </a:xfrm>
        </p:grpSpPr>
        <p:pic>
          <p:nvPicPr>
            <p:cNvPr id="11" name="Graphic 10">
              <a:extLst>
                <a:ext uri="{FF2B5EF4-FFF2-40B4-BE49-F238E27FC236}">
                  <a16:creationId xmlns:a16="http://schemas.microsoft.com/office/drawing/2014/main" id="{7025375E-D2DD-864A-A8E2-3A340275D4E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751535" y="1439005"/>
              <a:ext cx="182880" cy="182880"/>
            </a:xfrm>
            <a:prstGeom prst="rect">
              <a:avLst/>
            </a:prstGeom>
          </p:spPr>
        </p:pic>
        <p:pic>
          <p:nvPicPr>
            <p:cNvPr id="12" name="Graphic 11">
              <a:extLst>
                <a:ext uri="{FF2B5EF4-FFF2-40B4-BE49-F238E27FC236}">
                  <a16:creationId xmlns:a16="http://schemas.microsoft.com/office/drawing/2014/main" id="{A3F16BFA-C68E-484A-B601-187DB543DDF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061188" y="1439005"/>
              <a:ext cx="182880" cy="182880"/>
            </a:xfrm>
            <a:prstGeom prst="rect">
              <a:avLst/>
            </a:prstGeom>
          </p:spPr>
        </p:pic>
        <p:pic>
          <p:nvPicPr>
            <p:cNvPr id="18" name="Graphic 17">
              <a:extLst>
                <a:ext uri="{FF2B5EF4-FFF2-40B4-BE49-F238E27FC236}">
                  <a16:creationId xmlns:a16="http://schemas.microsoft.com/office/drawing/2014/main" id="{1B4CBDE4-64FC-064A-A34B-734EF627B96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896133" y="1439005"/>
              <a:ext cx="182880" cy="182880"/>
            </a:xfrm>
            <a:prstGeom prst="rect">
              <a:avLst/>
            </a:prstGeom>
          </p:spPr>
        </p:pic>
        <p:pic>
          <p:nvPicPr>
            <p:cNvPr id="19" name="Graphic 18">
              <a:extLst>
                <a:ext uri="{FF2B5EF4-FFF2-40B4-BE49-F238E27FC236}">
                  <a16:creationId xmlns:a16="http://schemas.microsoft.com/office/drawing/2014/main" id="{AEC3CDD8-176E-DA44-B55D-472FD06F856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113475" y="1439005"/>
              <a:ext cx="182880" cy="182880"/>
            </a:xfrm>
            <a:prstGeom prst="rect">
              <a:avLst/>
            </a:prstGeom>
          </p:spPr>
        </p:pic>
        <p:sp>
          <p:nvSpPr>
            <p:cNvPr id="22" name="EAb locations, phone, website">
              <a:extLst>
                <a:ext uri="{FF2B5EF4-FFF2-40B4-BE49-F238E27FC236}">
                  <a16:creationId xmlns:a16="http://schemas.microsoft.com/office/drawing/2014/main" id="{864AA60D-4F78-9142-9B16-5FA4F68B622E}"/>
                </a:ext>
                <a:ext uri="{C183D7F6-B498-43B3-948B-1728B52AA6E4}">
                  <adec:decorative xmlns:adec="http://schemas.microsoft.com/office/drawing/2017/decorative" val="1"/>
                </a:ext>
              </a:extLst>
            </p:cNvPr>
            <p:cNvSpPr txBox="1"/>
            <p:nvPr/>
          </p:nvSpPr>
          <p:spPr bwMode="gray">
            <a:xfrm>
              <a:off x="2340643" y="1453947"/>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3" name="EAb locations, phone, website">
              <a:extLst>
                <a:ext uri="{FF2B5EF4-FFF2-40B4-BE49-F238E27FC236}">
                  <a16:creationId xmlns:a16="http://schemas.microsoft.com/office/drawing/2014/main" id="{D10AE8D0-D103-374C-89EF-9F9D7FDD3DA7}"/>
                </a:ext>
                <a:ext uri="{C183D7F6-B498-43B3-948B-1728B52AA6E4}">
                  <adec:decorative xmlns:adec="http://schemas.microsoft.com/office/drawing/2017/decorative" val="1"/>
                </a:ext>
              </a:extLst>
            </p:cNvPr>
            <p:cNvSpPr txBox="1"/>
            <p:nvPr/>
          </p:nvSpPr>
          <p:spPr bwMode="gray">
            <a:xfrm>
              <a:off x="3977761" y="1453501"/>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WeAreEAB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FDFE1762-3F4A-7E42-AFC8-90740BAFFFDE}"/>
                </a:ext>
              </a:extLst>
            </p:cNvPr>
            <p:cNvSpPr/>
            <p:nvPr/>
          </p:nvSpPr>
          <p:spPr bwMode="gray">
            <a:xfrm>
              <a:off x="3112531" y="1453501"/>
              <a:ext cx="725236" cy="153888"/>
            </a:xfrm>
            <a:prstGeom prst="rect">
              <a:avLst/>
            </a:prstGeom>
          </p:spPr>
          <p:txBody>
            <a:bodyPr wrap="square" lIns="0" tIns="0" rIns="0" bIns="0">
              <a:spAutoFit/>
            </a:bodyPr>
            <a:lstStyle/>
            <a:p>
              <a:r>
                <a:rPr lang="en-US" sz="1000" b="1" dirty="0">
                  <a:solidFill>
                    <a:schemeClr val="bg1"/>
                  </a:solidFill>
                </a:rPr>
                <a:t>@</a:t>
              </a:r>
              <a:r>
                <a:rPr lang="en-US" sz="1000" b="1" dirty="0" err="1">
                  <a:solidFill>
                    <a:schemeClr val="bg1"/>
                  </a:solidFill>
                </a:rPr>
                <a:t>eab</a:t>
              </a:r>
              <a:r>
                <a:rPr lang="en-US" sz="1000" b="1" dirty="0">
                  <a:solidFill>
                    <a:schemeClr val="bg1"/>
                  </a:solidFill>
                </a:rPr>
                <a:t>_</a:t>
              </a:r>
            </a:p>
          </p:txBody>
        </p:sp>
        <p:sp>
          <p:nvSpPr>
            <p:cNvPr id="27" name="EAb locations, phone, website">
              <a:extLst>
                <a:ext uri="{FF2B5EF4-FFF2-40B4-BE49-F238E27FC236}">
                  <a16:creationId xmlns:a16="http://schemas.microsoft.com/office/drawing/2014/main" id="{9561058F-4B60-1E4A-887B-A3F8ACC4672E}"/>
                </a:ext>
                <a:ext uri="{C183D7F6-B498-43B3-948B-1728B52AA6E4}">
                  <adec:decorative xmlns:adec="http://schemas.microsoft.com/office/drawing/2017/decorative" val="1"/>
                </a:ext>
              </a:extLst>
            </p:cNvPr>
            <p:cNvSpPr txBox="1"/>
            <p:nvPr/>
          </p:nvSpPr>
          <p:spPr bwMode="gray">
            <a:xfrm>
              <a:off x="5283780" y="1453501"/>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eab.life</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147217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Pr>
        <a:solidFill>
          <a:schemeClr val="accent5"/>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679798-E8FE-BCC1-F137-9F49F675BBAE}"/>
              </a:ext>
            </a:extLst>
          </p:cNvPr>
          <p:cNvSpPr>
            <a:spLocks noGrp="1"/>
          </p:cNvSpPr>
          <p:nvPr>
            <p:ph type="title" hasCustomPrompt="1"/>
          </p:nvPr>
        </p:nvSpPr>
        <p:spPr>
          <a:xfrm>
            <a:off x="277812" y="-625242"/>
            <a:ext cx="5853991" cy="498598"/>
          </a:xfrm>
        </p:spPr>
        <p:txBody>
          <a:bodyPr/>
          <a:lstStyle>
            <a:lvl1pPr>
              <a:defRPr/>
            </a:lvl1pPr>
          </a:lstStyle>
          <a:p>
            <a:r>
              <a:rPr lang="en-US" dirty="0"/>
              <a:t>Add “Template Name” (this is a hidden title for accessibility)</a:t>
            </a:r>
          </a:p>
        </p:txBody>
      </p:sp>
      <p:sp>
        <p:nvSpPr>
          <p:cNvPr id="10" name="Template edition">
            <a:extLst>
              <a:ext uri="{FF2B5EF4-FFF2-40B4-BE49-F238E27FC236}">
                <a16:creationId xmlns:a16="http://schemas.microsoft.com/office/drawing/2014/main" id="{A2DDE628-8409-E24A-22B3-A03F756F1341}"/>
              </a:ext>
              <a:ext uri="{C183D7F6-B498-43B3-948B-1728B52AA6E4}">
                <adec:decorative xmlns:adec="http://schemas.microsoft.com/office/drawing/2017/decorative" val="1"/>
              </a:ext>
            </a:extLst>
          </p:cNvPr>
          <p:cNvSpPr/>
          <p:nvPr userDrawn="1"/>
        </p:nvSpPr>
        <p:spPr bwMode="gray">
          <a:xfrm>
            <a:off x="0" y="-5798"/>
            <a:ext cx="64008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accent5"/>
                </a:solidFill>
              </a:rPr>
              <a:t>       January 2025 </a:t>
            </a:r>
            <a:r>
              <a:rPr lang="en-US" sz="1400" b="1" baseline="0" dirty="0">
                <a:solidFill>
                  <a:schemeClr val="accent5"/>
                </a:solidFill>
              </a:rPr>
              <a:t>Edition</a:t>
            </a:r>
            <a:endParaRPr lang="en-US" sz="1400" b="1" dirty="0">
              <a:solidFill>
                <a:schemeClr val="accent5"/>
              </a:solidFill>
            </a:endParaRPr>
          </a:p>
        </p:txBody>
      </p:sp>
      <p:sp>
        <p:nvSpPr>
          <p:cNvPr id="48" name="Slide title">
            <a:extLst>
              <a:ext uri="{FF2B5EF4-FFF2-40B4-BE49-F238E27FC236}">
                <a16:creationId xmlns:a16="http://schemas.microsoft.com/office/drawing/2014/main" id="{B0915DD3-35CC-9E43-807D-2361F15C88E1}"/>
              </a:ext>
              <a:ext uri="{C183D7F6-B498-43B3-948B-1728B52AA6E4}">
                <adec:decorative xmlns:adec="http://schemas.microsoft.com/office/drawing/2017/decorative" val="1"/>
              </a:ext>
            </a:extLst>
          </p:cNvPr>
          <p:cNvSpPr txBox="1"/>
          <p:nvPr/>
        </p:nvSpPr>
        <p:spPr bwMode="gray">
          <a:xfrm>
            <a:off x="264105" y="1937991"/>
            <a:ext cx="1480335" cy="602729"/>
          </a:xfrm>
          <a:prstGeom prst="rect">
            <a:avLst/>
          </a:prstGeom>
          <a:noFill/>
        </p:spPr>
        <p:txBody>
          <a:bodyPr wrap="square" lIns="0" tIns="0" rIns="0" bIns="0" rtlCol="0">
            <a:spAutoFit/>
          </a:bodyPr>
          <a:lstStyle/>
          <a:p>
            <a:pPr algn="ctr">
              <a:spcBef>
                <a:spcPts val="500"/>
              </a:spcBef>
            </a:pPr>
            <a:r>
              <a:rPr lang="en-US" sz="1200" b="1" dirty="0">
                <a:solidFill>
                  <a:schemeClr val="bg1"/>
                </a:solidFill>
              </a:rPr>
              <a:t>Presentation Template 4x3</a:t>
            </a:r>
          </a:p>
          <a:p>
            <a:pPr algn="ctr">
              <a:spcBef>
                <a:spcPts val="500"/>
              </a:spcBef>
            </a:pPr>
            <a:r>
              <a:rPr lang="en-US" sz="1100" b="0" dirty="0">
                <a:solidFill>
                  <a:schemeClr val="bg1"/>
                </a:solidFill>
              </a:rPr>
              <a:t>(7"x5.25")</a:t>
            </a:r>
          </a:p>
        </p:txBody>
      </p:sp>
      <p:sp>
        <p:nvSpPr>
          <p:cNvPr id="2" name="TextBox 1">
            <a:extLst>
              <a:ext uri="{FF2B5EF4-FFF2-40B4-BE49-F238E27FC236}">
                <a16:creationId xmlns:a16="http://schemas.microsoft.com/office/drawing/2014/main" id="{1DE36005-E308-4229-8966-D65022F11F87}"/>
              </a:ext>
              <a:ext uri="{C183D7F6-B498-43B3-948B-1728B52AA6E4}">
                <adec:decorative xmlns:adec="http://schemas.microsoft.com/office/drawing/2017/decorative" val="1"/>
              </a:ext>
            </a:extLst>
          </p:cNvPr>
          <p:cNvSpPr txBox="1"/>
          <p:nvPr/>
        </p:nvSpPr>
        <p:spPr>
          <a:xfrm>
            <a:off x="3500813" y="163874"/>
            <a:ext cx="2668358" cy="138499"/>
          </a:xfrm>
          <a:prstGeom prst="rect">
            <a:avLst/>
          </a:prstGeom>
          <a:noFill/>
        </p:spPr>
        <p:txBody>
          <a:bodyPr wrap="square" lIns="0" tIns="0" rIns="0" bIns="0" rtlCol="0" anchor="ctr">
            <a:spAutoFit/>
          </a:bodyPr>
          <a:lstStyle/>
          <a:p>
            <a:pPr>
              <a:spcBef>
                <a:spcPts val="500"/>
              </a:spcBef>
            </a:pPr>
            <a:r>
              <a:rPr lang="en-US" sz="900" b="1" dirty="0">
                <a:solidFill>
                  <a:schemeClr val="accent5"/>
                </a:solidFill>
              </a:rPr>
              <a:t>Main edits: </a:t>
            </a:r>
            <a:r>
              <a:rPr lang="en-US" sz="900" b="0" dirty="0">
                <a:solidFill>
                  <a:schemeClr val="accent5"/>
                </a:solidFill>
              </a:rPr>
              <a:t>copyright updated to 2025</a:t>
            </a:r>
            <a:endParaRPr lang="en-US" sz="900" dirty="0">
              <a:solidFill>
                <a:schemeClr val="accent5"/>
              </a:solidFill>
            </a:endParaRPr>
          </a:p>
        </p:txBody>
      </p:sp>
      <p:sp>
        <p:nvSpPr>
          <p:cNvPr id="20" name="Green box - decorative">
            <a:extLst>
              <a:ext uri="{FF2B5EF4-FFF2-40B4-BE49-F238E27FC236}">
                <a16:creationId xmlns:a16="http://schemas.microsoft.com/office/drawing/2014/main" id="{E60E0351-67B3-E84D-8894-ECEC0C2D66D5}"/>
              </a:ext>
              <a:ext uri="{C183D7F6-B498-43B3-948B-1728B52AA6E4}">
                <adec:decorative xmlns:adec="http://schemas.microsoft.com/office/drawing/2017/decorative" val="1"/>
              </a:ext>
            </a:extLst>
          </p:cNvPr>
          <p:cNvSpPr/>
          <p:nvPr/>
        </p:nvSpPr>
        <p:spPr bwMode="gray">
          <a:xfrm>
            <a:off x="-1" y="4038927"/>
            <a:ext cx="6400801" cy="767851"/>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Save time">
            <a:extLst>
              <a:ext uri="{FF2B5EF4-FFF2-40B4-BE49-F238E27FC236}">
                <a16:creationId xmlns:a16="http://schemas.microsoft.com/office/drawing/2014/main" id="{CCA53FEC-6F88-7B40-8EFB-0D4B18A79AED}"/>
              </a:ext>
              <a:ext uri="{C183D7F6-B498-43B3-948B-1728B52AA6E4}">
                <adec:decorative xmlns:adec="http://schemas.microsoft.com/office/drawing/2017/decorative" val="1"/>
              </a:ext>
            </a:extLst>
          </p:cNvPr>
          <p:cNvSpPr txBox="1"/>
          <p:nvPr/>
        </p:nvSpPr>
        <p:spPr bwMode="gray">
          <a:xfrm>
            <a:off x="430715" y="4148519"/>
            <a:ext cx="3735387" cy="553998"/>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900" b="1" dirty="0">
                <a:solidFill>
                  <a:schemeClr val="bg1"/>
                </a:solidFill>
              </a:rPr>
              <a:t>SAVE TIME: Use the Graphic and Layout Guide (GLG)! </a:t>
            </a:r>
            <a:r>
              <a:rPr lang="en-US" sz="900" b="0" dirty="0">
                <a:solidFill>
                  <a:schemeClr val="bg1"/>
                </a:solidFill>
              </a:rPr>
              <a:t>Find it in the same folder you found this template. </a:t>
            </a: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52" name="Need help">
            <a:extLst>
              <a:ext uri="{FF2B5EF4-FFF2-40B4-BE49-F238E27FC236}">
                <a16:creationId xmlns:a16="http://schemas.microsoft.com/office/drawing/2014/main" id="{B2F6F565-4714-204C-9F4C-FCB45F51B27A}"/>
              </a:ext>
              <a:ext uri="{C183D7F6-B498-43B3-948B-1728B52AA6E4}">
                <adec:decorative xmlns:adec="http://schemas.microsoft.com/office/drawing/2017/decorative" val="1"/>
              </a:ext>
            </a:extLst>
          </p:cNvPr>
          <p:cNvSpPr txBox="1">
            <a:spLocks/>
          </p:cNvSpPr>
          <p:nvPr/>
        </p:nvSpPr>
        <p:spPr bwMode="gray">
          <a:xfrm>
            <a:off x="4546057" y="4272093"/>
            <a:ext cx="1474787"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a:t>
            </a:r>
            <a:r>
              <a:rPr lang="en-US" sz="900" b="0" dirty="0">
                <a:solidFill>
                  <a:schemeClr val="bg1"/>
                </a:solidFill>
              </a:rPr>
              <a:t>Email </a:t>
            </a:r>
            <a:br>
              <a:rPr lang="en-US" sz="900" b="0" dirty="0">
                <a:solidFill>
                  <a:schemeClr val="bg1"/>
                </a:solidFill>
              </a:rPr>
            </a:br>
            <a:r>
              <a:rPr lang="en-US" sz="900" b="0" dirty="0">
                <a:solidFill>
                  <a:schemeClr val="bg1"/>
                </a:solidFill>
              </a:rPr>
              <a:t>DSS-Requests@eab.com</a:t>
            </a:r>
          </a:p>
        </p:txBody>
      </p:sp>
      <p:cxnSp>
        <p:nvCxnSpPr>
          <p:cNvPr id="22" name="Line - decorative">
            <a:extLst>
              <a:ext uri="{FF2B5EF4-FFF2-40B4-BE49-F238E27FC236}">
                <a16:creationId xmlns:a16="http://schemas.microsoft.com/office/drawing/2014/main" id="{42C0DFF2-3AB7-CC49-912C-1E28B88E8379}"/>
              </a:ext>
              <a:ext uri="{C183D7F6-B498-43B3-948B-1728B52AA6E4}">
                <adec:decorative xmlns:adec="http://schemas.microsoft.com/office/drawing/2017/decorative" val="1"/>
              </a:ext>
            </a:extLst>
          </p:cNvPr>
          <p:cNvCxnSpPr>
            <a:cxnSpLocks/>
          </p:cNvCxnSpPr>
          <p:nvPr/>
        </p:nvCxnSpPr>
        <p:spPr bwMode="gray">
          <a:xfrm>
            <a:off x="281400" y="1857057"/>
            <a:ext cx="146304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Line - decorative">
            <a:extLst>
              <a:ext uri="{FF2B5EF4-FFF2-40B4-BE49-F238E27FC236}">
                <a16:creationId xmlns:a16="http://schemas.microsoft.com/office/drawing/2014/main" id="{D6731AFC-EEF0-6327-B92E-173793965918}"/>
              </a:ext>
              <a:ext uri="{C183D7F6-B498-43B3-948B-1728B52AA6E4}">
                <adec:decorative xmlns:adec="http://schemas.microsoft.com/office/drawing/2017/decorative" val="1"/>
              </a:ext>
            </a:extLst>
          </p:cNvPr>
          <p:cNvCxnSpPr>
            <a:cxnSpLocks/>
          </p:cNvCxnSpPr>
          <p:nvPr userDrawn="1"/>
        </p:nvCxnSpPr>
        <p:spPr bwMode="gray">
          <a:xfrm>
            <a:off x="1951936" y="1857057"/>
            <a:ext cx="21945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Line - decorative">
            <a:extLst>
              <a:ext uri="{FF2B5EF4-FFF2-40B4-BE49-F238E27FC236}">
                <a16:creationId xmlns:a16="http://schemas.microsoft.com/office/drawing/2014/main" id="{7B494129-79AE-18E0-6364-B700D2725AD4}"/>
              </a:ext>
              <a:ext uri="{C183D7F6-B498-43B3-948B-1728B52AA6E4}">
                <adec:decorative xmlns:adec="http://schemas.microsoft.com/office/drawing/2017/decorative" val="1"/>
              </a:ext>
            </a:extLst>
          </p:cNvPr>
          <p:cNvCxnSpPr>
            <a:cxnSpLocks/>
          </p:cNvCxnSpPr>
          <p:nvPr userDrawn="1"/>
        </p:nvCxnSpPr>
        <p:spPr bwMode="gray">
          <a:xfrm>
            <a:off x="4338399" y="1857057"/>
            <a:ext cx="177611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lide title">
            <a:extLst>
              <a:ext uri="{FF2B5EF4-FFF2-40B4-BE49-F238E27FC236}">
                <a16:creationId xmlns:a16="http://schemas.microsoft.com/office/drawing/2014/main" id="{8B0CF285-9591-382C-2720-19A074CBBAD2}"/>
              </a:ext>
              <a:ext uri="{C183D7F6-B498-43B3-948B-1728B52AA6E4}">
                <adec:decorative xmlns:adec="http://schemas.microsoft.com/office/drawing/2017/decorative" val="1"/>
              </a:ext>
            </a:extLst>
          </p:cNvPr>
          <p:cNvSpPr txBox="1"/>
          <p:nvPr userDrawn="1"/>
        </p:nvSpPr>
        <p:spPr bwMode="gray">
          <a:xfrm>
            <a:off x="281400" y="752178"/>
            <a:ext cx="5841588" cy="556563"/>
          </a:xfrm>
          <a:prstGeom prst="rect">
            <a:avLst/>
          </a:prstGeom>
          <a:noFill/>
        </p:spPr>
        <p:txBody>
          <a:bodyPr wrap="square" lIns="0" tIns="0" rIns="0" bIns="0" rtlCol="0">
            <a:spAutoFit/>
          </a:bodyPr>
          <a:lstStyle/>
          <a:p>
            <a:pPr algn="ctr">
              <a:spcBef>
                <a:spcPts val="500"/>
              </a:spcBef>
            </a:pPr>
            <a:r>
              <a:rPr lang="en-US" sz="1100" b="1" dirty="0">
                <a:solidFill>
                  <a:schemeClr val="bg1"/>
                </a:solidFill>
              </a:rPr>
              <a:t>This is the: </a:t>
            </a:r>
          </a:p>
          <a:p>
            <a:pPr algn="ctr">
              <a:spcBef>
                <a:spcPts val="500"/>
              </a:spcBef>
            </a:pPr>
            <a:r>
              <a:rPr lang="en-US" sz="2000" b="0" dirty="0">
                <a:solidFill>
                  <a:schemeClr val="tx2"/>
                </a:solidFill>
              </a:rPr>
              <a:t>Presentation Template 4x3</a:t>
            </a:r>
          </a:p>
        </p:txBody>
      </p:sp>
      <p:sp>
        <p:nvSpPr>
          <p:cNvPr id="7" name="Arrow: Down 6">
            <a:extLst>
              <a:ext uri="{FF2B5EF4-FFF2-40B4-BE49-F238E27FC236}">
                <a16:creationId xmlns:a16="http://schemas.microsoft.com/office/drawing/2014/main" id="{C9B0550C-78A4-763E-61F2-0A292625DDFC}"/>
              </a:ext>
              <a:ext uri="{C183D7F6-B498-43B3-948B-1728B52AA6E4}">
                <adec:decorative xmlns:adec="http://schemas.microsoft.com/office/drawing/2017/decorative" val="1"/>
              </a:ext>
            </a:extLst>
          </p:cNvPr>
          <p:cNvSpPr/>
          <p:nvPr userDrawn="1"/>
        </p:nvSpPr>
        <p:spPr bwMode="gray">
          <a:xfrm>
            <a:off x="736695" y="1404023"/>
            <a:ext cx="552450" cy="355597"/>
          </a:xfrm>
          <a:prstGeom prst="down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Slide title">
            <a:extLst>
              <a:ext uri="{FF2B5EF4-FFF2-40B4-BE49-F238E27FC236}">
                <a16:creationId xmlns:a16="http://schemas.microsoft.com/office/drawing/2014/main" id="{35D5CA9E-2498-3C93-218E-630460052F36}"/>
              </a:ext>
              <a:ext uri="{C183D7F6-B498-43B3-948B-1728B52AA6E4}">
                <adec:decorative xmlns:adec="http://schemas.microsoft.com/office/drawing/2017/decorative" val="1"/>
              </a:ext>
            </a:extLst>
          </p:cNvPr>
          <p:cNvSpPr txBox="1"/>
          <p:nvPr userDrawn="1"/>
        </p:nvSpPr>
        <p:spPr bwMode="gray">
          <a:xfrm>
            <a:off x="2141284" y="1937991"/>
            <a:ext cx="1815865" cy="184666"/>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1" dirty="0">
                <a:solidFill>
                  <a:schemeClr val="bg1"/>
                </a:solidFill>
              </a:rPr>
              <a:t>Landscape </a:t>
            </a:r>
            <a:r>
              <a:rPr lang="en-US" sz="1200" b="0" dirty="0">
                <a:solidFill>
                  <a:schemeClr val="bg1"/>
                </a:solidFill>
              </a:rPr>
              <a:t>(11"x8.5")</a:t>
            </a:r>
          </a:p>
        </p:txBody>
      </p:sp>
      <p:sp>
        <p:nvSpPr>
          <p:cNvPr id="9" name="Slide title">
            <a:extLst>
              <a:ext uri="{FF2B5EF4-FFF2-40B4-BE49-F238E27FC236}">
                <a16:creationId xmlns:a16="http://schemas.microsoft.com/office/drawing/2014/main" id="{AAAC0FDE-1613-E1A3-97DD-80A65C22D9A7}"/>
              </a:ext>
              <a:ext uri="{C183D7F6-B498-43B3-948B-1728B52AA6E4}">
                <adec:decorative xmlns:adec="http://schemas.microsoft.com/office/drawing/2017/decorative" val="1"/>
              </a:ext>
            </a:extLst>
          </p:cNvPr>
          <p:cNvSpPr txBox="1"/>
          <p:nvPr userDrawn="1"/>
        </p:nvSpPr>
        <p:spPr bwMode="gray">
          <a:xfrm>
            <a:off x="4338399" y="1937991"/>
            <a:ext cx="1793405" cy="184666"/>
          </a:xfrm>
          <a:prstGeom prst="rect">
            <a:avLst/>
          </a:prstGeom>
          <a:noFill/>
        </p:spPr>
        <p:txBody>
          <a:bodyPr wrap="square" lIns="0" tIns="0" rIns="0" bIns="0" rtlCol="0">
            <a:spAutoFit/>
          </a:bodyPr>
          <a:lstStyle/>
          <a:p>
            <a:pPr algn="ctr">
              <a:spcBef>
                <a:spcPts val="500"/>
              </a:spcBef>
            </a:pPr>
            <a:r>
              <a:rPr lang="en-US" sz="1200" b="1" dirty="0">
                <a:solidFill>
                  <a:schemeClr val="bg1"/>
                </a:solidFill>
              </a:rPr>
              <a:t>Portrait </a:t>
            </a:r>
            <a:r>
              <a:rPr lang="en-US" sz="1200" b="0" dirty="0">
                <a:solidFill>
                  <a:schemeClr val="bg1"/>
                </a:solidFill>
              </a:rPr>
              <a:t>(</a:t>
            </a:r>
            <a:r>
              <a:rPr lang="en-US" sz="1100" b="0" dirty="0">
                <a:solidFill>
                  <a:schemeClr val="bg1"/>
                </a:solidFill>
              </a:rPr>
              <a:t>8.5"x11")</a:t>
            </a:r>
          </a:p>
        </p:txBody>
      </p:sp>
      <p:sp>
        <p:nvSpPr>
          <p:cNvPr id="5" name="Slide title">
            <a:extLst>
              <a:ext uri="{FF2B5EF4-FFF2-40B4-BE49-F238E27FC236}">
                <a16:creationId xmlns:a16="http://schemas.microsoft.com/office/drawing/2014/main" id="{2AAB7D9B-8FF0-BAD4-6B6B-5C5354073A9B}"/>
              </a:ext>
              <a:ext uri="{C183D7F6-B498-43B3-948B-1728B52AA6E4}">
                <adec:decorative xmlns:adec="http://schemas.microsoft.com/office/drawing/2017/decorative" val="1"/>
              </a:ext>
            </a:extLst>
          </p:cNvPr>
          <p:cNvSpPr txBox="1"/>
          <p:nvPr userDrawn="1"/>
        </p:nvSpPr>
        <p:spPr bwMode="gray">
          <a:xfrm>
            <a:off x="2037754" y="2280844"/>
            <a:ext cx="92162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Long Document Template</a:t>
            </a:r>
          </a:p>
        </p:txBody>
      </p:sp>
      <p:sp>
        <p:nvSpPr>
          <p:cNvPr id="12" name="Slide title">
            <a:extLst>
              <a:ext uri="{FF2B5EF4-FFF2-40B4-BE49-F238E27FC236}">
                <a16:creationId xmlns:a16="http://schemas.microsoft.com/office/drawing/2014/main" id="{78C6F616-24C4-D1F5-8EE9-F1D50121718C}"/>
              </a:ext>
              <a:ext uri="{C183D7F6-B498-43B3-948B-1728B52AA6E4}">
                <adec:decorative xmlns:adec="http://schemas.microsoft.com/office/drawing/2017/decorative" val="1"/>
              </a:ext>
            </a:extLst>
          </p:cNvPr>
          <p:cNvSpPr txBox="1"/>
          <p:nvPr userDrawn="1"/>
        </p:nvSpPr>
        <p:spPr bwMode="gray">
          <a:xfrm>
            <a:off x="3199314" y="2280844"/>
            <a:ext cx="82239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Branded One-Pager Template</a:t>
            </a:r>
          </a:p>
        </p:txBody>
      </p:sp>
      <p:pic>
        <p:nvPicPr>
          <p:cNvPr id="35" name="Picture 34">
            <a:extLst>
              <a:ext uri="{FF2B5EF4-FFF2-40B4-BE49-F238E27FC236}">
                <a16:creationId xmlns:a16="http://schemas.microsoft.com/office/drawing/2014/main" id="{CC95C1B2-4CDD-D79C-169A-B280AA92AD2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1855" y="2800253"/>
            <a:ext cx="708983" cy="914400"/>
          </a:xfrm>
          <a:prstGeom prst="rect">
            <a:avLst/>
          </a:prstGeom>
          <a:ln w="6350">
            <a:solidFill>
              <a:schemeClr val="accent1"/>
            </a:solidFill>
          </a:ln>
        </p:spPr>
      </p:pic>
      <p:grpSp>
        <p:nvGrpSpPr>
          <p:cNvPr id="54" name="Group 53">
            <a:extLst>
              <a:ext uri="{FF2B5EF4-FFF2-40B4-BE49-F238E27FC236}">
                <a16:creationId xmlns:a16="http://schemas.microsoft.com/office/drawing/2014/main" id="{12A19CFB-3EB3-AC5A-54A6-1B9DA1117550}"/>
              </a:ext>
              <a:ext uri="{C183D7F6-B498-43B3-948B-1728B52AA6E4}">
                <adec:decorative xmlns:adec="http://schemas.microsoft.com/office/drawing/2017/decorative" val="1"/>
              </a:ext>
            </a:extLst>
          </p:cNvPr>
          <p:cNvGrpSpPr/>
          <p:nvPr userDrawn="1"/>
        </p:nvGrpSpPr>
        <p:grpSpPr>
          <a:xfrm>
            <a:off x="4376026" y="2800253"/>
            <a:ext cx="810082" cy="1045193"/>
            <a:chOff x="4376026" y="2800253"/>
            <a:chExt cx="810082" cy="1045193"/>
          </a:xfrm>
        </p:grpSpPr>
        <p:pic>
          <p:nvPicPr>
            <p:cNvPr id="37" name="Picture 36" descr="A screenshot of a phone&#10;&#10;Description automatically generated">
              <a:extLst>
                <a:ext uri="{FF2B5EF4-FFF2-40B4-BE49-F238E27FC236}">
                  <a16:creationId xmlns:a16="http://schemas.microsoft.com/office/drawing/2014/main" id="{D7495A57-7C9C-7C22-063E-61E4A45F4D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6350">
              <a:solidFill>
                <a:schemeClr val="accent1"/>
              </a:solidFill>
            </a:ln>
          </p:spPr>
        </p:pic>
        <p:pic>
          <p:nvPicPr>
            <p:cNvPr id="38" name="Picture 37" descr="A screenshot of a phone&#10;&#10;Description automatically generated">
              <a:extLst>
                <a:ext uri="{FF2B5EF4-FFF2-40B4-BE49-F238E27FC236}">
                  <a16:creationId xmlns:a16="http://schemas.microsoft.com/office/drawing/2014/main" id="{BB020294-7DE2-8150-DF91-F7F14410FF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6350">
              <a:solidFill>
                <a:schemeClr val="accent1"/>
              </a:solidFill>
            </a:ln>
          </p:spPr>
        </p:pic>
        <p:pic>
          <p:nvPicPr>
            <p:cNvPr id="39" name="Picture 38">
              <a:extLst>
                <a:ext uri="{FF2B5EF4-FFF2-40B4-BE49-F238E27FC236}">
                  <a16:creationId xmlns:a16="http://schemas.microsoft.com/office/drawing/2014/main" id="{B4D3FB6F-17B8-CB2A-AD50-DF7C5CEFDBA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6350">
              <a:solidFill>
                <a:schemeClr val="accent1"/>
              </a:solidFill>
            </a:ln>
          </p:spPr>
        </p:pic>
      </p:grpSp>
      <p:sp>
        <p:nvSpPr>
          <p:cNvPr id="40" name="Slide title">
            <a:extLst>
              <a:ext uri="{FF2B5EF4-FFF2-40B4-BE49-F238E27FC236}">
                <a16:creationId xmlns:a16="http://schemas.microsoft.com/office/drawing/2014/main" id="{2F17C8AD-1DD8-99EA-D4F7-F6CD6F7C48F8}"/>
              </a:ext>
              <a:ext uri="{C183D7F6-B498-43B3-948B-1728B52AA6E4}">
                <adec:decorative xmlns:adec="http://schemas.microsoft.com/office/drawing/2017/decorative" val="1"/>
              </a:ext>
            </a:extLst>
          </p:cNvPr>
          <p:cNvSpPr txBox="1"/>
          <p:nvPr userDrawn="1"/>
        </p:nvSpPr>
        <p:spPr bwMode="gray">
          <a:xfrm>
            <a:off x="4320257" y="2280844"/>
            <a:ext cx="92162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Long Document Template</a:t>
            </a:r>
          </a:p>
        </p:txBody>
      </p:sp>
      <p:sp>
        <p:nvSpPr>
          <p:cNvPr id="41" name="Slide title">
            <a:extLst>
              <a:ext uri="{FF2B5EF4-FFF2-40B4-BE49-F238E27FC236}">
                <a16:creationId xmlns:a16="http://schemas.microsoft.com/office/drawing/2014/main" id="{43547E99-5FC9-43F1-1E91-69BFBDFDACA4}"/>
              </a:ext>
              <a:ext uri="{C183D7F6-B498-43B3-948B-1728B52AA6E4}">
                <adec:decorative xmlns:adec="http://schemas.microsoft.com/office/drawing/2017/decorative" val="1"/>
              </a:ext>
            </a:extLst>
          </p:cNvPr>
          <p:cNvSpPr txBox="1"/>
          <p:nvPr userDrawn="1"/>
        </p:nvSpPr>
        <p:spPr bwMode="gray">
          <a:xfrm>
            <a:off x="5345151" y="2280844"/>
            <a:ext cx="82239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Branded One-Pager Template</a:t>
            </a:r>
          </a:p>
        </p:txBody>
      </p:sp>
      <p:pic>
        <p:nvPicPr>
          <p:cNvPr id="43" name="Picture 42">
            <a:extLst>
              <a:ext uri="{FF2B5EF4-FFF2-40B4-BE49-F238E27FC236}">
                <a16:creationId xmlns:a16="http://schemas.microsoft.com/office/drawing/2014/main" id="{C8D3D475-D8F3-733E-AEA9-CB20C065FF2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53309" y="2778759"/>
            <a:ext cx="914400" cy="706582"/>
          </a:xfrm>
          <a:prstGeom prst="rect">
            <a:avLst/>
          </a:prstGeom>
          <a:ln w="6350">
            <a:solidFill>
              <a:schemeClr val="accent1"/>
            </a:solidFill>
          </a:ln>
        </p:spPr>
      </p:pic>
      <p:grpSp>
        <p:nvGrpSpPr>
          <p:cNvPr id="53" name="Group 52">
            <a:extLst>
              <a:ext uri="{FF2B5EF4-FFF2-40B4-BE49-F238E27FC236}">
                <a16:creationId xmlns:a16="http://schemas.microsoft.com/office/drawing/2014/main" id="{4501A1A2-5621-7A95-4444-8CE980ED1397}"/>
              </a:ext>
              <a:ext uri="{C183D7F6-B498-43B3-948B-1728B52AA6E4}">
                <adec:decorative xmlns:adec="http://schemas.microsoft.com/office/drawing/2017/decorative" val="1"/>
              </a:ext>
            </a:extLst>
          </p:cNvPr>
          <p:cNvGrpSpPr/>
          <p:nvPr userDrawn="1"/>
        </p:nvGrpSpPr>
        <p:grpSpPr>
          <a:xfrm>
            <a:off x="1993498" y="2800253"/>
            <a:ext cx="1010133" cy="838259"/>
            <a:chOff x="2266454" y="2800253"/>
            <a:chExt cx="1010133" cy="838259"/>
          </a:xfrm>
        </p:grpSpPr>
        <p:pic>
          <p:nvPicPr>
            <p:cNvPr id="45" name="Picture 44" descr="A screenshot of a computer&#10;&#10;Description automatically generated">
              <a:extLst>
                <a:ext uri="{FF2B5EF4-FFF2-40B4-BE49-F238E27FC236}">
                  <a16:creationId xmlns:a16="http://schemas.microsoft.com/office/drawing/2014/main" id="{54AA1538-459C-448A-A982-A05C35009C7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6350">
              <a:solidFill>
                <a:schemeClr val="accent1"/>
              </a:solidFill>
            </a:ln>
          </p:spPr>
        </p:pic>
        <p:pic>
          <p:nvPicPr>
            <p:cNvPr id="49" name="Picture 48" descr="A screenshot of a computer&#10;&#10;Description automatically generated">
              <a:extLst>
                <a:ext uri="{FF2B5EF4-FFF2-40B4-BE49-F238E27FC236}">
                  <a16:creationId xmlns:a16="http://schemas.microsoft.com/office/drawing/2014/main" id="{B0EA6169-0C03-D26D-328F-391FB89BEC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635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9890CC12-276C-92B5-5513-F0C376896BEC}"/>
                </a:ext>
              </a:extLst>
            </p:cNvPr>
            <p:cNvPicPr>
              <a:picLocks noChangeAspect="1"/>
            </p:cNvPicPr>
            <p:nvPr userDrawn="1"/>
          </p:nvPicPr>
          <p:blipFill>
            <a:blip r:embed="rId8"/>
            <a:stretch>
              <a:fillRect/>
            </a:stretch>
          </p:blipFill>
          <p:spPr>
            <a:xfrm>
              <a:off x="2266454" y="2800253"/>
              <a:ext cx="914400" cy="706582"/>
            </a:xfrm>
            <a:prstGeom prst="rect">
              <a:avLst/>
            </a:prstGeom>
            <a:ln w="6350">
              <a:solidFill>
                <a:schemeClr val="accent1"/>
              </a:solidFill>
            </a:ln>
          </p:spPr>
        </p:pic>
      </p:grpSp>
      <p:grpSp>
        <p:nvGrpSpPr>
          <p:cNvPr id="61" name="Group 60">
            <a:extLst>
              <a:ext uri="{FF2B5EF4-FFF2-40B4-BE49-F238E27FC236}">
                <a16:creationId xmlns:a16="http://schemas.microsoft.com/office/drawing/2014/main" id="{061BB7D2-DC30-2F87-903A-1EC419146D38}"/>
              </a:ext>
              <a:ext uri="{C183D7F6-B498-43B3-948B-1728B52AA6E4}">
                <adec:decorative xmlns:adec="http://schemas.microsoft.com/office/drawing/2017/decorative" val="1"/>
              </a:ext>
            </a:extLst>
          </p:cNvPr>
          <p:cNvGrpSpPr/>
          <p:nvPr userDrawn="1"/>
        </p:nvGrpSpPr>
        <p:grpSpPr>
          <a:xfrm>
            <a:off x="435791" y="2621653"/>
            <a:ext cx="1136520" cy="1145196"/>
            <a:chOff x="435791" y="2621653"/>
            <a:chExt cx="1136520" cy="1145196"/>
          </a:xfrm>
        </p:grpSpPr>
        <p:pic>
          <p:nvPicPr>
            <p:cNvPr id="56" name="Picture 55" descr="A screenshot of a web page&#10;&#10;Description automatically generated">
              <a:extLst>
                <a:ext uri="{FF2B5EF4-FFF2-40B4-BE49-F238E27FC236}">
                  <a16:creationId xmlns:a16="http://schemas.microsoft.com/office/drawing/2014/main" id="{773460EE-96A6-5422-D8EB-1D2BFCA9090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6350">
              <a:solidFill>
                <a:schemeClr val="accent1"/>
              </a:solidFill>
            </a:ln>
          </p:spPr>
        </p:pic>
        <p:pic>
          <p:nvPicPr>
            <p:cNvPr id="60" name="Picture 59" descr="A screenshot of a web page&#10;&#10;Description automatically generated">
              <a:extLst>
                <a:ext uri="{FF2B5EF4-FFF2-40B4-BE49-F238E27FC236}">
                  <a16:creationId xmlns:a16="http://schemas.microsoft.com/office/drawing/2014/main" id="{4063E4C7-BC07-DFAE-6B97-4C62F0C90D2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079521"/>
              <a:ext cx="914400" cy="687328"/>
            </a:xfrm>
            <a:prstGeom prst="rect">
              <a:avLst/>
            </a:prstGeom>
            <a:ln w="6350">
              <a:solidFill>
                <a:schemeClr val="accent1"/>
              </a:solidFill>
            </a:ln>
          </p:spPr>
        </p:pic>
      </p:grpSp>
      <p:sp>
        <p:nvSpPr>
          <p:cNvPr id="11" name="Rectangle 10">
            <a:extLst>
              <a:ext uri="{FF2B5EF4-FFF2-40B4-BE49-F238E27FC236}">
                <a16:creationId xmlns:a16="http://schemas.microsoft.com/office/drawing/2014/main" id="{D9DFE64F-7E91-EB9E-1F7F-A8432C25E463}"/>
              </a:ext>
              <a:ext uri="{C183D7F6-B498-43B3-948B-1728B52AA6E4}">
                <adec:decorative xmlns:adec="http://schemas.microsoft.com/office/drawing/2017/decorative" val="1"/>
              </a:ext>
            </a:extLst>
          </p:cNvPr>
          <p:cNvSpPr/>
          <p:nvPr userDrawn="1"/>
        </p:nvSpPr>
        <p:spPr bwMode="gray">
          <a:xfrm>
            <a:off x="281400" y="1917519"/>
            <a:ext cx="1463040" cy="192792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809874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08494D-C0E4-A309-C870-F02A4CCD49D0}"/>
              </a:ext>
            </a:extLst>
          </p:cNvPr>
          <p:cNvSpPr>
            <a:spLocks noGrp="1"/>
          </p:cNvSpPr>
          <p:nvPr>
            <p:ph type="title" hasCustomPrompt="1"/>
          </p:nvPr>
        </p:nvSpPr>
        <p:spPr>
          <a:xfrm>
            <a:off x="277812" y="-618091"/>
            <a:ext cx="5843787" cy="498598"/>
          </a:xfrm>
        </p:spPr>
        <p:txBody>
          <a:bodyPr/>
          <a:lstStyle/>
          <a:p>
            <a:r>
              <a:rPr lang="en-US" dirty="0"/>
              <a:t>Add “Top 4 Helpful Guidelines” (this is a hidden title for accessibility)</a:t>
            </a:r>
          </a:p>
        </p:txBody>
      </p:sp>
      <p:sp>
        <p:nvSpPr>
          <p:cNvPr id="24" name="Rectangle 23">
            <a:extLst>
              <a:ext uri="{FF2B5EF4-FFF2-40B4-BE49-F238E27FC236}">
                <a16:creationId xmlns:a16="http://schemas.microsoft.com/office/drawing/2014/main" id="{D3AFCD2C-CF25-7D90-DE9F-7DD718AF95D0}"/>
              </a:ext>
              <a:ext uri="{C183D7F6-B498-43B3-948B-1728B52AA6E4}">
                <adec:decorative xmlns:adec="http://schemas.microsoft.com/office/drawing/2017/decorative" val="1"/>
              </a:ext>
            </a:extLst>
          </p:cNvPr>
          <p:cNvSpPr/>
          <p:nvPr/>
        </p:nvSpPr>
        <p:spPr bwMode="gray">
          <a:xfrm>
            <a:off x="601173" y="1306077"/>
            <a:ext cx="963467" cy="6203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6" name="Rectangle 25">
            <a:extLst>
              <a:ext uri="{FF2B5EF4-FFF2-40B4-BE49-F238E27FC236}">
                <a16:creationId xmlns:a16="http://schemas.microsoft.com/office/drawing/2014/main" id="{35612440-D720-82ED-217E-9673FDDD0F4E}"/>
              </a:ext>
              <a:ext uri="{C183D7F6-B498-43B3-948B-1728B52AA6E4}">
                <adec:decorative xmlns:adec="http://schemas.microsoft.com/office/drawing/2017/decorative" val="1"/>
              </a:ext>
            </a:extLst>
          </p:cNvPr>
          <p:cNvSpPr/>
          <p:nvPr/>
        </p:nvSpPr>
        <p:spPr bwMode="gray">
          <a:xfrm>
            <a:off x="1812223" y="1306077"/>
            <a:ext cx="963467" cy="6203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9" name="Right Arrow 8">
            <a:extLst>
              <a:ext uri="{FF2B5EF4-FFF2-40B4-BE49-F238E27FC236}">
                <a16:creationId xmlns:a16="http://schemas.microsoft.com/office/drawing/2014/main" id="{20295DDD-90D3-9E90-67C6-4B03FACDECE8}"/>
              </a:ext>
              <a:ext uri="{C183D7F6-B498-43B3-948B-1728B52AA6E4}">
                <adec:decorative xmlns:adec="http://schemas.microsoft.com/office/drawing/2017/decorative" val="1"/>
              </a:ext>
            </a:extLst>
          </p:cNvPr>
          <p:cNvSpPr/>
          <p:nvPr/>
        </p:nvSpPr>
        <p:spPr bwMode="gray">
          <a:xfrm>
            <a:off x="1531881" y="1530626"/>
            <a:ext cx="234434" cy="20090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D6D8DA"/>
              </a:solidFill>
              <a:effectLst/>
              <a:uLnTx/>
              <a:uFillTx/>
              <a:latin typeface="+mn-lt"/>
              <a:ea typeface="+mn-ea"/>
              <a:cs typeface="+mn-cs"/>
            </a:endParaRPr>
          </a:p>
        </p:txBody>
      </p:sp>
      <p:cxnSp>
        <p:nvCxnSpPr>
          <p:cNvPr id="30" name="Straight Connector 29">
            <a:extLst>
              <a:ext uri="{FF2B5EF4-FFF2-40B4-BE49-F238E27FC236}">
                <a16:creationId xmlns:a16="http://schemas.microsoft.com/office/drawing/2014/main" id="{057B7BB5-15BF-F516-17F0-5D376CAA6D06}"/>
              </a:ext>
              <a:ext uri="{C183D7F6-B498-43B3-948B-1728B52AA6E4}">
                <adec:decorative xmlns:adec="http://schemas.microsoft.com/office/drawing/2017/decorative" val="1"/>
              </a:ext>
            </a:extLst>
          </p:cNvPr>
          <p:cNvCxnSpPr>
            <a:cxnSpLocks/>
          </p:cNvCxnSpPr>
          <p:nvPr/>
        </p:nvCxnSpPr>
        <p:spPr bwMode="gray">
          <a:xfrm flipH="1">
            <a:off x="3218098" y="739102"/>
            <a:ext cx="0" cy="374943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5B7F76B-CC7E-E8FE-377A-4AFDE6B144A0}"/>
              </a:ext>
              <a:ext uri="{C183D7F6-B498-43B3-948B-1728B52AA6E4}">
                <adec:decorative xmlns:adec="http://schemas.microsoft.com/office/drawing/2017/decorative" val="1"/>
              </a:ext>
            </a:extLst>
          </p:cNvPr>
          <p:cNvSpPr>
            <a:spLocks noChangeAspect="1"/>
          </p:cNvSpPr>
          <p:nvPr/>
        </p:nvSpPr>
        <p:spPr bwMode="gray">
          <a:xfrm>
            <a:off x="276673" y="732839"/>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7" name="TextBox 6">
            <a:extLst>
              <a:ext uri="{FF2B5EF4-FFF2-40B4-BE49-F238E27FC236}">
                <a16:creationId xmlns:a16="http://schemas.microsoft.com/office/drawing/2014/main" id="{F4E3EF43-9CE5-530B-80C8-61861D72F0E3}"/>
              </a:ext>
              <a:ext uri="{C183D7F6-B498-43B3-948B-1728B52AA6E4}">
                <adec:decorative xmlns:adec="http://schemas.microsoft.com/office/drawing/2017/decorative" val="1"/>
              </a:ext>
            </a:extLst>
          </p:cNvPr>
          <p:cNvSpPr txBox="1"/>
          <p:nvPr/>
        </p:nvSpPr>
        <p:spPr bwMode="gray">
          <a:xfrm>
            <a:off x="602005" y="708183"/>
            <a:ext cx="2494706" cy="679673"/>
          </a:xfrm>
          <a:prstGeom prst="rect">
            <a:avLst/>
          </a:prstGeom>
          <a:noFill/>
        </p:spPr>
        <p:txBody>
          <a:bodyPr vert="horz" wrap="square" lIns="0" tIns="0" rIns="0" bIns="0" rtlCol="0">
            <a:spAutoFit/>
          </a:bodyPr>
          <a:lstStyle/>
          <a:p>
            <a:pPr>
              <a:spcBef>
                <a:spcPts val="500"/>
              </a:spcBef>
            </a:pPr>
            <a:r>
              <a:rPr lang="en-US" sz="1000" b="1" dirty="0"/>
              <a:t>How to convert existing files into the current template </a:t>
            </a:r>
            <a:r>
              <a:rPr lang="en-US" sz="1000" b="0" dirty="0"/>
              <a:t>(or create a new file with some existing slides):</a:t>
            </a:r>
          </a:p>
          <a:p>
            <a:pPr>
              <a:spcBef>
                <a:spcPts val="500"/>
              </a:spcBef>
            </a:pPr>
            <a:endParaRPr lang="en-US" sz="1000" b="1" dirty="0"/>
          </a:p>
        </p:txBody>
      </p:sp>
      <p:sp>
        <p:nvSpPr>
          <p:cNvPr id="34" name="TextBox 33">
            <a:extLst>
              <a:ext uri="{FF2B5EF4-FFF2-40B4-BE49-F238E27FC236}">
                <a16:creationId xmlns:a16="http://schemas.microsoft.com/office/drawing/2014/main" id="{D5ED333A-6017-1E0A-DC4B-CD47EE43D51A}"/>
              </a:ext>
              <a:ext uri="{C183D7F6-B498-43B3-948B-1728B52AA6E4}">
                <adec:decorative xmlns:adec="http://schemas.microsoft.com/office/drawing/2017/decorative" val="1"/>
              </a:ext>
            </a:extLst>
          </p:cNvPr>
          <p:cNvSpPr txBox="1"/>
          <p:nvPr/>
        </p:nvSpPr>
        <p:spPr bwMode="gray">
          <a:xfrm>
            <a:off x="658944" y="1422312"/>
            <a:ext cx="847924"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1. Copy </a:t>
            </a:r>
            <a:r>
              <a:rPr lang="en-US" sz="900" b="1" dirty="0">
                <a:solidFill>
                  <a:schemeClr val="accent6"/>
                </a:solidFill>
                <a:latin typeface="+mn-lt"/>
              </a:rPr>
              <a:t>existing</a:t>
            </a:r>
            <a:r>
              <a:rPr lang="en-US" sz="900" dirty="0">
                <a:solidFill>
                  <a:schemeClr val="bg1"/>
                </a:solidFill>
                <a:latin typeface="+mn-lt"/>
              </a:rPr>
              <a:t> </a:t>
            </a:r>
            <a:br>
              <a:rPr lang="en-US" sz="900" dirty="0">
                <a:solidFill>
                  <a:schemeClr val="bg1"/>
                </a:solidFill>
                <a:latin typeface="+mn-lt"/>
              </a:rPr>
            </a:br>
            <a:r>
              <a:rPr lang="en-US" sz="900" dirty="0">
                <a:solidFill>
                  <a:schemeClr val="bg1"/>
                </a:solidFill>
                <a:latin typeface="+mn-lt"/>
              </a:rPr>
              <a:t>PPT slides…</a:t>
            </a:r>
          </a:p>
        </p:txBody>
      </p:sp>
      <p:sp>
        <p:nvSpPr>
          <p:cNvPr id="39" name="TextBox 38">
            <a:extLst>
              <a:ext uri="{FF2B5EF4-FFF2-40B4-BE49-F238E27FC236}">
                <a16:creationId xmlns:a16="http://schemas.microsoft.com/office/drawing/2014/main" id="{1F2A8B39-BCBF-42DD-AD1C-E0469C2E1421}"/>
              </a:ext>
              <a:ext uri="{C183D7F6-B498-43B3-948B-1728B52AA6E4}">
                <adec:decorative xmlns:adec="http://schemas.microsoft.com/office/drawing/2017/decorative" val="1"/>
              </a:ext>
            </a:extLst>
          </p:cNvPr>
          <p:cNvSpPr txBox="1"/>
          <p:nvPr/>
        </p:nvSpPr>
        <p:spPr bwMode="gray">
          <a:xfrm>
            <a:off x="1858130" y="1422312"/>
            <a:ext cx="871652"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2. Paste them into the </a:t>
            </a:r>
            <a:r>
              <a:rPr lang="en-US" sz="900" b="1" dirty="0">
                <a:solidFill>
                  <a:schemeClr val="accent6"/>
                </a:solidFill>
                <a:latin typeface="+mn-lt"/>
              </a:rPr>
              <a:t>new</a:t>
            </a:r>
            <a:r>
              <a:rPr lang="en-US" sz="900" dirty="0">
                <a:solidFill>
                  <a:schemeClr val="bg1"/>
                </a:solidFill>
                <a:latin typeface="+mn-lt"/>
              </a:rPr>
              <a:t> template.</a:t>
            </a:r>
          </a:p>
        </p:txBody>
      </p:sp>
      <p:sp>
        <p:nvSpPr>
          <p:cNvPr id="42" name="TextBox 41">
            <a:extLst>
              <a:ext uri="{FF2B5EF4-FFF2-40B4-BE49-F238E27FC236}">
                <a16:creationId xmlns:a16="http://schemas.microsoft.com/office/drawing/2014/main" id="{2436E796-784B-2D24-588A-A82CFBBA58D3}"/>
              </a:ext>
              <a:ext uri="{C183D7F6-B498-43B3-948B-1728B52AA6E4}">
                <adec:decorative xmlns:adec="http://schemas.microsoft.com/office/drawing/2017/decorative" val="1"/>
              </a:ext>
            </a:extLst>
          </p:cNvPr>
          <p:cNvSpPr txBox="1"/>
          <p:nvPr/>
        </p:nvSpPr>
        <p:spPr bwMode="gray">
          <a:xfrm>
            <a:off x="601173" y="2020257"/>
            <a:ext cx="2224618" cy="276999"/>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lang="en-US" sz="900" dirty="0">
                <a:solidFill>
                  <a:srgbClr val="333E48"/>
                </a:solidFill>
                <a:latin typeface="+mn-lt"/>
              </a:rPr>
              <a:t>3. Select “</a:t>
            </a:r>
            <a:r>
              <a:rPr lang="en-US" sz="900" b="1" dirty="0">
                <a:solidFill>
                  <a:schemeClr val="accent4"/>
                </a:solidFill>
                <a:latin typeface="+mn-lt"/>
              </a:rPr>
              <a:t>Use Destination Theme</a:t>
            </a:r>
            <a:r>
              <a:rPr lang="en-US" sz="900" dirty="0">
                <a:solidFill>
                  <a:srgbClr val="333E48"/>
                </a:solidFill>
                <a:latin typeface="+mn-lt"/>
              </a:rPr>
              <a:t>” in the clipboard icon that appears.</a:t>
            </a:r>
          </a:p>
        </p:txBody>
      </p:sp>
      <p:sp>
        <p:nvSpPr>
          <p:cNvPr id="19" name="Oval 18">
            <a:extLst>
              <a:ext uri="{FF2B5EF4-FFF2-40B4-BE49-F238E27FC236}">
                <a16:creationId xmlns:a16="http://schemas.microsoft.com/office/drawing/2014/main" id="{5FF04ADD-CDB6-711D-CD7A-295B983D691D}"/>
              </a:ext>
              <a:ext uri="{C183D7F6-B498-43B3-948B-1728B52AA6E4}">
                <adec:decorative xmlns:adec="http://schemas.microsoft.com/office/drawing/2017/decorative" val="1"/>
              </a:ext>
            </a:extLst>
          </p:cNvPr>
          <p:cNvSpPr>
            <a:spLocks noChangeAspect="1"/>
          </p:cNvSpPr>
          <p:nvPr/>
        </p:nvSpPr>
        <p:spPr bwMode="gray">
          <a:xfrm>
            <a:off x="276673" y="2589261"/>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33" name="TextBox 32">
            <a:extLst>
              <a:ext uri="{FF2B5EF4-FFF2-40B4-BE49-F238E27FC236}">
                <a16:creationId xmlns:a16="http://schemas.microsoft.com/office/drawing/2014/main" id="{F2462B22-1A04-8E47-9889-DD59E90F49AF}"/>
              </a:ext>
              <a:ext uri="{C183D7F6-B498-43B3-948B-1728B52AA6E4}">
                <adec:decorative xmlns:adec="http://schemas.microsoft.com/office/drawing/2017/decorative" val="1"/>
              </a:ext>
            </a:extLst>
          </p:cNvPr>
          <p:cNvSpPr txBox="1"/>
          <p:nvPr/>
        </p:nvSpPr>
        <p:spPr bwMode="gray">
          <a:xfrm>
            <a:off x="602005" y="2640382"/>
            <a:ext cx="2598395" cy="153888"/>
          </a:xfrm>
          <a:prstGeom prst="rect">
            <a:avLst/>
          </a:prstGeom>
          <a:noFill/>
        </p:spPr>
        <p:txBody>
          <a:bodyPr vert="horz" wrap="square" lIns="0" tIns="0" rIns="0" bIns="0" rtlCol="0">
            <a:spAutoFit/>
          </a:bodyPr>
          <a:lstStyle/>
          <a:p>
            <a:pPr>
              <a:spcBef>
                <a:spcPts val="500"/>
              </a:spcBef>
            </a:pPr>
            <a:r>
              <a:rPr lang="en-US" sz="1000" b="1" dirty="0"/>
              <a:t>What colors to use and not use:</a:t>
            </a:r>
          </a:p>
        </p:txBody>
      </p:sp>
      <p:sp>
        <p:nvSpPr>
          <p:cNvPr id="8" name="TextBox 7">
            <a:extLst>
              <a:ext uri="{FF2B5EF4-FFF2-40B4-BE49-F238E27FC236}">
                <a16:creationId xmlns:a16="http://schemas.microsoft.com/office/drawing/2014/main" id="{E5974EE7-8C1A-F040-9B99-B79D59BE88CC}"/>
              </a:ext>
              <a:ext uri="{C183D7F6-B498-43B3-948B-1728B52AA6E4}">
                <adec:decorative xmlns:adec="http://schemas.microsoft.com/office/drawing/2017/decorative" val="1"/>
              </a:ext>
            </a:extLst>
          </p:cNvPr>
          <p:cNvSpPr txBox="1"/>
          <p:nvPr/>
        </p:nvSpPr>
        <p:spPr>
          <a:xfrm>
            <a:off x="2020415" y="3077577"/>
            <a:ext cx="1126670" cy="1172116"/>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sz="900" dirty="0"/>
              <a:t>In the top row only use the 4 colors on the left and 3 colors on the right.</a:t>
            </a:r>
          </a:p>
          <a:p>
            <a:pPr marL="0" indent="0">
              <a:spcBef>
                <a:spcPts val="500"/>
              </a:spcBef>
              <a:buFont typeface="Arial" panose="020B0604020202020204" pitchFamily="34" charset="0"/>
              <a:buNone/>
              <a:tabLst/>
            </a:pPr>
            <a:r>
              <a:rPr lang="en-US" sz="900" dirty="0"/>
              <a:t>Don’t use the middle 3 colors; </a:t>
            </a:r>
            <a:r>
              <a:rPr lang="en-US" sz="900" b="0" i="0" dirty="0"/>
              <a:t>except for 5</a:t>
            </a:r>
            <a:r>
              <a:rPr lang="en-US" sz="900" b="0" i="0" baseline="30000" dirty="0"/>
              <a:t>th</a:t>
            </a:r>
            <a:r>
              <a:rPr lang="en-US" sz="900" b="0" i="0" dirty="0"/>
              <a:t> and 6</a:t>
            </a:r>
            <a:r>
              <a:rPr lang="en-US" sz="900" b="0" i="0" baseline="30000" dirty="0"/>
              <a:t>th</a:t>
            </a:r>
            <a:r>
              <a:rPr lang="en-US" sz="900" b="0" i="0" dirty="0"/>
              <a:t> colors in charts.</a:t>
            </a:r>
            <a:endParaRPr lang="en-US" sz="900" dirty="0"/>
          </a:p>
        </p:txBody>
      </p:sp>
      <p:sp>
        <p:nvSpPr>
          <p:cNvPr id="11" name="Oval 10">
            <a:extLst>
              <a:ext uri="{FF2B5EF4-FFF2-40B4-BE49-F238E27FC236}">
                <a16:creationId xmlns:a16="http://schemas.microsoft.com/office/drawing/2014/main" id="{FCE2D51E-F8B7-D492-FDCB-586EEA30D4B1}"/>
              </a:ext>
              <a:ext uri="{C183D7F6-B498-43B3-948B-1728B52AA6E4}">
                <adec:decorative xmlns:adec="http://schemas.microsoft.com/office/drawing/2017/decorative" val="1"/>
              </a:ext>
            </a:extLst>
          </p:cNvPr>
          <p:cNvSpPr>
            <a:spLocks noChangeAspect="1"/>
          </p:cNvSpPr>
          <p:nvPr userDrawn="1"/>
        </p:nvSpPr>
        <p:spPr bwMode="gray">
          <a:xfrm>
            <a:off x="3411355" y="732839"/>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9" name="TextBox 8">
            <a:extLst>
              <a:ext uri="{FF2B5EF4-FFF2-40B4-BE49-F238E27FC236}">
                <a16:creationId xmlns:a16="http://schemas.microsoft.com/office/drawing/2014/main" id="{197F7C13-2CED-9353-11C0-5A35BB2C9C6C}"/>
              </a:ext>
              <a:ext uri="{C183D7F6-B498-43B3-948B-1728B52AA6E4}">
                <adec:decorative xmlns:adec="http://schemas.microsoft.com/office/drawing/2017/decorative" val="1"/>
              </a:ext>
            </a:extLst>
          </p:cNvPr>
          <p:cNvSpPr txBox="1"/>
          <p:nvPr userDrawn="1"/>
        </p:nvSpPr>
        <p:spPr bwMode="gray">
          <a:xfrm>
            <a:off x="3736687" y="708183"/>
            <a:ext cx="2257101" cy="1682512"/>
          </a:xfrm>
          <a:prstGeom prst="rect">
            <a:avLst/>
          </a:prstGeom>
          <a:noFill/>
        </p:spPr>
        <p:txBody>
          <a:bodyPr vert="horz" wrap="square" lIns="0" tIns="0" rIns="0" bIns="0" rtlCol="0">
            <a:spAutoFit/>
          </a:bodyPr>
          <a:lstStyle/>
          <a:p>
            <a:pPr>
              <a:spcBef>
                <a:spcPts val="500"/>
              </a:spcBef>
            </a:pPr>
            <a:r>
              <a:rPr lang="en-US" sz="1000" b="1" dirty="0"/>
              <a:t>How to create a more accessible document:</a:t>
            </a:r>
          </a:p>
          <a:p>
            <a:pPr marL="169863" indent="-169863">
              <a:spcBef>
                <a:spcPts val="500"/>
              </a:spcBef>
              <a:buFont typeface="+mj-lt"/>
              <a:buAutoNum type="arabicPeriod"/>
            </a:pPr>
            <a:r>
              <a:rPr lang="en-US" sz="900" b="0" dirty="0"/>
              <a:t>In PPT, click the Review tab. Click Accessibility Checker. This will open a right panel listing all errors that need to be corrected and the Accessibility tab. Clink on each error and follow the tips. </a:t>
            </a:r>
          </a:p>
          <a:p>
            <a:pPr marL="169863" marR="0" lvl="0" indent="-169863" algn="l" defTabSz="457200" rtl="0" eaLnBrk="1" fontAlgn="auto" latinLnBrk="0" hangingPunct="1">
              <a:lnSpc>
                <a:spcPct val="100000"/>
              </a:lnSpc>
              <a:spcBef>
                <a:spcPts val="500"/>
              </a:spcBef>
              <a:spcAft>
                <a:spcPts val="0"/>
              </a:spcAft>
              <a:buClrTx/>
              <a:buSzTx/>
              <a:buFont typeface="+mj-lt"/>
              <a:buAutoNum type="arabicPeriod"/>
              <a:tabLst/>
              <a:defRPr/>
            </a:pPr>
            <a:r>
              <a:rPr lang="en-US" sz="900" b="0" dirty="0"/>
              <a:t>Use the </a:t>
            </a:r>
            <a:r>
              <a:rPr lang="en-US" sz="900" b="1" i="1" dirty="0"/>
              <a:t>EAB Accessibility Guidelines and Directions </a:t>
            </a:r>
            <a:r>
              <a:rPr lang="en-US" sz="900" b="0" dirty="0"/>
              <a:t>in the Box link at the bottom of this slide.</a:t>
            </a:r>
          </a:p>
        </p:txBody>
      </p:sp>
      <p:sp>
        <p:nvSpPr>
          <p:cNvPr id="18" name="Oval 17">
            <a:extLst>
              <a:ext uri="{FF2B5EF4-FFF2-40B4-BE49-F238E27FC236}">
                <a16:creationId xmlns:a16="http://schemas.microsoft.com/office/drawing/2014/main" id="{ED0F0757-C265-8524-E902-DCCFD82862B3}"/>
              </a:ext>
              <a:ext uri="{C183D7F6-B498-43B3-948B-1728B52AA6E4}">
                <adec:decorative xmlns:adec="http://schemas.microsoft.com/office/drawing/2017/decorative" val="1"/>
              </a:ext>
            </a:extLst>
          </p:cNvPr>
          <p:cNvSpPr>
            <a:spLocks noChangeAspect="1"/>
          </p:cNvSpPr>
          <p:nvPr/>
        </p:nvSpPr>
        <p:spPr bwMode="gray">
          <a:xfrm>
            <a:off x="3405906" y="2570632"/>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40" name="TextBox 39">
            <a:extLst>
              <a:ext uri="{FF2B5EF4-FFF2-40B4-BE49-F238E27FC236}">
                <a16:creationId xmlns:a16="http://schemas.microsoft.com/office/drawing/2014/main" id="{06B508DA-2C3C-7F46-8A41-B0EE8B10A9AC}"/>
              </a:ext>
              <a:ext uri="{C183D7F6-B498-43B3-948B-1728B52AA6E4}">
                <adec:decorative xmlns:adec="http://schemas.microsoft.com/office/drawing/2017/decorative" val="1"/>
              </a:ext>
            </a:extLst>
          </p:cNvPr>
          <p:cNvSpPr txBox="1"/>
          <p:nvPr/>
        </p:nvSpPr>
        <p:spPr bwMode="gray">
          <a:xfrm>
            <a:off x="3709883" y="2541857"/>
            <a:ext cx="2556793" cy="787395"/>
          </a:xfrm>
          <a:prstGeom prst="rect">
            <a:avLst/>
          </a:prstGeom>
          <a:noFill/>
        </p:spPr>
        <p:txBody>
          <a:bodyPr vert="horz"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lang="en-US" sz="1000" b="1" dirty="0"/>
              <a:t>How to insert an EAB-formatted </a:t>
            </a:r>
            <a:r>
              <a:rPr lang="en-US" sz="1000" b="1" spc="-10" baseline="0" dirty="0"/>
              <a:t>chart using an EAB chart template: </a:t>
            </a:r>
          </a:p>
          <a:p>
            <a:pPr marL="0" marR="0" lvl="0" indent="0" algn="l" defTabSz="537667" rtl="0" eaLnBrk="1" fontAlgn="auto" latinLnBrk="0" hangingPunct="1">
              <a:lnSpc>
                <a:spcPct val="100000"/>
              </a:lnSpc>
              <a:spcBef>
                <a:spcPts val="500"/>
              </a:spcBef>
              <a:spcAft>
                <a:spcPts val="0"/>
              </a:spcAft>
              <a:buClrTx/>
              <a:buSzTx/>
              <a:buFontTx/>
              <a:buNone/>
              <a:tabLst/>
              <a:defRPr/>
            </a:pPr>
            <a:r>
              <a:rPr lang="en-US" sz="900" dirty="0"/>
              <a:t>In PPT, click the Insert tab. Click Chart. Click Templates. Click on the EAB chart type you need.</a:t>
            </a:r>
          </a:p>
        </p:txBody>
      </p:sp>
      <p:graphicFrame>
        <p:nvGraphicFramePr>
          <p:cNvPr id="67" name="Chart 66">
            <a:extLst>
              <a:ext uri="{FF2B5EF4-FFF2-40B4-BE49-F238E27FC236}">
                <a16:creationId xmlns:a16="http://schemas.microsoft.com/office/drawing/2014/main" id="{C0060E53-2567-C341-A4F2-9A582F3EA8A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8160181"/>
              </p:ext>
            </p:extLst>
          </p:nvPr>
        </p:nvGraphicFramePr>
        <p:xfrm>
          <a:off x="3707355" y="3055372"/>
          <a:ext cx="2414245" cy="156470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F2AEE0DF-FBBC-2648-BB7D-5EB6DB3BE691}"/>
              </a:ext>
              <a:ext uri="{C183D7F6-B498-43B3-948B-1728B52AA6E4}">
                <adec:decorative xmlns:adec="http://schemas.microsoft.com/office/drawing/2017/decorative" val="1"/>
              </a:ext>
            </a:extLst>
          </p:cNvPr>
          <p:cNvGrpSpPr/>
          <p:nvPr/>
        </p:nvGrpSpPr>
        <p:grpSpPr>
          <a:xfrm>
            <a:off x="283254" y="3034935"/>
            <a:ext cx="1691829" cy="1159798"/>
            <a:chOff x="712016" y="1045288"/>
            <a:chExt cx="1976591" cy="1355011"/>
          </a:xfrm>
        </p:grpSpPr>
        <p:grpSp>
          <p:nvGrpSpPr>
            <p:cNvPr id="2" name="Group 1">
              <a:extLst>
                <a:ext uri="{FF2B5EF4-FFF2-40B4-BE49-F238E27FC236}">
                  <a16:creationId xmlns:a16="http://schemas.microsoft.com/office/drawing/2014/main" id="{78D80AD6-C080-2E45-8D22-265AA80E9EF1}"/>
                </a:ext>
              </a:extLst>
            </p:cNvPr>
            <p:cNvGrpSpPr/>
            <p:nvPr/>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1014892" y="2703891"/>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83008" y="2580461"/>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p:nvSpPr>
            <p:spPr bwMode="gray">
              <a:xfrm>
                <a:off x="1901132" y="1161559"/>
                <a:ext cx="642878" cy="248881"/>
              </a:xfrm>
              <a:prstGeom prst="rect">
                <a:avLst/>
              </a:prstGeom>
              <a:noFill/>
              <a:ln w="19050" cap="rnd">
                <a:solidFill>
                  <a:srgbClr val="008A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p:nvSpPr>
            <p:spPr bwMode="gray">
              <a:xfrm>
                <a:off x="402238" y="1161559"/>
                <a:ext cx="857346" cy="248881"/>
              </a:xfrm>
              <a:prstGeom prst="rect">
                <a:avLst/>
              </a:prstGeom>
              <a:noFill/>
              <a:ln w="19050" cap="rnd">
                <a:solidFill>
                  <a:srgbClr val="008A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p:nvSpPr>
          <p:spPr bwMode="gray">
            <a:xfrm>
              <a:off x="1738466" y="1489344"/>
              <a:ext cx="950141" cy="411504"/>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 uri="{C183D7F6-B498-43B3-948B-1728B52AA6E4}">
                <adec:decorative xmlns:adec="http://schemas.microsoft.com/office/drawing/2017/decorative" val="1"/>
              </a:ext>
            </a:extLst>
          </p:cNvPr>
          <p:cNvSpPr/>
          <p:nvPr/>
        </p:nvSpPr>
        <p:spPr bwMode="gray">
          <a:xfrm>
            <a:off x="0" y="4441349"/>
            <a:ext cx="6400800" cy="359251"/>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000" b="0" dirty="0">
                <a:solidFill>
                  <a:schemeClr val="bg1"/>
                </a:solidFill>
              </a:rPr>
              <a:t>Detailed directions are here: </a:t>
            </a:r>
            <a:r>
              <a:rPr lang="en-US" sz="10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000" b="0" u="sng" dirty="0">
              <a:solidFill>
                <a:schemeClr val="bg1"/>
              </a:solidFill>
            </a:endParaRPr>
          </a:p>
        </p:txBody>
      </p:sp>
      <p:sp>
        <p:nvSpPr>
          <p:cNvPr id="3" name="Template edition">
            <a:extLst>
              <a:ext uri="{FF2B5EF4-FFF2-40B4-BE49-F238E27FC236}">
                <a16:creationId xmlns:a16="http://schemas.microsoft.com/office/drawing/2014/main" id="{ABA25D5E-5ED3-41BE-E493-D86B52464A70}"/>
              </a:ext>
              <a:ext uri="{C183D7F6-B498-43B3-948B-1728B52AA6E4}">
                <adec:decorative xmlns:adec="http://schemas.microsoft.com/office/drawing/2017/decorative" val="1"/>
              </a:ext>
            </a:extLst>
          </p:cNvPr>
          <p:cNvSpPr/>
          <p:nvPr userDrawn="1"/>
        </p:nvSpPr>
        <p:spPr bwMode="gray">
          <a:xfrm>
            <a:off x="0" y="1294"/>
            <a:ext cx="64008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accent5"/>
                </a:solidFill>
              </a:rPr>
              <a:t>Top 4 Helpful Guidelines</a:t>
            </a:r>
          </a:p>
        </p:txBody>
      </p:sp>
    </p:spTree>
    <p:custDataLst>
      <p:tags r:id="rId1"/>
    </p:custDataLst>
    <p:extLst>
      <p:ext uri="{BB962C8B-B14F-4D97-AF65-F5344CB8AC3E}">
        <p14:creationId xmlns:p14="http://schemas.microsoft.com/office/powerpoint/2010/main" val="142797624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Presentation Title">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124B2B-3F8B-4FD7-D741-6C0738B0320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6" name="Header box white - decorative">
            <a:extLst>
              <a:ext uri="{FF2B5EF4-FFF2-40B4-BE49-F238E27FC236}">
                <a16:creationId xmlns:a16="http://schemas.microsoft.com/office/drawing/2014/main" id="{1AB4ACC1-4F4B-82BE-820A-A07431433114}"/>
              </a:ex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10" name="Header line - decorative">
            <a:extLst>
              <a:ext uri="{FF2B5EF4-FFF2-40B4-BE49-F238E27FC236}">
                <a16:creationId xmlns:a16="http://schemas.microsoft.com/office/drawing/2014/main" id="{5BD5520C-C387-5063-9198-14FF980090DD}"/>
              </a:ex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Product Name Goes Here</a:t>
            </a:r>
          </a:p>
        </p:txBody>
      </p:sp>
    </p:spTree>
    <p:custDataLst>
      <p:tags r:id="rId1"/>
    </p:custDataLst>
    <p:extLst>
      <p:ext uri="{BB962C8B-B14F-4D97-AF65-F5344CB8AC3E}">
        <p14:creationId xmlns:p14="http://schemas.microsoft.com/office/powerpoint/2010/main" val="257289502"/>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D6E47A-66C1-C184-EC9B-ED924EC1C54C}"/>
              </a:ext>
            </a:extLst>
          </p:cNvPr>
          <p:cNvSpPr>
            <a:spLocks noGrp="1"/>
          </p:cNvSpPr>
          <p:nvPr>
            <p:ph type="title" hasCustomPrompt="1"/>
          </p:nvPr>
        </p:nvSpPr>
        <p:spPr>
          <a:xfrm>
            <a:off x="277813" y="-616219"/>
            <a:ext cx="5851782" cy="498598"/>
          </a:xfrm>
        </p:spPr>
        <p:txBody>
          <a:bodyPr/>
          <a:lstStyle>
            <a:lvl1pPr>
              <a:defRPr/>
            </a:lvl1pPr>
          </a:lstStyle>
          <a:p>
            <a:r>
              <a:rPr lang="en-US" dirty="0"/>
              <a:t>Add “About EAB” (this is a hidden title for accessibility)</a:t>
            </a:r>
          </a:p>
        </p:txBody>
      </p:sp>
      <p:pic>
        <p:nvPicPr>
          <p:cNvPr id="2" name="EAB logo" descr="EAB logo">
            <a:extLst>
              <a:ext uri="{FF2B5EF4-FFF2-40B4-BE49-F238E27FC236}">
                <a16:creationId xmlns:a16="http://schemas.microsoft.com/office/drawing/2014/main" id="{690A6364-DA88-6C5C-6C45-AB6AB2982738}"/>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18262" y="130241"/>
            <a:ext cx="1072621" cy="453704"/>
          </a:xfrm>
          <a:prstGeom prst="rect">
            <a:avLst/>
          </a:prstGeom>
          <a:noFill/>
          <a:ln>
            <a:noFill/>
          </a:ln>
        </p:spPr>
      </p:pic>
      <p:sp>
        <p:nvSpPr>
          <p:cNvPr id="4" name="Page title">
            <a:extLst>
              <a:ext uri="{FF2B5EF4-FFF2-40B4-BE49-F238E27FC236}">
                <a16:creationId xmlns:a16="http://schemas.microsoft.com/office/drawing/2014/main" id="{316FD107-D79B-C4E1-590E-50AC69D2CFF8}"/>
              </a:ext>
            </a:extLst>
          </p:cNvPr>
          <p:cNvSpPr/>
          <p:nvPr userDrawn="1"/>
        </p:nvSpPr>
        <p:spPr>
          <a:xfrm>
            <a:off x="2902940" y="147933"/>
            <a:ext cx="3200400" cy="418320"/>
          </a:xfrm>
          <a:prstGeom prst="rect">
            <a:avLst/>
          </a:prstGeom>
        </p:spPr>
        <p:txBody>
          <a:bodyPr lIns="0" tIns="0" rIns="0" bIns="0">
            <a:spAutoFit/>
          </a:bodyPr>
          <a:lstStyle/>
          <a:p>
            <a:pPr algn="r"/>
            <a:r>
              <a:rPr lang="en-US" sz="1359" spc="-6" dirty="0">
                <a:latin typeface="Rockwell" panose="02060603020205020403" pitchFamily="18" charset="77"/>
              </a:rPr>
              <a:t>Education’s</a:t>
            </a:r>
            <a:r>
              <a:rPr lang="en-US" sz="1359" spc="-3" dirty="0">
                <a:latin typeface="Rockwell" panose="02060603020205020403" pitchFamily="18" charset="77"/>
              </a:rPr>
              <a:t> Trusted Partner </a:t>
            </a:r>
            <a:r>
              <a:rPr lang="en-US" sz="1359" dirty="0">
                <a:latin typeface="Rockwell" panose="02060603020205020403" pitchFamily="18" charset="77"/>
              </a:rPr>
              <a:t>to </a:t>
            </a:r>
            <a:r>
              <a:rPr lang="en-US" sz="1359" spc="3" dirty="0">
                <a:latin typeface="Rockwell" panose="02060603020205020403" pitchFamily="18" charset="77"/>
              </a:rPr>
              <a:t> </a:t>
            </a:r>
            <a:br>
              <a:rPr lang="en-US" sz="1359" spc="3" dirty="0">
                <a:latin typeface="Rockwell" panose="02060603020205020403" pitchFamily="18" charset="77"/>
              </a:rPr>
            </a:br>
            <a:r>
              <a:rPr lang="en-US" sz="1359" spc="-9" dirty="0">
                <a:latin typeface="Rockwell" panose="02060603020205020403" pitchFamily="18" charset="77"/>
              </a:rPr>
              <a:t>Help</a:t>
            </a:r>
            <a:r>
              <a:rPr lang="en-US" sz="1359" spc="-12" dirty="0">
                <a:latin typeface="Rockwell" panose="02060603020205020403" pitchFamily="18" charset="77"/>
              </a:rPr>
              <a:t> </a:t>
            </a:r>
            <a:r>
              <a:rPr lang="en-US" sz="1359" dirty="0">
                <a:latin typeface="Rockwell" panose="02060603020205020403" pitchFamily="18" charset="77"/>
              </a:rPr>
              <a:t>Schools</a:t>
            </a:r>
            <a:r>
              <a:rPr lang="en-US" sz="1359" spc="-9" dirty="0">
                <a:latin typeface="Rockwell" panose="02060603020205020403" pitchFamily="18" charset="77"/>
              </a:rPr>
              <a:t> </a:t>
            </a:r>
            <a:r>
              <a:rPr lang="en-US" sz="1359" dirty="0">
                <a:latin typeface="Rockwell" panose="02060603020205020403" pitchFamily="18" charset="77"/>
              </a:rPr>
              <a:t>and</a:t>
            </a:r>
            <a:r>
              <a:rPr lang="en-US" sz="1359" spc="-9" dirty="0">
                <a:latin typeface="Rockwell" panose="02060603020205020403" pitchFamily="18" charset="77"/>
              </a:rPr>
              <a:t> </a:t>
            </a:r>
            <a:r>
              <a:rPr lang="en-US" sz="1359" spc="-3" dirty="0">
                <a:latin typeface="Rockwell" panose="02060603020205020403" pitchFamily="18" charset="77"/>
              </a:rPr>
              <a:t>Students</a:t>
            </a:r>
            <a:r>
              <a:rPr lang="en-US" sz="1359" spc="-9" dirty="0">
                <a:latin typeface="Rockwell" panose="02060603020205020403" pitchFamily="18" charset="77"/>
              </a:rPr>
              <a:t> </a:t>
            </a:r>
            <a:r>
              <a:rPr lang="en-US" sz="1359" spc="-3" dirty="0">
                <a:latin typeface="Rockwell" panose="02060603020205020403" pitchFamily="18" charset="77"/>
              </a:rPr>
              <a:t>Thrive</a:t>
            </a:r>
            <a:endParaRPr lang="en-US" sz="1359" dirty="0"/>
          </a:p>
        </p:txBody>
      </p:sp>
      <p:sp>
        <p:nvSpPr>
          <p:cNvPr id="6" name="Rectangle 5">
            <a:extLst>
              <a:ext uri="{FF2B5EF4-FFF2-40B4-BE49-F238E27FC236}">
                <a16:creationId xmlns:a16="http://schemas.microsoft.com/office/drawing/2014/main" id="{25653919-2F4C-07D8-DD70-1EF9747C09DB}"/>
              </a:ext>
              <a:ext uri="{C183D7F6-B498-43B3-948B-1728B52AA6E4}">
                <adec:decorative xmlns:adec="http://schemas.microsoft.com/office/drawing/2017/decorative" val="1"/>
              </a:ext>
            </a:extLst>
          </p:cNvPr>
          <p:cNvSpPr/>
          <p:nvPr userDrawn="1"/>
        </p:nvSpPr>
        <p:spPr bwMode="gray">
          <a:xfrm>
            <a:off x="0" y="817916"/>
            <a:ext cx="6400800" cy="3669900"/>
          </a:xfrm>
          <a:prstGeom prst="rect">
            <a:avLst/>
          </a:pr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dirty="0"/>
          </a:p>
        </p:txBody>
      </p:sp>
      <p:sp>
        <p:nvSpPr>
          <p:cNvPr id="7" name="Rectangle 6">
            <a:extLst>
              <a:ext uri="{FF2B5EF4-FFF2-40B4-BE49-F238E27FC236}">
                <a16:creationId xmlns:a16="http://schemas.microsoft.com/office/drawing/2014/main" id="{9B1F39A1-E8A5-5FB5-0474-6BA11A5B6076}"/>
              </a:ext>
              <a:ext uri="{C183D7F6-B498-43B3-948B-1728B52AA6E4}">
                <adec:decorative xmlns:adec="http://schemas.microsoft.com/office/drawing/2017/decorative" val="1"/>
              </a:ext>
            </a:extLst>
          </p:cNvPr>
          <p:cNvSpPr/>
          <p:nvPr userDrawn="1"/>
        </p:nvSpPr>
        <p:spPr bwMode="gray">
          <a:xfrm>
            <a:off x="89" y="4001083"/>
            <a:ext cx="6400623" cy="523385"/>
          </a:xfrm>
          <a:prstGeom prst="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a:p>
        </p:txBody>
      </p:sp>
      <p:sp>
        <p:nvSpPr>
          <p:cNvPr id="8" name="Rectangle 7">
            <a:extLst>
              <a:ext uri="{FF2B5EF4-FFF2-40B4-BE49-F238E27FC236}">
                <a16:creationId xmlns:a16="http://schemas.microsoft.com/office/drawing/2014/main" id="{3983C0F5-A034-9B30-FAB1-0A43FF36FD4B}"/>
              </a:ext>
              <a:ext uri="{C183D7F6-B498-43B3-948B-1728B52AA6E4}">
                <adec:decorative xmlns:adec="http://schemas.microsoft.com/office/drawing/2017/decorative" val="1"/>
              </a:ext>
            </a:extLst>
          </p:cNvPr>
          <p:cNvSpPr/>
          <p:nvPr userDrawn="1"/>
        </p:nvSpPr>
        <p:spPr bwMode="gray">
          <a:xfrm>
            <a:off x="89" y="708192"/>
            <a:ext cx="6400623" cy="331165"/>
          </a:xfrm>
          <a:prstGeom prst="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a:p>
        </p:txBody>
      </p:sp>
      <p:cxnSp>
        <p:nvCxnSpPr>
          <p:cNvPr id="9" name="Straight Connector 8">
            <a:extLst>
              <a:ext uri="{FF2B5EF4-FFF2-40B4-BE49-F238E27FC236}">
                <a16:creationId xmlns:a16="http://schemas.microsoft.com/office/drawing/2014/main" id="{2AEA0FC2-2C5B-A1B9-2649-698F89838365}"/>
              </a:ext>
              <a:ext uri="{C183D7F6-B498-43B3-948B-1728B52AA6E4}">
                <adec:decorative xmlns:adec="http://schemas.microsoft.com/office/drawing/2017/decorative" val="1"/>
              </a:ext>
            </a:extLst>
          </p:cNvPr>
          <p:cNvCxnSpPr/>
          <p:nvPr userDrawn="1"/>
        </p:nvCxnSpPr>
        <p:spPr bwMode="gray">
          <a:xfrm>
            <a:off x="44" y="700598"/>
            <a:ext cx="640071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A900FA2B-D84F-6726-668F-6144A755E22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0150" y="1038339"/>
            <a:ext cx="2936059" cy="2860030"/>
          </a:xfrm>
          <a:prstGeom prst="rect">
            <a:avLst/>
          </a:prstGeom>
        </p:spPr>
      </p:pic>
      <p:sp>
        <p:nvSpPr>
          <p:cNvPr id="11" name="TextBox 10">
            <a:extLst>
              <a:ext uri="{FF2B5EF4-FFF2-40B4-BE49-F238E27FC236}">
                <a16:creationId xmlns:a16="http://schemas.microsoft.com/office/drawing/2014/main" id="{EF9B7CBF-6910-F2AD-98F9-A3FB23F392D1}"/>
              </a:ext>
            </a:extLst>
          </p:cNvPr>
          <p:cNvSpPr txBox="1"/>
          <p:nvPr userDrawn="1"/>
        </p:nvSpPr>
        <p:spPr bwMode="gray">
          <a:xfrm>
            <a:off x="398818" y="807738"/>
            <a:ext cx="5603166" cy="152029"/>
          </a:xfrm>
          <a:prstGeom prst="rect">
            <a:avLst/>
          </a:prstGeom>
          <a:noFill/>
        </p:spPr>
        <p:txBody>
          <a:bodyPr wrap="square" lIns="0" tIns="0" rIns="0" bIns="0" rtlCol="0">
            <a:spAutoFit/>
          </a:bodyPr>
          <a:lstStyle/>
          <a:p>
            <a:pPr marL="0" marR="0" lvl="0" indent="0" algn="ctr" defTabSz="564733" rtl="0" eaLnBrk="1" fontAlgn="auto" latinLnBrk="0" hangingPunct="1">
              <a:lnSpc>
                <a:spcPct val="100000"/>
              </a:lnSpc>
              <a:spcBef>
                <a:spcPts val="309"/>
              </a:spcBef>
              <a:spcAft>
                <a:spcPts val="0"/>
              </a:spcAft>
              <a:buClrTx/>
              <a:buSzTx/>
              <a:buFontTx/>
              <a:buNone/>
              <a:tabLst/>
              <a:defRPr/>
            </a:pPr>
            <a:r>
              <a:rPr kumimoji="0" lang="en-US" sz="988" b="1" i="0" u="none" strike="noStrike" kern="1200" cap="none" spc="0" normalizeH="0" baseline="0" noProof="0" dirty="0">
                <a:ln>
                  <a:noFill/>
                </a:ln>
                <a:solidFill>
                  <a:schemeClr val="accent6"/>
                </a:solidFill>
                <a:effectLst/>
                <a:uLnTx/>
                <a:uFillTx/>
                <a:latin typeface="Verdana"/>
                <a:ea typeface="+mn-ea"/>
                <a:cs typeface="+mn-cs"/>
              </a:rPr>
              <a:t>Insight-Powered Solutions </a:t>
            </a:r>
            <a:r>
              <a:rPr kumimoji="0" lang="en-US" sz="988" b="1" i="0" u="none" strike="noStrike" kern="1200" cap="none" spc="0" normalizeH="0" baseline="0" noProof="0" dirty="0">
                <a:ln>
                  <a:noFill/>
                </a:ln>
                <a:solidFill>
                  <a:srgbClr val="FFFFFF"/>
                </a:solidFill>
                <a:effectLst/>
                <a:uLnTx/>
                <a:uFillTx/>
                <a:latin typeface="Verdana"/>
                <a:ea typeface="+mn-ea"/>
                <a:cs typeface="+mn-cs"/>
              </a:rPr>
              <a:t>for Your Top Priorities and Toughest Challenges</a:t>
            </a:r>
          </a:p>
        </p:txBody>
      </p:sp>
      <p:sp>
        <p:nvSpPr>
          <p:cNvPr id="12" name="TextBox 11">
            <a:extLst>
              <a:ext uri="{FF2B5EF4-FFF2-40B4-BE49-F238E27FC236}">
                <a16:creationId xmlns:a16="http://schemas.microsoft.com/office/drawing/2014/main" id="{BB2E2D67-E5AA-9238-603B-C1BD60D8C7CF}"/>
              </a:ext>
            </a:extLst>
          </p:cNvPr>
          <p:cNvSpPr txBox="1"/>
          <p:nvPr userDrawn="1"/>
        </p:nvSpPr>
        <p:spPr bwMode="gray">
          <a:xfrm>
            <a:off x="2340690" y="1682620"/>
            <a:ext cx="808886" cy="190180"/>
          </a:xfrm>
          <a:prstGeom prst="rect">
            <a:avLst/>
          </a:prstGeom>
          <a:noFill/>
        </p:spPr>
        <p:txBody>
          <a:bodyPr wrap="square" lIns="0" tIns="0" rIns="0" bIns="0" rtlCol="0">
            <a:spAutoFit/>
          </a:bodyPr>
          <a:lstStyle/>
          <a:p>
            <a:pPr algn="ctr">
              <a:spcBef>
                <a:spcPts val="309"/>
              </a:spcBef>
            </a:pPr>
            <a:r>
              <a:rPr lang="en-US" sz="618" b="1" dirty="0">
                <a:solidFill>
                  <a:schemeClr val="bg1"/>
                </a:solidFill>
              </a:rPr>
              <a:t>Institutional Strategy</a:t>
            </a:r>
            <a:endParaRPr lang="en-US" sz="618" dirty="0">
              <a:solidFill>
                <a:schemeClr val="bg1"/>
              </a:solidFill>
            </a:endParaRPr>
          </a:p>
        </p:txBody>
      </p:sp>
      <p:sp>
        <p:nvSpPr>
          <p:cNvPr id="13" name="TextBox 12">
            <a:extLst>
              <a:ext uri="{FF2B5EF4-FFF2-40B4-BE49-F238E27FC236}">
                <a16:creationId xmlns:a16="http://schemas.microsoft.com/office/drawing/2014/main" id="{5D24CF74-1FED-0BC1-5BBE-ED1D0A5BA521}"/>
              </a:ext>
            </a:extLst>
          </p:cNvPr>
          <p:cNvSpPr txBox="1"/>
          <p:nvPr userDrawn="1"/>
        </p:nvSpPr>
        <p:spPr bwMode="gray">
          <a:xfrm>
            <a:off x="444639" y="1212433"/>
            <a:ext cx="1629529" cy="285271"/>
          </a:xfrm>
          <a:prstGeom prst="rect">
            <a:avLst/>
          </a:prstGeom>
          <a:noFill/>
        </p:spPr>
        <p:txBody>
          <a:bodyPr wrap="square" lIns="0" tIns="0" rIns="0" bIns="0" rtlCol="0">
            <a:spAutoFit/>
          </a:bodyPr>
          <a:lstStyle/>
          <a:p>
            <a:pPr algn="r">
              <a:spcBef>
                <a:spcPts val="309"/>
              </a:spcBef>
            </a:pPr>
            <a:r>
              <a:rPr lang="en-US" sz="618" dirty="0">
                <a:solidFill>
                  <a:schemeClr val="bg1"/>
                </a:solidFill>
              </a:rPr>
              <a:t>Future-proof your institution </a:t>
            </a:r>
            <a:br>
              <a:rPr lang="en-US" sz="618" dirty="0">
                <a:solidFill>
                  <a:schemeClr val="bg1"/>
                </a:solidFill>
              </a:rPr>
            </a:br>
            <a:r>
              <a:rPr lang="en-US" sz="618" dirty="0">
                <a:solidFill>
                  <a:schemeClr val="bg1"/>
                </a:solidFill>
              </a:rPr>
              <a:t>by addressing immediate and </a:t>
            </a:r>
            <a:br>
              <a:rPr lang="en-US" sz="618" dirty="0">
                <a:solidFill>
                  <a:schemeClr val="bg1"/>
                </a:solidFill>
              </a:rPr>
            </a:br>
            <a:r>
              <a:rPr lang="en-US" sz="618" dirty="0">
                <a:solidFill>
                  <a:schemeClr val="bg1"/>
                </a:solidFill>
              </a:rPr>
              <a:t>long-term opportunities and threats </a:t>
            </a:r>
          </a:p>
        </p:txBody>
      </p:sp>
      <p:sp>
        <p:nvSpPr>
          <p:cNvPr id="14" name="TextBox 13">
            <a:extLst>
              <a:ext uri="{FF2B5EF4-FFF2-40B4-BE49-F238E27FC236}">
                <a16:creationId xmlns:a16="http://schemas.microsoft.com/office/drawing/2014/main" id="{065C99FD-B7FF-76FD-A2AF-623E9E809DC5}"/>
              </a:ext>
            </a:extLst>
          </p:cNvPr>
          <p:cNvSpPr txBox="1"/>
          <p:nvPr userDrawn="1"/>
        </p:nvSpPr>
        <p:spPr bwMode="gray">
          <a:xfrm>
            <a:off x="3329639" y="1635095"/>
            <a:ext cx="783788" cy="285271"/>
          </a:xfrm>
          <a:prstGeom prst="rect">
            <a:avLst/>
          </a:prstGeom>
          <a:noFill/>
        </p:spPr>
        <p:txBody>
          <a:bodyPr wrap="square" lIns="0" tIns="0" rIns="0" bIns="0" rtlCol="0">
            <a:spAutoFit/>
          </a:bodyPr>
          <a:lstStyle/>
          <a:p>
            <a:pPr algn="ctr">
              <a:spcBef>
                <a:spcPts val="309"/>
              </a:spcBef>
            </a:pPr>
            <a:r>
              <a:rPr lang="en-US" sz="618" b="1" dirty="0">
                <a:solidFill>
                  <a:schemeClr val="bg1"/>
                </a:solidFill>
              </a:rPr>
              <a:t>Undergraduate</a:t>
            </a:r>
            <a:br>
              <a:rPr lang="en-US" sz="618" b="1" dirty="0">
                <a:solidFill>
                  <a:schemeClr val="bg1"/>
                </a:solidFill>
              </a:rPr>
            </a:br>
            <a:r>
              <a:rPr lang="en-US" sz="618" b="1" dirty="0">
                <a:solidFill>
                  <a:schemeClr val="bg1"/>
                </a:solidFill>
              </a:rPr>
              <a:t>Marketing and Enrollment </a:t>
            </a:r>
            <a:endParaRPr lang="en-US" sz="618" dirty="0">
              <a:solidFill>
                <a:schemeClr val="bg1"/>
              </a:solidFill>
            </a:endParaRPr>
          </a:p>
        </p:txBody>
      </p:sp>
      <p:sp>
        <p:nvSpPr>
          <p:cNvPr id="15" name="TextBox 14">
            <a:extLst>
              <a:ext uri="{FF2B5EF4-FFF2-40B4-BE49-F238E27FC236}">
                <a16:creationId xmlns:a16="http://schemas.microsoft.com/office/drawing/2014/main" id="{47A0C397-43AB-588C-4199-CFD6D01BFE43}"/>
              </a:ext>
            </a:extLst>
          </p:cNvPr>
          <p:cNvSpPr txBox="1"/>
          <p:nvPr userDrawn="1"/>
        </p:nvSpPr>
        <p:spPr bwMode="gray">
          <a:xfrm>
            <a:off x="4375590" y="1215662"/>
            <a:ext cx="1468020" cy="285271"/>
          </a:xfrm>
          <a:prstGeom prst="rect">
            <a:avLst/>
          </a:prstGeom>
          <a:noFill/>
        </p:spPr>
        <p:txBody>
          <a:bodyPr wrap="square" lIns="0" tIns="0" rIns="0" bIns="0" rtlCol="0">
            <a:spAutoFit/>
          </a:bodyPr>
          <a:lstStyle/>
          <a:p>
            <a:pPr>
              <a:spcBef>
                <a:spcPts val="309"/>
              </a:spcBef>
            </a:pPr>
            <a:r>
              <a:rPr lang="en-US" sz="618" dirty="0">
                <a:solidFill>
                  <a:schemeClr val="bg1"/>
                </a:solidFill>
                <a:effectLst/>
                <a:ea typeface="Times New Roman" panose="02020603050405020304" pitchFamily="18" charset="0"/>
              </a:rPr>
              <a:t>Reach, engage, and enroll future classes </a:t>
            </a:r>
            <a:r>
              <a:rPr lang="en-US" sz="618" dirty="0">
                <a:solidFill>
                  <a:schemeClr val="bg1"/>
                </a:solidFill>
                <a:ea typeface="Times New Roman" panose="02020603050405020304" pitchFamily="18" charset="0"/>
              </a:rPr>
              <a:t>in a dynamic market with demographic headwinds </a:t>
            </a:r>
            <a:endParaRPr lang="en-US" sz="618" dirty="0">
              <a:solidFill>
                <a:schemeClr val="bg1"/>
              </a:solidFill>
              <a:effectLst/>
              <a:ea typeface="Calibri" panose="020F0502020204030204" pitchFamily="34" charset="0"/>
            </a:endParaRPr>
          </a:p>
        </p:txBody>
      </p:sp>
      <p:sp>
        <p:nvSpPr>
          <p:cNvPr id="16" name="TextBox 15">
            <a:extLst>
              <a:ext uri="{FF2B5EF4-FFF2-40B4-BE49-F238E27FC236}">
                <a16:creationId xmlns:a16="http://schemas.microsoft.com/office/drawing/2014/main" id="{463CC1D6-7485-9D24-DACE-13A50E26D0FD}"/>
              </a:ext>
            </a:extLst>
          </p:cNvPr>
          <p:cNvSpPr txBox="1"/>
          <p:nvPr userDrawn="1"/>
        </p:nvSpPr>
        <p:spPr bwMode="gray">
          <a:xfrm>
            <a:off x="3703916" y="2295618"/>
            <a:ext cx="722171" cy="380361"/>
          </a:xfrm>
          <a:prstGeom prst="rect">
            <a:avLst/>
          </a:prstGeom>
          <a:noFill/>
        </p:spPr>
        <p:txBody>
          <a:bodyPr wrap="square" lIns="0" tIns="0" rIns="0" bIns="0" rtlCol="0">
            <a:spAutoFit/>
          </a:bodyPr>
          <a:lstStyle/>
          <a:p>
            <a:pPr algn="ctr">
              <a:spcBef>
                <a:spcPts val="309"/>
              </a:spcBef>
            </a:pPr>
            <a:r>
              <a:rPr lang="en-US" sz="618" b="1" dirty="0">
                <a:solidFill>
                  <a:schemeClr val="bg1"/>
                </a:solidFill>
              </a:rPr>
              <a:t>Graduate Marketing</a:t>
            </a:r>
            <a:br>
              <a:rPr lang="en-US" sz="618" b="1" dirty="0">
                <a:solidFill>
                  <a:schemeClr val="bg1"/>
                </a:solidFill>
              </a:rPr>
            </a:br>
            <a:r>
              <a:rPr lang="en-US" sz="618" b="1" dirty="0">
                <a:solidFill>
                  <a:schemeClr val="bg1"/>
                </a:solidFill>
              </a:rPr>
              <a:t> and </a:t>
            </a:r>
            <a:br>
              <a:rPr lang="en-US" sz="618" b="1" dirty="0">
                <a:solidFill>
                  <a:schemeClr val="bg1"/>
                </a:solidFill>
              </a:rPr>
            </a:br>
            <a:r>
              <a:rPr lang="en-US" sz="618" b="1" dirty="0">
                <a:solidFill>
                  <a:schemeClr val="bg1"/>
                </a:solidFill>
              </a:rPr>
              <a:t>Enrollment </a:t>
            </a:r>
            <a:endParaRPr lang="en-US" sz="618" dirty="0">
              <a:solidFill>
                <a:schemeClr val="bg1"/>
              </a:solidFill>
            </a:endParaRPr>
          </a:p>
        </p:txBody>
      </p:sp>
      <p:sp>
        <p:nvSpPr>
          <p:cNvPr id="17" name="TextBox 16">
            <a:extLst>
              <a:ext uri="{FF2B5EF4-FFF2-40B4-BE49-F238E27FC236}">
                <a16:creationId xmlns:a16="http://schemas.microsoft.com/office/drawing/2014/main" id="{1518530A-1761-8366-A486-5E2A5DC777B7}"/>
              </a:ext>
            </a:extLst>
          </p:cNvPr>
          <p:cNvSpPr txBox="1"/>
          <p:nvPr userDrawn="1"/>
        </p:nvSpPr>
        <p:spPr bwMode="gray">
          <a:xfrm>
            <a:off x="5047340" y="2277661"/>
            <a:ext cx="1068097" cy="380361"/>
          </a:xfrm>
          <a:prstGeom prst="rect">
            <a:avLst/>
          </a:prstGeom>
          <a:noFill/>
        </p:spPr>
        <p:txBody>
          <a:bodyPr wrap="square" lIns="0" tIns="0" rIns="0" bIns="0" rtlCol="0">
            <a:spAutoFit/>
          </a:bodyPr>
          <a:lstStyle/>
          <a:p>
            <a:pPr marR="0" lvl="0">
              <a:spcBef>
                <a:spcPts val="0"/>
              </a:spcBef>
              <a:spcAft>
                <a:spcPts val="0"/>
              </a:spcAft>
            </a:pPr>
            <a:r>
              <a:rPr lang="en-US" sz="618" dirty="0">
                <a:solidFill>
                  <a:schemeClr val="bg1"/>
                </a:solidFill>
                <a:ea typeface="Times New Roman" panose="02020603050405020304" pitchFamily="18" charset="0"/>
              </a:rPr>
              <a:t>Secure enrollments and revenue in an evolving graduate, online, and adult learner market </a:t>
            </a:r>
            <a:endParaRPr lang="en-US" sz="618" dirty="0">
              <a:solidFill>
                <a:schemeClr val="bg1"/>
              </a:solidFill>
              <a:effectLst/>
              <a:ea typeface="Calibri" panose="020F0502020204030204" pitchFamily="34" charset="0"/>
            </a:endParaRPr>
          </a:p>
        </p:txBody>
      </p:sp>
      <p:sp>
        <p:nvSpPr>
          <p:cNvPr id="18" name="TextBox 17">
            <a:extLst>
              <a:ext uri="{FF2B5EF4-FFF2-40B4-BE49-F238E27FC236}">
                <a16:creationId xmlns:a16="http://schemas.microsoft.com/office/drawing/2014/main" id="{CC3EFB37-8652-B8F3-9357-692563E2EFC1}"/>
              </a:ext>
            </a:extLst>
          </p:cNvPr>
          <p:cNvSpPr txBox="1"/>
          <p:nvPr userDrawn="1"/>
        </p:nvSpPr>
        <p:spPr bwMode="gray">
          <a:xfrm>
            <a:off x="3290018" y="3086801"/>
            <a:ext cx="762410" cy="190180"/>
          </a:xfrm>
          <a:prstGeom prst="rect">
            <a:avLst/>
          </a:prstGeom>
          <a:noFill/>
        </p:spPr>
        <p:txBody>
          <a:bodyPr wrap="square" lIns="0" tIns="0" rIns="0" bIns="0" rtlCol="0">
            <a:spAutoFit/>
          </a:bodyPr>
          <a:lstStyle/>
          <a:p>
            <a:pPr algn="ctr">
              <a:spcBef>
                <a:spcPts val="309"/>
              </a:spcBef>
            </a:pPr>
            <a:r>
              <a:rPr lang="en-US" sz="618" b="1" dirty="0">
                <a:solidFill>
                  <a:schemeClr val="accent5"/>
                </a:solidFill>
              </a:rPr>
              <a:t>Student </a:t>
            </a:r>
            <a:br>
              <a:rPr lang="en-US" sz="618" b="1" dirty="0">
                <a:solidFill>
                  <a:schemeClr val="accent5"/>
                </a:solidFill>
              </a:rPr>
            </a:br>
            <a:r>
              <a:rPr lang="en-US" sz="618" b="1" dirty="0">
                <a:solidFill>
                  <a:schemeClr val="accent5"/>
                </a:solidFill>
              </a:rPr>
              <a:t>Success</a:t>
            </a:r>
            <a:endParaRPr lang="en-US" sz="618" dirty="0">
              <a:solidFill>
                <a:schemeClr val="accent5"/>
              </a:solidFill>
            </a:endParaRPr>
          </a:p>
        </p:txBody>
      </p:sp>
      <p:sp>
        <p:nvSpPr>
          <p:cNvPr id="19" name="TextBox 18">
            <a:extLst>
              <a:ext uri="{FF2B5EF4-FFF2-40B4-BE49-F238E27FC236}">
                <a16:creationId xmlns:a16="http://schemas.microsoft.com/office/drawing/2014/main" id="{3EE33FCE-E604-2B70-A77A-132D33DB3C8A}"/>
              </a:ext>
            </a:extLst>
          </p:cNvPr>
          <p:cNvSpPr txBox="1"/>
          <p:nvPr userDrawn="1"/>
        </p:nvSpPr>
        <p:spPr bwMode="gray">
          <a:xfrm>
            <a:off x="4360498" y="3451094"/>
            <a:ext cx="1074150" cy="285271"/>
          </a:xfrm>
          <a:prstGeom prst="rect">
            <a:avLst/>
          </a:prstGeom>
          <a:noFill/>
        </p:spPr>
        <p:txBody>
          <a:bodyPr wrap="square" lIns="0" tIns="0" rIns="0" bIns="0" rtlCol="0">
            <a:spAutoFit/>
          </a:bodyPr>
          <a:lstStyle/>
          <a:p>
            <a:pPr marR="0" lvl="0">
              <a:spcBef>
                <a:spcPts val="0"/>
              </a:spcBef>
              <a:spcAft>
                <a:spcPts val="0"/>
              </a:spcAft>
            </a:pPr>
            <a:r>
              <a:rPr lang="en-US" sz="618" dirty="0">
                <a:solidFill>
                  <a:schemeClr val="bg1"/>
                </a:solidFill>
                <a:ea typeface="Times New Roman" panose="02020603050405020304" pitchFamily="18" charset="0"/>
              </a:rPr>
              <a:t>Support, retain, and empower students in college and beyond </a:t>
            </a:r>
            <a:endParaRPr lang="en-US" sz="618" dirty="0">
              <a:solidFill>
                <a:schemeClr val="bg1"/>
              </a:solidFill>
              <a:effectLst/>
              <a:ea typeface="Calibri" panose="020F0502020204030204" pitchFamily="34" charset="0"/>
            </a:endParaRPr>
          </a:p>
        </p:txBody>
      </p:sp>
      <p:sp>
        <p:nvSpPr>
          <p:cNvPr id="20" name="TextBox 19">
            <a:extLst>
              <a:ext uri="{FF2B5EF4-FFF2-40B4-BE49-F238E27FC236}">
                <a16:creationId xmlns:a16="http://schemas.microsoft.com/office/drawing/2014/main" id="{E25990DE-EAFC-3DF0-C1A3-DB4C1DEF96EC}"/>
              </a:ext>
            </a:extLst>
          </p:cNvPr>
          <p:cNvSpPr txBox="1"/>
          <p:nvPr userDrawn="1"/>
        </p:nvSpPr>
        <p:spPr bwMode="gray">
          <a:xfrm>
            <a:off x="2424010" y="3086801"/>
            <a:ext cx="672524" cy="190180"/>
          </a:xfrm>
          <a:prstGeom prst="rect">
            <a:avLst/>
          </a:prstGeom>
          <a:noFill/>
        </p:spPr>
        <p:txBody>
          <a:bodyPr wrap="square" lIns="0" tIns="0" rIns="0" bIns="0" rtlCol="0">
            <a:spAutoFit/>
          </a:bodyPr>
          <a:lstStyle/>
          <a:p>
            <a:pPr algn="ctr">
              <a:spcBef>
                <a:spcPts val="309"/>
              </a:spcBef>
            </a:pPr>
            <a:r>
              <a:rPr lang="en-US" sz="618" b="1" dirty="0">
                <a:solidFill>
                  <a:schemeClr val="accent5"/>
                </a:solidFill>
              </a:rPr>
              <a:t>Data and Analytics </a:t>
            </a:r>
            <a:endParaRPr lang="en-US" sz="618" dirty="0">
              <a:solidFill>
                <a:schemeClr val="accent5"/>
              </a:solidFill>
            </a:endParaRPr>
          </a:p>
        </p:txBody>
      </p:sp>
      <p:sp>
        <p:nvSpPr>
          <p:cNvPr id="21" name="TextBox 20">
            <a:extLst>
              <a:ext uri="{FF2B5EF4-FFF2-40B4-BE49-F238E27FC236}">
                <a16:creationId xmlns:a16="http://schemas.microsoft.com/office/drawing/2014/main" id="{B24C543B-7FB7-AFF7-5011-ACD296A314DC}"/>
              </a:ext>
            </a:extLst>
          </p:cNvPr>
          <p:cNvSpPr txBox="1"/>
          <p:nvPr userDrawn="1"/>
        </p:nvSpPr>
        <p:spPr bwMode="gray">
          <a:xfrm>
            <a:off x="515380" y="3457643"/>
            <a:ext cx="1587157" cy="285271"/>
          </a:xfrm>
          <a:prstGeom prst="rect">
            <a:avLst/>
          </a:prstGeom>
          <a:noFill/>
        </p:spPr>
        <p:txBody>
          <a:bodyPr wrap="square" lIns="0" tIns="0" rIns="0" bIns="0" rtlCol="0">
            <a:spAutoFit/>
          </a:bodyPr>
          <a:lstStyle/>
          <a:p>
            <a:pPr algn="r">
              <a:spcBef>
                <a:spcPts val="309"/>
              </a:spcBef>
            </a:pPr>
            <a:r>
              <a:rPr lang="en-US" sz="618" dirty="0">
                <a:solidFill>
                  <a:schemeClr val="bg1"/>
                </a:solidFill>
              </a:rPr>
              <a:t>Improve decision-making and accelerate innovation with a modern data and analytics infrastructure </a:t>
            </a:r>
          </a:p>
        </p:txBody>
      </p:sp>
      <p:sp>
        <p:nvSpPr>
          <p:cNvPr id="22" name="TextBox 21">
            <a:extLst>
              <a:ext uri="{FF2B5EF4-FFF2-40B4-BE49-F238E27FC236}">
                <a16:creationId xmlns:a16="http://schemas.microsoft.com/office/drawing/2014/main" id="{D4421887-A6A2-88E6-9ACF-7A0184DD52CE}"/>
              </a:ext>
            </a:extLst>
          </p:cNvPr>
          <p:cNvSpPr txBox="1"/>
          <p:nvPr userDrawn="1"/>
        </p:nvSpPr>
        <p:spPr bwMode="gray">
          <a:xfrm>
            <a:off x="2068347" y="2438190"/>
            <a:ext cx="657670" cy="95091"/>
          </a:xfrm>
          <a:prstGeom prst="rect">
            <a:avLst/>
          </a:prstGeom>
          <a:noFill/>
        </p:spPr>
        <p:txBody>
          <a:bodyPr wrap="square" lIns="0" tIns="0" rIns="0" bIns="0" rtlCol="0">
            <a:spAutoFit/>
          </a:bodyPr>
          <a:lstStyle/>
          <a:p>
            <a:pPr algn="ctr">
              <a:spcBef>
                <a:spcPts val="309"/>
              </a:spcBef>
            </a:pPr>
            <a:r>
              <a:rPr lang="en-US" sz="618" b="1" dirty="0">
                <a:solidFill>
                  <a:schemeClr val="accent5"/>
                </a:solidFill>
              </a:rPr>
              <a:t>Advancement </a:t>
            </a:r>
            <a:endParaRPr lang="en-US" sz="618" dirty="0">
              <a:solidFill>
                <a:schemeClr val="accent5"/>
              </a:solidFill>
            </a:endParaRPr>
          </a:p>
        </p:txBody>
      </p:sp>
      <p:sp>
        <p:nvSpPr>
          <p:cNvPr id="23" name="TextBox 22">
            <a:extLst>
              <a:ext uri="{FF2B5EF4-FFF2-40B4-BE49-F238E27FC236}">
                <a16:creationId xmlns:a16="http://schemas.microsoft.com/office/drawing/2014/main" id="{FE41B52E-A2CC-CFDD-B690-6D6B335099BC}"/>
              </a:ext>
            </a:extLst>
          </p:cNvPr>
          <p:cNvSpPr txBox="1"/>
          <p:nvPr userDrawn="1"/>
        </p:nvSpPr>
        <p:spPr bwMode="gray">
          <a:xfrm>
            <a:off x="171041" y="2273093"/>
            <a:ext cx="1288712" cy="380361"/>
          </a:xfrm>
          <a:prstGeom prst="rect">
            <a:avLst/>
          </a:prstGeom>
          <a:noFill/>
        </p:spPr>
        <p:txBody>
          <a:bodyPr wrap="square" lIns="0" tIns="0" rIns="0" bIns="0" rtlCol="0">
            <a:spAutoFit/>
          </a:bodyPr>
          <a:lstStyle/>
          <a:p>
            <a:pPr algn="r">
              <a:spcBef>
                <a:spcPts val="309"/>
              </a:spcBef>
            </a:pPr>
            <a:r>
              <a:rPr lang="en-US" sz="618" dirty="0">
                <a:solidFill>
                  <a:schemeClr val="bg1"/>
                </a:solidFill>
              </a:rPr>
              <a:t>Meet aspirational giving </a:t>
            </a:r>
            <a:br>
              <a:rPr lang="en-US" sz="618" dirty="0">
                <a:solidFill>
                  <a:schemeClr val="bg1"/>
                </a:solidFill>
              </a:rPr>
            </a:br>
            <a:r>
              <a:rPr lang="en-US" sz="618" dirty="0">
                <a:solidFill>
                  <a:schemeClr val="bg1"/>
                </a:solidFill>
              </a:rPr>
              <a:t>goals in an era of competing fundraising priorities and shifting donor interest</a:t>
            </a:r>
          </a:p>
        </p:txBody>
      </p:sp>
      <p:sp>
        <p:nvSpPr>
          <p:cNvPr id="24" name="TextBox 23">
            <a:extLst>
              <a:ext uri="{FF2B5EF4-FFF2-40B4-BE49-F238E27FC236}">
                <a16:creationId xmlns:a16="http://schemas.microsoft.com/office/drawing/2014/main" id="{759E70D6-BB5C-AA06-161B-6531D535FEEC}"/>
              </a:ext>
            </a:extLst>
          </p:cNvPr>
          <p:cNvSpPr txBox="1"/>
          <p:nvPr userDrawn="1"/>
        </p:nvSpPr>
        <p:spPr bwMode="gray">
          <a:xfrm>
            <a:off x="397437" y="4129708"/>
            <a:ext cx="2817748" cy="266227"/>
          </a:xfrm>
          <a:prstGeom prst="rect">
            <a:avLst/>
          </a:prstGeom>
          <a:noFill/>
        </p:spPr>
        <p:txBody>
          <a:bodyPr wrap="square" lIns="0" tIns="0" rIns="0" bIns="0" rtlCol="0">
            <a:spAutoFit/>
          </a:bodyPr>
          <a:lstStyle/>
          <a:p>
            <a:pPr>
              <a:spcBef>
                <a:spcPts val="309"/>
              </a:spcBef>
            </a:pPr>
            <a:r>
              <a:rPr lang="en-US" sz="865" dirty="0">
                <a:solidFill>
                  <a:schemeClr val="bg1"/>
                </a:solidFill>
                <a:latin typeface="+mj-lt"/>
              </a:rPr>
              <a:t>We partner with </a:t>
            </a:r>
            <a:r>
              <a:rPr lang="en-US" sz="865" dirty="0">
                <a:solidFill>
                  <a:schemeClr val="accent6"/>
                </a:solidFill>
                <a:latin typeface="+mj-lt"/>
              </a:rPr>
              <a:t>2,800+</a:t>
            </a:r>
            <a:r>
              <a:rPr lang="en-US" sz="865" dirty="0">
                <a:solidFill>
                  <a:schemeClr val="bg1"/>
                </a:solidFill>
                <a:latin typeface="+mj-lt"/>
              </a:rPr>
              <a:t> institutions to accelerate progress, deliver results, and enable lasting change. </a:t>
            </a:r>
          </a:p>
        </p:txBody>
      </p:sp>
      <p:sp>
        <p:nvSpPr>
          <p:cNvPr id="25" name="TextBox 24">
            <a:extLst>
              <a:ext uri="{FF2B5EF4-FFF2-40B4-BE49-F238E27FC236}">
                <a16:creationId xmlns:a16="http://schemas.microsoft.com/office/drawing/2014/main" id="{7D2A52BE-761F-C1DD-B06F-50FF1C27399B}"/>
              </a:ext>
            </a:extLst>
          </p:cNvPr>
          <p:cNvSpPr txBox="1"/>
          <p:nvPr userDrawn="1"/>
        </p:nvSpPr>
        <p:spPr bwMode="gray">
          <a:xfrm>
            <a:off x="3781727" y="4129708"/>
            <a:ext cx="2452331" cy="266227"/>
          </a:xfrm>
          <a:prstGeom prst="rect">
            <a:avLst/>
          </a:prstGeom>
          <a:noFill/>
        </p:spPr>
        <p:txBody>
          <a:bodyPr wrap="square" lIns="0" tIns="0" rIns="0" bIns="0" rtlCol="0">
            <a:spAutoFit/>
          </a:bodyPr>
          <a:lstStyle/>
          <a:p>
            <a:pPr>
              <a:spcBef>
                <a:spcPts val="309"/>
              </a:spcBef>
            </a:pPr>
            <a:r>
              <a:rPr lang="en-US" sz="865" dirty="0">
                <a:solidFill>
                  <a:schemeClr val="accent6"/>
                </a:solidFill>
                <a:latin typeface="+mj-lt"/>
              </a:rPr>
              <a:t>95%+ </a:t>
            </a:r>
            <a:r>
              <a:rPr lang="en-US" sz="865" dirty="0">
                <a:solidFill>
                  <a:schemeClr val="bg1"/>
                </a:solidFill>
                <a:latin typeface="+mj-lt"/>
              </a:rPr>
              <a:t>of our partners return to us year after year because of results we achieve, together.</a:t>
            </a:r>
          </a:p>
        </p:txBody>
      </p:sp>
      <p:cxnSp>
        <p:nvCxnSpPr>
          <p:cNvPr id="26" name="Straight Connector 25">
            <a:extLst>
              <a:ext uri="{FF2B5EF4-FFF2-40B4-BE49-F238E27FC236}">
                <a16:creationId xmlns:a16="http://schemas.microsoft.com/office/drawing/2014/main" id="{C01F0A1E-185A-1F7B-7111-56DA62DE784A}"/>
              </a:ext>
              <a:ext uri="{C183D7F6-B498-43B3-948B-1728B52AA6E4}">
                <adec:decorative xmlns:adec="http://schemas.microsoft.com/office/drawing/2017/decorative" val="1"/>
              </a:ext>
            </a:extLst>
          </p:cNvPr>
          <p:cNvCxnSpPr>
            <a:cxnSpLocks/>
          </p:cNvCxnSpPr>
          <p:nvPr userDrawn="1"/>
        </p:nvCxnSpPr>
        <p:spPr bwMode="gray">
          <a:xfrm flipH="1">
            <a:off x="3228179" y="1220678"/>
            <a:ext cx="0" cy="830782"/>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A7FFF7-AB8D-77BF-27B8-B646B51DD659}"/>
              </a:ext>
              <a:ext uri="{C183D7F6-B498-43B3-948B-1728B52AA6E4}">
                <adec:decorative xmlns:adec="http://schemas.microsoft.com/office/drawing/2017/decorative" val="1"/>
              </a:ext>
            </a:extLst>
          </p:cNvPr>
          <p:cNvCxnSpPr>
            <a:cxnSpLocks/>
          </p:cNvCxnSpPr>
          <p:nvPr userDrawn="1"/>
        </p:nvCxnSpPr>
        <p:spPr bwMode="gray">
          <a:xfrm flipH="1">
            <a:off x="3605474" y="1854167"/>
            <a:ext cx="730484" cy="413124"/>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A8BF41-5A16-BA87-7795-BC7243D7427D}"/>
              </a:ext>
              <a:ext uri="{C183D7F6-B498-43B3-948B-1728B52AA6E4}">
                <adec:decorative xmlns:adec="http://schemas.microsoft.com/office/drawing/2017/decorative" val="1"/>
              </a:ext>
            </a:extLst>
          </p:cNvPr>
          <p:cNvCxnSpPr>
            <a:cxnSpLocks/>
          </p:cNvCxnSpPr>
          <p:nvPr userDrawn="1"/>
        </p:nvCxnSpPr>
        <p:spPr bwMode="gray">
          <a:xfrm>
            <a:off x="2111671" y="1854167"/>
            <a:ext cx="742717" cy="411948"/>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3C3363-36B6-8373-72BE-97F3B16E34E2}"/>
              </a:ext>
              <a:ext uri="{C183D7F6-B498-43B3-948B-1728B52AA6E4}">
                <adec:decorative xmlns:adec="http://schemas.microsoft.com/office/drawing/2017/decorative" val="1"/>
              </a:ext>
            </a:extLst>
          </p:cNvPr>
          <p:cNvCxnSpPr>
            <a:cxnSpLocks/>
          </p:cNvCxnSpPr>
          <p:nvPr userDrawn="1"/>
        </p:nvCxnSpPr>
        <p:spPr bwMode="gray">
          <a:xfrm flipV="1">
            <a:off x="2130183" y="2701960"/>
            <a:ext cx="721545" cy="395344"/>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87E4EC-616F-DC92-6F94-A7C243E246C4}"/>
              </a:ext>
              <a:ext uri="{C183D7F6-B498-43B3-948B-1728B52AA6E4}">
                <adec:decorative xmlns:adec="http://schemas.microsoft.com/office/drawing/2017/decorative" val="1"/>
              </a:ext>
            </a:extLst>
          </p:cNvPr>
          <p:cNvCxnSpPr>
            <a:cxnSpLocks/>
          </p:cNvCxnSpPr>
          <p:nvPr userDrawn="1"/>
        </p:nvCxnSpPr>
        <p:spPr bwMode="gray">
          <a:xfrm flipH="1" flipV="1">
            <a:off x="3602649" y="2695347"/>
            <a:ext cx="733310" cy="410474"/>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1FA217-FBFA-AFD0-65AA-83E9A1C8B425}"/>
              </a:ext>
              <a:ext uri="{C183D7F6-B498-43B3-948B-1728B52AA6E4}">
                <adec:decorative xmlns:adec="http://schemas.microsoft.com/office/drawing/2017/decorative" val="1"/>
              </a:ext>
            </a:extLst>
          </p:cNvPr>
          <p:cNvCxnSpPr>
            <a:cxnSpLocks/>
          </p:cNvCxnSpPr>
          <p:nvPr userDrawn="1"/>
        </p:nvCxnSpPr>
        <p:spPr bwMode="gray">
          <a:xfrm>
            <a:off x="3231065" y="2920740"/>
            <a:ext cx="0" cy="808908"/>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20B9CD-00E6-E5D4-3EFE-2496FEE936CD}"/>
              </a:ext>
              <a:ext uri="{C183D7F6-B498-43B3-948B-1728B52AA6E4}">
                <adec:decorative xmlns:adec="http://schemas.microsoft.com/office/drawing/2017/decorative" val="1"/>
              </a:ext>
            </a:extLst>
          </p:cNvPr>
          <p:cNvCxnSpPr>
            <a:cxnSpLocks/>
          </p:cNvCxnSpPr>
          <p:nvPr userDrawn="1"/>
        </p:nvCxnSpPr>
        <p:spPr bwMode="gray">
          <a:xfrm>
            <a:off x="327664" y="4138524"/>
            <a:ext cx="0" cy="24850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B03C70-B4D3-199C-F5DF-EEE4DD5307F2}"/>
              </a:ext>
              <a:ext uri="{C183D7F6-B498-43B3-948B-1728B52AA6E4}">
                <adec:decorative xmlns:adec="http://schemas.microsoft.com/office/drawing/2017/decorative" val="1"/>
              </a:ext>
            </a:extLst>
          </p:cNvPr>
          <p:cNvCxnSpPr>
            <a:cxnSpLocks/>
          </p:cNvCxnSpPr>
          <p:nvPr userDrawn="1"/>
        </p:nvCxnSpPr>
        <p:spPr bwMode="gray">
          <a:xfrm>
            <a:off x="3712635" y="4138941"/>
            <a:ext cx="0" cy="2476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5FE8A99-6A26-9DFA-D8E9-713DE08D127E}"/>
              </a:ext>
              <a:ext uri="{C183D7F6-B498-43B3-948B-1728B52AA6E4}">
                <adec:decorative xmlns:adec="http://schemas.microsoft.com/office/drawing/2017/decorative" val="1"/>
              </a:ext>
            </a:extLst>
          </p:cNvPr>
          <p:cNvGrpSpPr/>
          <p:nvPr userDrawn="1"/>
        </p:nvGrpSpPr>
        <p:grpSpPr>
          <a:xfrm>
            <a:off x="2149858" y="1157622"/>
            <a:ext cx="293346" cy="395344"/>
            <a:chOff x="3204476" y="1751462"/>
            <a:chExt cx="460972" cy="640080"/>
          </a:xfrm>
        </p:grpSpPr>
        <p:sp>
          <p:nvSpPr>
            <p:cNvPr id="35" name="Freeform 50">
              <a:extLst>
                <a:ext uri="{FF2B5EF4-FFF2-40B4-BE49-F238E27FC236}">
                  <a16:creationId xmlns:a16="http://schemas.microsoft.com/office/drawing/2014/main" id="{B60D99E7-3EC1-5C2E-6DA7-E497B180A9C0}"/>
                </a:ext>
              </a:extLst>
            </p:cNvPr>
            <p:cNvSpPr/>
            <p:nvPr/>
          </p:nvSpPr>
          <p:spPr>
            <a:xfrm>
              <a:off x="3207045" y="2066740"/>
              <a:ext cx="458403" cy="9525"/>
            </a:xfrm>
            <a:custGeom>
              <a:avLst/>
              <a:gdLst>
                <a:gd name="connsiteX0" fmla="*/ 0 w 458403"/>
                <a:gd name="connsiteY0" fmla="*/ 0 h 9525"/>
                <a:gd name="connsiteX1" fmla="*/ 458403 w 458403"/>
                <a:gd name="connsiteY1" fmla="*/ 0 h 9525"/>
              </a:gdLst>
              <a:ahLst/>
              <a:cxnLst>
                <a:cxn ang="0">
                  <a:pos x="connsiteX0" y="connsiteY0"/>
                </a:cxn>
                <a:cxn ang="0">
                  <a:pos x="connsiteX1" y="connsiteY1"/>
                </a:cxn>
              </a:cxnLst>
              <a:rect l="l" t="t" r="r" b="b"/>
              <a:pathLst>
                <a:path w="458403" h="9525">
                  <a:moveTo>
                    <a:pt x="0" y="0"/>
                  </a:moveTo>
                  <a:lnTo>
                    <a:pt x="458403" y="0"/>
                  </a:lnTo>
                </a:path>
              </a:pathLst>
            </a:custGeom>
            <a:ln w="12700" cap="rnd">
              <a:solidFill>
                <a:srgbClr val="FFFFFF"/>
              </a:solidFill>
              <a:prstDash val="solid"/>
              <a:round/>
            </a:ln>
          </p:spPr>
          <p:txBody>
            <a:bodyPr rtlCol="0" anchor="ctr"/>
            <a:lstStyle/>
            <a:p>
              <a:endParaRPr lang="en-US" sz="1112"/>
            </a:p>
          </p:txBody>
        </p:sp>
        <p:sp>
          <p:nvSpPr>
            <p:cNvPr id="36" name="Freeform 55">
              <a:extLst>
                <a:ext uri="{FF2B5EF4-FFF2-40B4-BE49-F238E27FC236}">
                  <a16:creationId xmlns:a16="http://schemas.microsoft.com/office/drawing/2014/main" id="{C8C54C84-B9CB-A6B8-E6E5-C65F91560B83}"/>
                </a:ext>
              </a:extLst>
            </p:cNvPr>
            <p:cNvSpPr/>
            <p:nvPr/>
          </p:nvSpPr>
          <p:spPr>
            <a:xfrm>
              <a:off x="3204476" y="1751462"/>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sz="1112" dirty="0"/>
            </a:p>
          </p:txBody>
        </p:sp>
      </p:grpSp>
      <p:sp>
        <p:nvSpPr>
          <p:cNvPr id="37" name="Freeform 39">
            <a:extLst>
              <a:ext uri="{FF2B5EF4-FFF2-40B4-BE49-F238E27FC236}">
                <a16:creationId xmlns:a16="http://schemas.microsoft.com/office/drawing/2014/main" id="{17A9C23B-C87A-9AE5-B667-C88E50A14D56}"/>
              </a:ext>
              <a:ext uri="{C183D7F6-B498-43B3-948B-1728B52AA6E4}">
                <adec:decorative xmlns:adec="http://schemas.microsoft.com/office/drawing/2017/decorative" val="1"/>
              </a:ext>
            </a:extLst>
          </p:cNvPr>
          <p:cNvSpPr/>
          <p:nvPr userDrawn="1"/>
        </p:nvSpPr>
        <p:spPr>
          <a:xfrm rot="20773201">
            <a:off x="2400630" y="1172353"/>
            <a:ext cx="376470" cy="365881"/>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80"/>
                  <a:pt x="428213" y="552450"/>
                  <a:pt x="275860" y="552450"/>
                </a:cubicBezTo>
                <a:cubicBezTo>
                  <a:pt x="123507" y="552450"/>
                  <a:pt x="0" y="428780"/>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38" name="Graphic 37">
            <a:extLst>
              <a:ext uri="{FF2B5EF4-FFF2-40B4-BE49-F238E27FC236}">
                <a16:creationId xmlns:a16="http://schemas.microsoft.com/office/drawing/2014/main" id="{5939BA14-93D9-C171-703C-1B491066E2AD}"/>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481839" y="1243622"/>
            <a:ext cx="211226" cy="205014"/>
          </a:xfrm>
          <a:prstGeom prst="rect">
            <a:avLst/>
          </a:prstGeom>
        </p:spPr>
      </p:pic>
      <p:grpSp>
        <p:nvGrpSpPr>
          <p:cNvPr id="39" name="Group 38">
            <a:extLst>
              <a:ext uri="{FF2B5EF4-FFF2-40B4-BE49-F238E27FC236}">
                <a16:creationId xmlns:a16="http://schemas.microsoft.com/office/drawing/2014/main" id="{9BAA3003-BFA5-4D75-9ACA-5D2AA362A909}"/>
              </a:ext>
              <a:ext uri="{C183D7F6-B498-43B3-948B-1728B52AA6E4}">
                <adec:decorative xmlns:adec="http://schemas.microsoft.com/office/drawing/2017/decorative" val="1"/>
              </a:ext>
            </a:extLst>
          </p:cNvPr>
          <p:cNvGrpSpPr/>
          <p:nvPr userDrawn="1"/>
        </p:nvGrpSpPr>
        <p:grpSpPr>
          <a:xfrm>
            <a:off x="1530571" y="2272780"/>
            <a:ext cx="156661" cy="395344"/>
            <a:chOff x="2114907" y="3609281"/>
            <a:chExt cx="246182" cy="640080"/>
          </a:xfrm>
        </p:grpSpPr>
        <p:sp>
          <p:nvSpPr>
            <p:cNvPr id="40" name="Freeform 67">
              <a:extLst>
                <a:ext uri="{FF2B5EF4-FFF2-40B4-BE49-F238E27FC236}">
                  <a16:creationId xmlns:a16="http://schemas.microsoft.com/office/drawing/2014/main" id="{1F80E32B-C696-2CBF-BDDC-81FD0D579172}"/>
                </a:ext>
              </a:extLst>
            </p:cNvPr>
            <p:cNvSpPr/>
            <p:nvPr/>
          </p:nvSpPr>
          <p:spPr>
            <a:xfrm>
              <a:off x="2117476" y="3924559"/>
              <a:ext cx="243613"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sz="1112"/>
            </a:p>
          </p:txBody>
        </p:sp>
        <p:sp>
          <p:nvSpPr>
            <p:cNvPr id="41" name="Freeform 69">
              <a:extLst>
                <a:ext uri="{FF2B5EF4-FFF2-40B4-BE49-F238E27FC236}">
                  <a16:creationId xmlns:a16="http://schemas.microsoft.com/office/drawing/2014/main" id="{A67E7416-AFE4-87C8-D4E6-34328ED4C577}"/>
                </a:ext>
              </a:extLst>
            </p:cNvPr>
            <p:cNvSpPr/>
            <p:nvPr/>
          </p:nvSpPr>
          <p:spPr>
            <a:xfrm>
              <a:off x="2114907" y="3609281"/>
              <a:ext cx="9512" cy="640080"/>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sz="1112" dirty="0"/>
            </a:p>
          </p:txBody>
        </p:sp>
      </p:grpSp>
      <p:sp>
        <p:nvSpPr>
          <p:cNvPr id="42" name="Freeform 61">
            <a:extLst>
              <a:ext uri="{FF2B5EF4-FFF2-40B4-BE49-F238E27FC236}">
                <a16:creationId xmlns:a16="http://schemas.microsoft.com/office/drawing/2014/main" id="{40B9F53A-834C-229B-6B7C-CD88929F917D}"/>
              </a:ext>
              <a:ext uri="{C183D7F6-B498-43B3-948B-1728B52AA6E4}">
                <adec:decorative xmlns:adec="http://schemas.microsoft.com/office/drawing/2017/decorative" val="1"/>
              </a:ext>
            </a:extLst>
          </p:cNvPr>
          <p:cNvSpPr/>
          <p:nvPr userDrawn="1"/>
        </p:nvSpPr>
        <p:spPr>
          <a:xfrm>
            <a:off x="1675623" y="2287450"/>
            <a:ext cx="376599" cy="366006"/>
          </a:xfrm>
          <a:custGeom>
            <a:avLst/>
            <a:gdLst>
              <a:gd name="connsiteX0" fmla="*/ 513717 w 551908"/>
              <a:gd name="connsiteY0" fmla="*/ 416479 h 552638"/>
              <a:gd name="connsiteX1" fmla="*/ 415929 w 551908"/>
              <a:gd name="connsiteY1" fmla="*/ 38242 h 552638"/>
              <a:gd name="connsiteX2" fmla="*/ 38191 w 551908"/>
              <a:gd name="connsiteY2" fmla="*/ 136159 h 552638"/>
              <a:gd name="connsiteX3" fmla="*/ 135979 w 551908"/>
              <a:gd name="connsiteY3" fmla="*/ 514396 h 552638"/>
              <a:gd name="connsiteX4" fmla="*/ 513717 w 551908"/>
              <a:gd name="connsiteY4" fmla="*/ 416479 h 55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08" h="552638">
                <a:moveTo>
                  <a:pt x="513717" y="416479"/>
                </a:moveTo>
                <a:cubicBezTo>
                  <a:pt x="591053" y="285034"/>
                  <a:pt x="547201" y="115680"/>
                  <a:pt x="415929" y="38242"/>
                </a:cubicBezTo>
                <a:cubicBezTo>
                  <a:pt x="284658" y="-39197"/>
                  <a:pt x="115527" y="4714"/>
                  <a:pt x="38191" y="136159"/>
                </a:cubicBezTo>
                <a:cubicBezTo>
                  <a:pt x="-39145" y="267604"/>
                  <a:pt x="4707" y="436958"/>
                  <a:pt x="135979" y="514396"/>
                </a:cubicBezTo>
                <a:cubicBezTo>
                  <a:pt x="267250" y="591835"/>
                  <a:pt x="436381" y="547925"/>
                  <a:pt x="513717" y="416479"/>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43" name="Graphic 42">
            <a:extLst>
              <a:ext uri="{FF2B5EF4-FFF2-40B4-BE49-F238E27FC236}">
                <a16:creationId xmlns:a16="http://schemas.microsoft.com/office/drawing/2014/main" id="{ED5BB0B1-EEFB-9EBC-E099-90C50BBCE812}"/>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52516" y="2378014"/>
            <a:ext cx="223574" cy="176492"/>
          </a:xfrm>
          <a:prstGeom prst="rect">
            <a:avLst/>
          </a:prstGeom>
        </p:spPr>
      </p:pic>
      <p:grpSp>
        <p:nvGrpSpPr>
          <p:cNvPr id="44" name="Group 43">
            <a:extLst>
              <a:ext uri="{FF2B5EF4-FFF2-40B4-BE49-F238E27FC236}">
                <a16:creationId xmlns:a16="http://schemas.microsoft.com/office/drawing/2014/main" id="{FDCF141E-49A0-88AF-BC51-2BB556E60AC5}"/>
              </a:ext>
              <a:ext uri="{C183D7F6-B498-43B3-948B-1728B52AA6E4}">
                <adec:decorative xmlns:adec="http://schemas.microsoft.com/office/drawing/2017/decorative" val="1"/>
              </a:ext>
            </a:extLst>
          </p:cNvPr>
          <p:cNvGrpSpPr/>
          <p:nvPr userDrawn="1"/>
        </p:nvGrpSpPr>
        <p:grpSpPr>
          <a:xfrm>
            <a:off x="2176982" y="3400491"/>
            <a:ext cx="254119" cy="395344"/>
            <a:chOff x="3373372" y="5556752"/>
            <a:chExt cx="399330" cy="640080"/>
          </a:xfrm>
        </p:grpSpPr>
        <p:sp>
          <p:nvSpPr>
            <p:cNvPr id="45" name="Freeform 92">
              <a:extLst>
                <a:ext uri="{FF2B5EF4-FFF2-40B4-BE49-F238E27FC236}">
                  <a16:creationId xmlns:a16="http://schemas.microsoft.com/office/drawing/2014/main" id="{FD052BA5-5DE9-A49F-C1BE-6D25CFB31BDF}"/>
                </a:ext>
              </a:extLst>
            </p:cNvPr>
            <p:cNvSpPr/>
            <p:nvPr/>
          </p:nvSpPr>
          <p:spPr>
            <a:xfrm>
              <a:off x="3375940" y="5872030"/>
              <a:ext cx="396762" cy="9525"/>
            </a:xfrm>
            <a:custGeom>
              <a:avLst/>
              <a:gdLst>
                <a:gd name="connsiteX0" fmla="*/ 0 w 396762"/>
                <a:gd name="connsiteY0" fmla="*/ 0 h 9525"/>
                <a:gd name="connsiteX1" fmla="*/ 396763 w 396762"/>
                <a:gd name="connsiteY1" fmla="*/ 0 h 9525"/>
              </a:gdLst>
              <a:ahLst/>
              <a:cxnLst>
                <a:cxn ang="0">
                  <a:pos x="connsiteX0" y="connsiteY0"/>
                </a:cxn>
                <a:cxn ang="0">
                  <a:pos x="connsiteX1" y="connsiteY1"/>
                </a:cxn>
              </a:cxnLst>
              <a:rect l="l" t="t" r="r" b="b"/>
              <a:pathLst>
                <a:path w="396762" h="9525">
                  <a:moveTo>
                    <a:pt x="0" y="0"/>
                  </a:moveTo>
                  <a:lnTo>
                    <a:pt x="396763" y="0"/>
                  </a:lnTo>
                </a:path>
              </a:pathLst>
            </a:custGeom>
            <a:ln w="12700" cap="rnd">
              <a:solidFill>
                <a:srgbClr val="FFFFFF"/>
              </a:solidFill>
              <a:prstDash val="solid"/>
              <a:round/>
            </a:ln>
          </p:spPr>
          <p:txBody>
            <a:bodyPr rtlCol="0" anchor="ctr"/>
            <a:lstStyle/>
            <a:p>
              <a:endParaRPr lang="en-US" sz="1112"/>
            </a:p>
          </p:txBody>
        </p:sp>
        <p:sp>
          <p:nvSpPr>
            <p:cNvPr id="46" name="Freeform 93">
              <a:extLst>
                <a:ext uri="{FF2B5EF4-FFF2-40B4-BE49-F238E27FC236}">
                  <a16:creationId xmlns:a16="http://schemas.microsoft.com/office/drawing/2014/main" id="{8CA85FBA-1869-957A-65FA-6055B39F37D6}"/>
                </a:ext>
              </a:extLst>
            </p:cNvPr>
            <p:cNvSpPr/>
            <p:nvPr/>
          </p:nvSpPr>
          <p:spPr>
            <a:xfrm>
              <a:off x="3373372" y="5556752"/>
              <a:ext cx="9512" cy="640080"/>
            </a:xfrm>
            <a:custGeom>
              <a:avLst/>
              <a:gdLst>
                <a:gd name="connsiteX0" fmla="*/ 0 w 9512"/>
                <a:gd name="connsiteY0" fmla="*/ 0 h 671417"/>
                <a:gd name="connsiteX1" fmla="*/ 0 w 9512"/>
                <a:gd name="connsiteY1" fmla="*/ 671417 h 671417"/>
              </a:gdLst>
              <a:ahLst/>
              <a:cxnLst>
                <a:cxn ang="0">
                  <a:pos x="connsiteX0" y="connsiteY0"/>
                </a:cxn>
                <a:cxn ang="0">
                  <a:pos x="connsiteX1" y="connsiteY1"/>
                </a:cxn>
              </a:cxnLst>
              <a:rect l="l" t="t" r="r" b="b"/>
              <a:pathLst>
                <a:path w="9512" h="671417">
                  <a:moveTo>
                    <a:pt x="0" y="0"/>
                  </a:moveTo>
                  <a:lnTo>
                    <a:pt x="0" y="671417"/>
                  </a:lnTo>
                </a:path>
              </a:pathLst>
            </a:custGeom>
            <a:ln w="12700" cap="rnd">
              <a:solidFill>
                <a:srgbClr val="FFFFFF"/>
              </a:solidFill>
              <a:prstDash val="solid"/>
              <a:round/>
            </a:ln>
          </p:spPr>
          <p:txBody>
            <a:bodyPr rtlCol="0" anchor="ctr"/>
            <a:lstStyle/>
            <a:p>
              <a:endParaRPr lang="en-US" sz="1112"/>
            </a:p>
          </p:txBody>
        </p:sp>
      </p:grpSp>
      <p:sp>
        <p:nvSpPr>
          <p:cNvPr id="47" name="Freeform 78">
            <a:extLst>
              <a:ext uri="{FF2B5EF4-FFF2-40B4-BE49-F238E27FC236}">
                <a16:creationId xmlns:a16="http://schemas.microsoft.com/office/drawing/2014/main" id="{E7B94AC1-F456-E1FD-9523-281F8E2C17E4}"/>
              </a:ext>
              <a:ext uri="{C183D7F6-B498-43B3-948B-1728B52AA6E4}">
                <adec:decorative xmlns:adec="http://schemas.microsoft.com/office/drawing/2017/decorative" val="1"/>
              </a:ext>
            </a:extLst>
          </p:cNvPr>
          <p:cNvSpPr/>
          <p:nvPr userDrawn="1"/>
        </p:nvSpPr>
        <p:spPr>
          <a:xfrm rot="20773201">
            <a:off x="2399625" y="3414555"/>
            <a:ext cx="377379" cy="366764"/>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8"/>
                  <a:pt x="123805" y="0"/>
                  <a:pt x="276526" y="0"/>
                </a:cubicBezTo>
                <a:cubicBezTo>
                  <a:pt x="429247" y="0"/>
                  <a:pt x="553052" y="123968"/>
                  <a:pt x="553052" y="276892"/>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48" name="Graphic 47">
            <a:extLst>
              <a:ext uri="{FF2B5EF4-FFF2-40B4-BE49-F238E27FC236}">
                <a16:creationId xmlns:a16="http://schemas.microsoft.com/office/drawing/2014/main" id="{5387E2DB-7937-FD84-F640-D5B0D69CA57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477544" y="3493824"/>
            <a:ext cx="223574" cy="216998"/>
          </a:xfrm>
          <a:prstGeom prst="rect">
            <a:avLst/>
          </a:prstGeom>
        </p:spPr>
      </p:pic>
      <p:grpSp>
        <p:nvGrpSpPr>
          <p:cNvPr id="49" name="Group 48">
            <a:extLst>
              <a:ext uri="{FF2B5EF4-FFF2-40B4-BE49-F238E27FC236}">
                <a16:creationId xmlns:a16="http://schemas.microsoft.com/office/drawing/2014/main" id="{B551C7CD-7401-DA61-4CBC-A0BE09285D98}"/>
              </a:ext>
              <a:ext uri="{C183D7F6-B498-43B3-948B-1728B52AA6E4}">
                <adec:decorative xmlns:adec="http://schemas.microsoft.com/office/drawing/2017/decorative" val="1"/>
              </a:ext>
            </a:extLst>
          </p:cNvPr>
          <p:cNvGrpSpPr/>
          <p:nvPr userDrawn="1"/>
        </p:nvGrpSpPr>
        <p:grpSpPr>
          <a:xfrm>
            <a:off x="4004716" y="3400491"/>
            <a:ext cx="284386" cy="395344"/>
            <a:chOff x="6122763" y="5709630"/>
            <a:chExt cx="446893" cy="640080"/>
          </a:xfrm>
        </p:grpSpPr>
        <p:sp>
          <p:nvSpPr>
            <p:cNvPr id="50" name="Freeform 117">
              <a:extLst>
                <a:ext uri="{FF2B5EF4-FFF2-40B4-BE49-F238E27FC236}">
                  <a16:creationId xmlns:a16="http://schemas.microsoft.com/office/drawing/2014/main" id="{5C244EDA-779A-5E13-30BA-AD95B0E086B9}"/>
                </a:ext>
              </a:extLst>
            </p:cNvPr>
            <p:cNvSpPr/>
            <p:nvPr/>
          </p:nvSpPr>
          <p:spPr>
            <a:xfrm>
              <a:off x="6122763" y="6024908"/>
              <a:ext cx="434812" cy="9525"/>
            </a:xfrm>
            <a:custGeom>
              <a:avLst/>
              <a:gdLst>
                <a:gd name="connsiteX0" fmla="*/ 434813 w 434812"/>
                <a:gd name="connsiteY0" fmla="*/ 0 h 9525"/>
                <a:gd name="connsiteX1" fmla="*/ 0 w 434812"/>
                <a:gd name="connsiteY1" fmla="*/ 0 h 9525"/>
              </a:gdLst>
              <a:ahLst/>
              <a:cxnLst>
                <a:cxn ang="0">
                  <a:pos x="connsiteX0" y="connsiteY0"/>
                </a:cxn>
                <a:cxn ang="0">
                  <a:pos x="connsiteX1" y="connsiteY1"/>
                </a:cxn>
              </a:cxnLst>
              <a:rect l="l" t="t" r="r" b="b"/>
              <a:pathLst>
                <a:path w="434812" h="9525">
                  <a:moveTo>
                    <a:pt x="434813" y="0"/>
                  </a:moveTo>
                  <a:lnTo>
                    <a:pt x="0" y="0"/>
                  </a:lnTo>
                </a:path>
              </a:pathLst>
            </a:custGeom>
            <a:ln w="12700" cap="rnd">
              <a:solidFill>
                <a:srgbClr val="FFFFFF"/>
              </a:solidFill>
              <a:prstDash val="solid"/>
              <a:round/>
            </a:ln>
          </p:spPr>
          <p:txBody>
            <a:bodyPr rtlCol="0" anchor="ctr"/>
            <a:lstStyle/>
            <a:p>
              <a:endParaRPr lang="en-US" sz="1112"/>
            </a:p>
          </p:txBody>
        </p:sp>
        <p:sp>
          <p:nvSpPr>
            <p:cNvPr id="51" name="Freeform 121">
              <a:extLst>
                <a:ext uri="{FF2B5EF4-FFF2-40B4-BE49-F238E27FC236}">
                  <a16:creationId xmlns:a16="http://schemas.microsoft.com/office/drawing/2014/main" id="{22EE1D83-F5E9-60E3-A387-1E94EBF6A40F}"/>
                </a:ext>
              </a:extLst>
            </p:cNvPr>
            <p:cNvSpPr/>
            <p:nvPr/>
          </p:nvSpPr>
          <p:spPr>
            <a:xfrm>
              <a:off x="6560144" y="5709630"/>
              <a:ext cx="9512" cy="640080"/>
            </a:xfrm>
            <a:custGeom>
              <a:avLst/>
              <a:gdLst>
                <a:gd name="connsiteX0" fmla="*/ 0 w 9512"/>
                <a:gd name="connsiteY0" fmla="*/ 0 h 695801"/>
                <a:gd name="connsiteX1" fmla="*/ 0 w 9512"/>
                <a:gd name="connsiteY1" fmla="*/ 695801 h 695801"/>
              </a:gdLst>
              <a:ahLst/>
              <a:cxnLst>
                <a:cxn ang="0">
                  <a:pos x="connsiteX0" y="connsiteY0"/>
                </a:cxn>
                <a:cxn ang="0">
                  <a:pos x="connsiteX1" y="connsiteY1"/>
                </a:cxn>
              </a:cxnLst>
              <a:rect l="l" t="t" r="r" b="b"/>
              <a:pathLst>
                <a:path w="9512" h="695801">
                  <a:moveTo>
                    <a:pt x="0" y="0"/>
                  </a:moveTo>
                  <a:lnTo>
                    <a:pt x="0" y="695801"/>
                  </a:lnTo>
                </a:path>
              </a:pathLst>
            </a:custGeom>
            <a:ln w="12700" cap="rnd">
              <a:solidFill>
                <a:srgbClr val="FFFFFF"/>
              </a:solidFill>
              <a:prstDash val="solid"/>
              <a:round/>
            </a:ln>
          </p:spPr>
          <p:txBody>
            <a:bodyPr rtlCol="0" anchor="ctr"/>
            <a:lstStyle/>
            <a:p>
              <a:endParaRPr lang="en-US" sz="1112" dirty="0"/>
            </a:p>
          </p:txBody>
        </p:sp>
      </p:grpSp>
      <p:sp>
        <p:nvSpPr>
          <p:cNvPr id="52" name="Freeform 109">
            <a:extLst>
              <a:ext uri="{FF2B5EF4-FFF2-40B4-BE49-F238E27FC236}">
                <a16:creationId xmlns:a16="http://schemas.microsoft.com/office/drawing/2014/main" id="{A62B7531-AFE4-4E10-6540-03B8F0C523E0}"/>
              </a:ext>
              <a:ext uri="{C183D7F6-B498-43B3-948B-1728B52AA6E4}">
                <adec:decorative xmlns:adec="http://schemas.microsoft.com/office/drawing/2017/decorative" val="1"/>
              </a:ext>
            </a:extLst>
          </p:cNvPr>
          <p:cNvSpPr/>
          <p:nvPr userDrawn="1"/>
        </p:nvSpPr>
        <p:spPr>
          <a:xfrm rot="19433401">
            <a:off x="3697691" y="3414781"/>
            <a:ext cx="377379" cy="366764"/>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9"/>
                  <a:pt x="123805" y="0"/>
                  <a:pt x="276526" y="0"/>
                </a:cubicBezTo>
                <a:cubicBezTo>
                  <a:pt x="429247" y="0"/>
                  <a:pt x="553052" y="123969"/>
                  <a:pt x="553052" y="276892"/>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53" name="Graphic 52">
            <a:extLst>
              <a:ext uri="{FF2B5EF4-FFF2-40B4-BE49-F238E27FC236}">
                <a16:creationId xmlns:a16="http://schemas.microsoft.com/office/drawing/2014/main" id="{C32B0BC0-52EC-A6DD-461C-1C6D16DF67BC}"/>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774360" y="3515868"/>
            <a:ext cx="223574" cy="199638"/>
          </a:xfrm>
          <a:prstGeom prst="rect">
            <a:avLst/>
          </a:prstGeom>
        </p:spPr>
      </p:pic>
      <p:grpSp>
        <p:nvGrpSpPr>
          <p:cNvPr id="54" name="Group 53">
            <a:extLst>
              <a:ext uri="{FF2B5EF4-FFF2-40B4-BE49-F238E27FC236}">
                <a16:creationId xmlns:a16="http://schemas.microsoft.com/office/drawing/2014/main" id="{43615D95-A0A3-9078-D339-AEFEBE599723}"/>
              </a:ext>
              <a:ext uri="{C183D7F6-B498-43B3-948B-1728B52AA6E4}">
                <adec:decorative xmlns:adec="http://schemas.microsoft.com/office/drawing/2017/decorative" val="1"/>
              </a:ext>
            </a:extLst>
          </p:cNvPr>
          <p:cNvGrpSpPr/>
          <p:nvPr userDrawn="1"/>
        </p:nvGrpSpPr>
        <p:grpSpPr>
          <a:xfrm>
            <a:off x="4044051" y="1157622"/>
            <a:ext cx="268331" cy="395344"/>
            <a:chOff x="6523346" y="1827330"/>
            <a:chExt cx="421663" cy="640080"/>
          </a:xfrm>
        </p:grpSpPr>
        <p:sp>
          <p:nvSpPr>
            <p:cNvPr id="56" name="Freeform 136">
              <a:extLst>
                <a:ext uri="{FF2B5EF4-FFF2-40B4-BE49-F238E27FC236}">
                  <a16:creationId xmlns:a16="http://schemas.microsoft.com/office/drawing/2014/main" id="{8BE3FF88-FB7C-053B-33C3-3D458DFBA66E}"/>
                </a:ext>
              </a:extLst>
            </p:cNvPr>
            <p:cNvSpPr/>
            <p:nvPr/>
          </p:nvSpPr>
          <p:spPr>
            <a:xfrm>
              <a:off x="6523346" y="2142608"/>
              <a:ext cx="414741" cy="9525"/>
            </a:xfrm>
            <a:custGeom>
              <a:avLst/>
              <a:gdLst>
                <a:gd name="connsiteX0" fmla="*/ 414741 w 414741"/>
                <a:gd name="connsiteY0" fmla="*/ 0 h 9525"/>
                <a:gd name="connsiteX1" fmla="*/ 0 w 414741"/>
                <a:gd name="connsiteY1" fmla="*/ 0 h 9525"/>
              </a:gdLst>
              <a:ahLst/>
              <a:cxnLst>
                <a:cxn ang="0">
                  <a:pos x="connsiteX0" y="connsiteY0"/>
                </a:cxn>
                <a:cxn ang="0">
                  <a:pos x="connsiteX1" y="connsiteY1"/>
                </a:cxn>
              </a:cxnLst>
              <a:rect l="l" t="t" r="r" b="b"/>
              <a:pathLst>
                <a:path w="414741" h="9525">
                  <a:moveTo>
                    <a:pt x="414741" y="0"/>
                  </a:moveTo>
                  <a:lnTo>
                    <a:pt x="0" y="0"/>
                  </a:lnTo>
                </a:path>
              </a:pathLst>
            </a:custGeom>
            <a:ln w="12700" cap="flat">
              <a:solidFill>
                <a:srgbClr val="FFFFFF"/>
              </a:solidFill>
              <a:prstDash val="solid"/>
              <a:miter/>
            </a:ln>
          </p:spPr>
          <p:txBody>
            <a:bodyPr rtlCol="0" anchor="ctr"/>
            <a:lstStyle/>
            <a:p>
              <a:endParaRPr lang="en-US" sz="1112"/>
            </a:p>
          </p:txBody>
        </p:sp>
        <p:sp>
          <p:nvSpPr>
            <p:cNvPr id="57" name="Freeform 137">
              <a:extLst>
                <a:ext uri="{FF2B5EF4-FFF2-40B4-BE49-F238E27FC236}">
                  <a16:creationId xmlns:a16="http://schemas.microsoft.com/office/drawing/2014/main" id="{F0DF656F-3289-4EF3-507B-2253CF1863BB}"/>
                </a:ext>
              </a:extLst>
            </p:cNvPr>
            <p:cNvSpPr/>
            <p:nvPr/>
          </p:nvSpPr>
          <p:spPr>
            <a:xfrm>
              <a:off x="6935497" y="1827330"/>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sz="1112"/>
            </a:p>
          </p:txBody>
        </p:sp>
      </p:grpSp>
      <p:sp>
        <p:nvSpPr>
          <p:cNvPr id="58" name="Freeform 132">
            <a:extLst>
              <a:ext uri="{FF2B5EF4-FFF2-40B4-BE49-F238E27FC236}">
                <a16:creationId xmlns:a16="http://schemas.microsoft.com/office/drawing/2014/main" id="{AAF87351-956A-0EAC-012D-8E92F58B90BA}"/>
              </a:ext>
              <a:ext uri="{C183D7F6-B498-43B3-948B-1728B52AA6E4}">
                <adec:decorative xmlns:adec="http://schemas.microsoft.com/office/drawing/2017/decorative" val="1"/>
              </a:ext>
            </a:extLst>
          </p:cNvPr>
          <p:cNvSpPr/>
          <p:nvPr userDrawn="1"/>
        </p:nvSpPr>
        <p:spPr>
          <a:xfrm>
            <a:off x="3697691" y="1177993"/>
            <a:ext cx="376567" cy="365975"/>
          </a:xfrm>
          <a:custGeom>
            <a:avLst/>
            <a:gdLst>
              <a:gd name="connsiteX0" fmla="*/ 519686 w 551861"/>
              <a:gd name="connsiteY0" fmla="*/ 146899 h 552591"/>
              <a:gd name="connsiteX1" fmla="*/ 146705 w 551861"/>
              <a:gd name="connsiteY1" fmla="*/ 32218 h 552591"/>
              <a:gd name="connsiteX2" fmla="*/ 32175 w 551861"/>
              <a:gd name="connsiteY2" fmla="*/ 405693 h 552591"/>
              <a:gd name="connsiteX3" fmla="*/ 405157 w 551861"/>
              <a:gd name="connsiteY3" fmla="*/ 520374 h 552591"/>
              <a:gd name="connsiteX4" fmla="*/ 519686 w 551861"/>
              <a:gd name="connsiteY4" fmla="*/ 146899 h 55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61" h="552591">
                <a:moveTo>
                  <a:pt x="519686" y="146899"/>
                </a:moveTo>
                <a:cubicBezTo>
                  <a:pt x="448343" y="12120"/>
                  <a:pt x="281305" y="-39220"/>
                  <a:pt x="146705" y="32218"/>
                </a:cubicBezTo>
                <a:cubicBezTo>
                  <a:pt x="12104" y="103655"/>
                  <a:pt x="-39168" y="270914"/>
                  <a:pt x="32175" y="405693"/>
                </a:cubicBezTo>
                <a:cubicBezTo>
                  <a:pt x="103518" y="540472"/>
                  <a:pt x="270556" y="591811"/>
                  <a:pt x="405157" y="520374"/>
                </a:cubicBezTo>
                <a:cubicBezTo>
                  <a:pt x="539758" y="448936"/>
                  <a:pt x="591030" y="281677"/>
                  <a:pt x="519686" y="146899"/>
                </a:cubicBezTo>
                <a:close/>
              </a:path>
            </a:pathLst>
          </a:custGeom>
          <a:solidFill>
            <a:srgbClr val="092746"/>
          </a:solidFill>
          <a:ln w="12700" cap="flat">
            <a:solidFill>
              <a:schemeClr val="bg1"/>
            </a:solidFill>
            <a:prstDash val="solid"/>
            <a:miter/>
          </a:ln>
        </p:spPr>
        <p:txBody>
          <a:bodyPr rtlCol="0" anchor="ctr"/>
          <a:lstStyle/>
          <a:p>
            <a:endParaRPr lang="en-US" sz="1112" dirty="0"/>
          </a:p>
        </p:txBody>
      </p:sp>
      <p:pic>
        <p:nvPicPr>
          <p:cNvPr id="59" name="Graphic 58">
            <a:extLst>
              <a:ext uri="{FF2B5EF4-FFF2-40B4-BE49-F238E27FC236}">
                <a16:creationId xmlns:a16="http://schemas.microsoft.com/office/drawing/2014/main" id="{102A801D-1884-6E00-0DFE-8AE619358938}"/>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800629" y="1264053"/>
            <a:ext cx="203249" cy="194641"/>
          </a:xfrm>
          <a:prstGeom prst="rect">
            <a:avLst/>
          </a:prstGeom>
        </p:spPr>
      </p:pic>
      <p:sp>
        <p:nvSpPr>
          <p:cNvPr id="60" name="Freeform 141">
            <a:extLst>
              <a:ext uri="{FF2B5EF4-FFF2-40B4-BE49-F238E27FC236}">
                <a16:creationId xmlns:a16="http://schemas.microsoft.com/office/drawing/2014/main" id="{B1BD5EEE-0A21-21EB-1C1C-F40C87BB615E}"/>
              </a:ext>
              <a:ext uri="{C183D7F6-B498-43B3-948B-1728B52AA6E4}">
                <adec:decorative xmlns:adec="http://schemas.microsoft.com/office/drawing/2017/decorative" val="1"/>
              </a:ext>
            </a:extLst>
          </p:cNvPr>
          <p:cNvSpPr/>
          <p:nvPr userDrawn="1"/>
        </p:nvSpPr>
        <p:spPr>
          <a:xfrm rot="20773201">
            <a:off x="4427076" y="2287512"/>
            <a:ext cx="376470" cy="365881"/>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79"/>
                  <a:pt x="428213" y="552450"/>
                  <a:pt x="275860" y="552450"/>
                </a:cubicBezTo>
                <a:cubicBezTo>
                  <a:pt x="123507" y="552450"/>
                  <a:pt x="0" y="428779"/>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grpSp>
        <p:nvGrpSpPr>
          <p:cNvPr id="62" name="Group 61">
            <a:extLst>
              <a:ext uri="{FF2B5EF4-FFF2-40B4-BE49-F238E27FC236}">
                <a16:creationId xmlns:a16="http://schemas.microsoft.com/office/drawing/2014/main" id="{72A1CF9A-9B25-6DF3-2FFB-D12DCE61D291}"/>
              </a:ext>
              <a:ext uri="{C183D7F6-B498-43B3-948B-1728B52AA6E4}">
                <adec:decorative xmlns:adec="http://schemas.microsoft.com/office/drawing/2017/decorative" val="1"/>
              </a:ext>
            </a:extLst>
          </p:cNvPr>
          <p:cNvGrpSpPr/>
          <p:nvPr userDrawn="1"/>
        </p:nvGrpSpPr>
        <p:grpSpPr>
          <a:xfrm>
            <a:off x="4813625" y="2272780"/>
            <a:ext cx="162714" cy="395344"/>
            <a:chOff x="7672637" y="3652461"/>
            <a:chExt cx="255693" cy="640080"/>
          </a:xfrm>
        </p:grpSpPr>
        <p:sp>
          <p:nvSpPr>
            <p:cNvPr id="63" name="Freeform 145">
              <a:extLst>
                <a:ext uri="{FF2B5EF4-FFF2-40B4-BE49-F238E27FC236}">
                  <a16:creationId xmlns:a16="http://schemas.microsoft.com/office/drawing/2014/main" id="{0BBBE36C-D1CC-ABB9-2B5C-C2598EF7BDA5}"/>
                </a:ext>
              </a:extLst>
            </p:cNvPr>
            <p:cNvSpPr/>
            <p:nvPr/>
          </p:nvSpPr>
          <p:spPr>
            <a:xfrm>
              <a:off x="7672637" y="3967739"/>
              <a:ext cx="234005" cy="9525"/>
            </a:xfrm>
            <a:custGeom>
              <a:avLst/>
              <a:gdLst>
                <a:gd name="connsiteX0" fmla="*/ 234006 w 234005"/>
                <a:gd name="connsiteY0" fmla="*/ 0 h 9525"/>
                <a:gd name="connsiteX1" fmla="*/ 0 w 234005"/>
                <a:gd name="connsiteY1" fmla="*/ 0 h 9525"/>
              </a:gdLst>
              <a:ahLst/>
              <a:cxnLst>
                <a:cxn ang="0">
                  <a:pos x="connsiteX0" y="connsiteY0"/>
                </a:cxn>
                <a:cxn ang="0">
                  <a:pos x="connsiteX1" y="connsiteY1"/>
                </a:cxn>
              </a:cxnLst>
              <a:rect l="l" t="t" r="r" b="b"/>
              <a:pathLst>
                <a:path w="234005" h="9525">
                  <a:moveTo>
                    <a:pt x="234006" y="0"/>
                  </a:moveTo>
                  <a:lnTo>
                    <a:pt x="0" y="0"/>
                  </a:lnTo>
                </a:path>
              </a:pathLst>
            </a:custGeom>
            <a:ln w="12700" cap="rnd">
              <a:solidFill>
                <a:srgbClr val="FFFFFF"/>
              </a:solidFill>
              <a:prstDash val="solid"/>
              <a:round/>
            </a:ln>
          </p:spPr>
          <p:txBody>
            <a:bodyPr rtlCol="0" anchor="ctr"/>
            <a:lstStyle/>
            <a:p>
              <a:endParaRPr lang="en-US" sz="1112"/>
            </a:p>
          </p:txBody>
        </p:sp>
        <p:sp>
          <p:nvSpPr>
            <p:cNvPr id="64" name="Freeform 146">
              <a:extLst>
                <a:ext uri="{FF2B5EF4-FFF2-40B4-BE49-F238E27FC236}">
                  <a16:creationId xmlns:a16="http://schemas.microsoft.com/office/drawing/2014/main" id="{22C427C9-71D5-8FF4-A2F2-5176ED6C0689}"/>
                </a:ext>
              </a:extLst>
            </p:cNvPr>
            <p:cNvSpPr/>
            <p:nvPr/>
          </p:nvSpPr>
          <p:spPr>
            <a:xfrm>
              <a:off x="7918818" y="3652461"/>
              <a:ext cx="9512" cy="640080"/>
            </a:xfrm>
            <a:custGeom>
              <a:avLst/>
              <a:gdLst>
                <a:gd name="connsiteX0" fmla="*/ 0 w 9512"/>
                <a:gd name="connsiteY0" fmla="*/ 685800 h 685800"/>
                <a:gd name="connsiteX1" fmla="*/ 0 w 9512"/>
                <a:gd name="connsiteY1" fmla="*/ 0 h 685800"/>
              </a:gdLst>
              <a:ahLst/>
              <a:cxnLst>
                <a:cxn ang="0">
                  <a:pos x="connsiteX0" y="connsiteY0"/>
                </a:cxn>
                <a:cxn ang="0">
                  <a:pos x="connsiteX1" y="connsiteY1"/>
                </a:cxn>
              </a:cxnLst>
              <a:rect l="l" t="t" r="r" b="b"/>
              <a:pathLst>
                <a:path w="9512" h="685800">
                  <a:moveTo>
                    <a:pt x="0" y="685800"/>
                  </a:moveTo>
                  <a:lnTo>
                    <a:pt x="0" y="0"/>
                  </a:lnTo>
                </a:path>
              </a:pathLst>
            </a:custGeom>
            <a:ln w="12700" cap="rnd">
              <a:solidFill>
                <a:srgbClr val="FFFFFF"/>
              </a:solidFill>
              <a:prstDash val="solid"/>
              <a:round/>
            </a:ln>
          </p:spPr>
          <p:txBody>
            <a:bodyPr rtlCol="0" anchor="ctr"/>
            <a:lstStyle/>
            <a:p>
              <a:endParaRPr lang="en-US" sz="1112"/>
            </a:p>
          </p:txBody>
        </p:sp>
      </p:grpSp>
      <p:pic>
        <p:nvPicPr>
          <p:cNvPr id="65" name="Graphic 64">
            <a:extLst>
              <a:ext uri="{FF2B5EF4-FFF2-40B4-BE49-F238E27FC236}">
                <a16:creationId xmlns:a16="http://schemas.microsoft.com/office/drawing/2014/main" id="{0A4D8993-C779-D8A2-63BA-35B164F9646C}"/>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07320" y="2363424"/>
            <a:ext cx="203249" cy="197271"/>
          </a:xfrm>
          <a:prstGeom prst="rect">
            <a:avLst/>
          </a:prstGeom>
        </p:spPr>
      </p:pic>
      <p:sp>
        <p:nvSpPr>
          <p:cNvPr id="66" name="Oval 65">
            <a:extLst>
              <a:ext uri="{FF2B5EF4-FFF2-40B4-BE49-F238E27FC236}">
                <a16:creationId xmlns:a16="http://schemas.microsoft.com/office/drawing/2014/main" id="{F7C8D46F-5AC5-060B-42CB-6099FC194E81}"/>
              </a:ext>
              <a:ext uri="{C183D7F6-B498-43B3-948B-1728B52AA6E4}">
                <adec:decorative xmlns:adec="http://schemas.microsoft.com/office/drawing/2017/decorative" val="1"/>
              </a:ext>
            </a:extLst>
          </p:cNvPr>
          <p:cNvSpPr/>
          <p:nvPr userDrawn="1"/>
        </p:nvSpPr>
        <p:spPr bwMode="gray">
          <a:xfrm>
            <a:off x="2749908" y="2004150"/>
            <a:ext cx="956542" cy="92840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a:p>
        </p:txBody>
      </p:sp>
      <p:pic>
        <p:nvPicPr>
          <p:cNvPr id="67" name="Picture 66">
            <a:extLst>
              <a:ext uri="{FF2B5EF4-FFF2-40B4-BE49-F238E27FC236}">
                <a16:creationId xmlns:a16="http://schemas.microsoft.com/office/drawing/2014/main" id="{280DD485-1231-4525-8EA6-15CAC396FA6A}"/>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728254" y="2075060"/>
            <a:ext cx="1010883" cy="786588"/>
          </a:xfrm>
          <a:prstGeom prst="rect">
            <a:avLst/>
          </a:prstGeom>
        </p:spPr>
      </p:pic>
      <p:sp>
        <p:nvSpPr>
          <p:cNvPr id="68" name="K12...">
            <a:extLst>
              <a:ext uri="{FF2B5EF4-FFF2-40B4-BE49-F238E27FC236}">
                <a16:creationId xmlns:a16="http://schemas.microsoft.com/office/drawing/2014/main" id="{3DAF3147-2A47-9E71-54F8-A66A265111E2}"/>
              </a:ext>
            </a:extLst>
          </p:cNvPr>
          <p:cNvSpPr txBox="1">
            <a:spLocks/>
          </p:cNvSpPr>
          <p:nvPr userDrawn="1"/>
        </p:nvSpPr>
        <p:spPr>
          <a:xfrm>
            <a:off x="311724" y="4614955"/>
            <a:ext cx="5212522" cy="9034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r>
              <a:rPr lang="en-US" sz="587" b="0" spc="3" dirty="0">
                <a:solidFill>
                  <a:schemeClr val="tx1"/>
                </a:solidFill>
                <a:latin typeface="+mn-lt"/>
                <a:cs typeface="MuseoSans-500"/>
              </a:rPr>
              <a:t>K12</a:t>
            </a:r>
            <a:r>
              <a:rPr lang="en-US" sz="587" b="0" dirty="0">
                <a:solidFill>
                  <a:schemeClr val="tx1"/>
                </a:solidFill>
                <a:latin typeface="+mn-lt"/>
                <a:cs typeface="MuseoSans-500"/>
              </a:rPr>
              <a:t> • Community Colleges</a:t>
            </a:r>
            <a:r>
              <a:rPr lang="en-US" sz="587" b="0" spc="3" dirty="0">
                <a:solidFill>
                  <a:schemeClr val="tx1"/>
                </a:solidFill>
                <a:latin typeface="+mn-lt"/>
                <a:cs typeface="MuseoSans-500"/>
              </a:rPr>
              <a:t> </a:t>
            </a:r>
            <a:r>
              <a:rPr lang="en-US" sz="587" b="0" dirty="0">
                <a:solidFill>
                  <a:schemeClr val="tx1"/>
                </a:solidFill>
                <a:latin typeface="+mn-lt"/>
                <a:cs typeface="MuseoSans-500"/>
              </a:rPr>
              <a:t>• </a:t>
            </a:r>
            <a:r>
              <a:rPr lang="en-US" sz="587" b="0" spc="-15" dirty="0">
                <a:solidFill>
                  <a:schemeClr val="tx1"/>
                </a:solidFill>
                <a:latin typeface="+mn-lt"/>
                <a:cs typeface="MuseoSans-500"/>
              </a:rPr>
              <a:t>Four-Year</a:t>
            </a:r>
            <a:r>
              <a:rPr lang="en-US" sz="587" b="0" dirty="0">
                <a:solidFill>
                  <a:schemeClr val="tx1"/>
                </a:solidFill>
                <a:latin typeface="+mn-lt"/>
                <a:cs typeface="MuseoSans-500"/>
              </a:rPr>
              <a:t> Colleges and</a:t>
            </a:r>
            <a:r>
              <a:rPr lang="en-US" sz="587" b="0" spc="3" dirty="0">
                <a:solidFill>
                  <a:schemeClr val="tx1"/>
                </a:solidFill>
                <a:latin typeface="+mn-lt"/>
                <a:cs typeface="MuseoSans-500"/>
              </a:rPr>
              <a:t> </a:t>
            </a:r>
            <a:r>
              <a:rPr lang="en-US" sz="587" b="0" dirty="0">
                <a:solidFill>
                  <a:schemeClr val="tx1"/>
                </a:solidFill>
                <a:latin typeface="+mn-lt"/>
                <a:cs typeface="MuseoSans-500"/>
              </a:rPr>
              <a:t>Universities • Graduate, Professional,</a:t>
            </a:r>
            <a:r>
              <a:rPr lang="en-US" sz="587" b="0" spc="3" dirty="0">
                <a:solidFill>
                  <a:schemeClr val="tx1"/>
                </a:solidFill>
                <a:latin typeface="+mn-lt"/>
                <a:cs typeface="MuseoSans-500"/>
              </a:rPr>
              <a:t> </a:t>
            </a:r>
            <a:r>
              <a:rPr lang="en-US" sz="587" b="0" dirty="0">
                <a:solidFill>
                  <a:schemeClr val="tx1"/>
                </a:solidFill>
                <a:latin typeface="+mn-lt"/>
                <a:cs typeface="MuseoSans-500"/>
              </a:rPr>
              <a:t>and </a:t>
            </a:r>
            <a:r>
              <a:rPr lang="en-US" sz="587" b="0" spc="-3" dirty="0">
                <a:solidFill>
                  <a:schemeClr val="tx1"/>
                </a:solidFill>
                <a:latin typeface="+mn-lt"/>
                <a:cs typeface="MuseoSans-500"/>
              </a:rPr>
              <a:t>Adult</a:t>
            </a:r>
            <a:r>
              <a:rPr lang="en-US" sz="587" b="0" dirty="0">
                <a:solidFill>
                  <a:schemeClr val="tx1"/>
                </a:solidFill>
                <a:latin typeface="+mn-lt"/>
                <a:cs typeface="MuseoSans-500"/>
              </a:rPr>
              <a:t> Programs • Employers</a:t>
            </a:r>
            <a:endParaRPr lang="en-US" sz="587" dirty="0">
              <a:solidFill>
                <a:schemeClr val="tx1"/>
              </a:solidFill>
              <a:latin typeface="+mn-lt"/>
              <a:cs typeface="MuseoSans-500"/>
            </a:endParaRPr>
          </a:p>
        </p:txBody>
      </p:sp>
      <p:sp>
        <p:nvSpPr>
          <p:cNvPr id="69" name="Holder 5" descr="Learn more at eab.com.">
            <a:extLst>
              <a:ext uri="{FF2B5EF4-FFF2-40B4-BE49-F238E27FC236}">
                <a16:creationId xmlns:a16="http://schemas.microsoft.com/office/drawing/2014/main" id="{456BE344-7AF2-DA99-D62E-820AA609D595}"/>
              </a:ext>
              <a:ext uri="{C183D7F6-B498-43B3-948B-1728B52AA6E4}">
                <adec:decorative xmlns:adec="http://schemas.microsoft.com/office/drawing/2017/decorative" val="0"/>
              </a:ext>
            </a:extLst>
          </p:cNvPr>
          <p:cNvSpPr txBox="1">
            <a:spLocks/>
          </p:cNvSpPr>
          <p:nvPr userDrawn="1"/>
        </p:nvSpPr>
        <p:spPr>
          <a:xfrm>
            <a:off x="5605387" y="4605754"/>
            <a:ext cx="486760" cy="108748"/>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lgn="r">
              <a:lnSpc>
                <a:spcPts val="886"/>
              </a:lnSpc>
            </a:pPr>
            <a:r>
              <a:rPr lang="en-US" sz="741" spc="-12" dirty="0">
                <a:solidFill>
                  <a:schemeClr val="tx1"/>
                </a:solidFill>
                <a:latin typeface="+mj-lt"/>
              </a:rPr>
              <a:t>eab.com</a:t>
            </a:r>
          </a:p>
        </p:txBody>
      </p:sp>
      <p:grpSp>
        <p:nvGrpSpPr>
          <p:cNvPr id="72" name="Group 71">
            <a:extLst>
              <a:ext uri="{FF2B5EF4-FFF2-40B4-BE49-F238E27FC236}">
                <a16:creationId xmlns:a16="http://schemas.microsoft.com/office/drawing/2014/main" id="{75DCB26A-B2BE-8CBF-524F-A7049B9F75A5}"/>
              </a:ext>
              <a:ext uri="{C183D7F6-B498-43B3-948B-1728B52AA6E4}">
                <adec:decorative xmlns:adec="http://schemas.microsoft.com/office/drawing/2017/decorative" val="1"/>
              </a:ext>
            </a:extLst>
          </p:cNvPr>
          <p:cNvGrpSpPr>
            <a:grpSpLocks/>
          </p:cNvGrpSpPr>
          <p:nvPr userDrawn="1"/>
        </p:nvGrpSpPr>
        <p:grpSpPr>
          <a:xfrm>
            <a:off x="6513574" y="0"/>
            <a:ext cx="1151349" cy="1584746"/>
            <a:chOff x="6450865" y="-1"/>
            <a:chExt cx="1478317" cy="2565780"/>
          </a:xfrm>
        </p:grpSpPr>
        <p:sp>
          <p:nvSpPr>
            <p:cNvPr id="73" name="Text Placeholder 1">
              <a:extLst>
                <a:ext uri="{FF2B5EF4-FFF2-40B4-BE49-F238E27FC236}">
                  <a16:creationId xmlns:a16="http://schemas.microsoft.com/office/drawing/2014/main" id="{0D6D7F28-B41F-6A74-B4C8-CA4AE5D98437}"/>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382" dirty="0">
                <a:solidFill>
                  <a:schemeClr val="bg1"/>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2C05DEC8-714F-F441-3699-E8A2411694AD}"/>
                </a:ext>
                <a:ext uri="{C183D7F6-B498-43B3-948B-1728B52AA6E4}">
                  <adec:decorative xmlns:adec="http://schemas.microsoft.com/office/drawing/2017/decorative" val="1"/>
                </a:ext>
              </a:extLst>
            </p:cNvPr>
            <p:cNvSpPr txBox="1"/>
            <p:nvPr/>
          </p:nvSpPr>
          <p:spPr bwMode="gray">
            <a:xfrm>
              <a:off x="6508729" y="68334"/>
              <a:ext cx="1360780" cy="2424461"/>
            </a:xfrm>
            <a:prstGeom prst="rect">
              <a:avLst/>
            </a:prstGeom>
            <a:noFill/>
          </p:spPr>
          <p:txBody>
            <a:bodyPr wrap="square" lIns="0" tIns="0" rIns="0" bIns="0" rtlCol="0">
              <a:spAutoFit/>
            </a:bodyPr>
            <a:lstStyle/>
            <a:p>
              <a:pPr>
                <a:spcBef>
                  <a:spcPts val="191"/>
                </a:spcBef>
              </a:pPr>
              <a:r>
                <a:rPr lang="en-US" sz="865" b="1" dirty="0">
                  <a:solidFill>
                    <a:schemeClr val="bg1"/>
                  </a:solidFill>
                  <a:latin typeface="+mn-lt"/>
                  <a:cs typeface="Arial" panose="020B0604020202020204" pitchFamily="34" charset="0"/>
                </a:rPr>
                <a:t>DO NOT EDIT THIS SLIDE FOR ANY PURPOSE</a:t>
              </a:r>
            </a:p>
            <a:p>
              <a:pPr marL="0" marR="0" lvl="0" indent="0" algn="l" defTabSz="332063" rtl="0" eaLnBrk="1" fontAlgn="auto" latinLnBrk="0" hangingPunct="1">
                <a:lnSpc>
                  <a:spcPct val="100000"/>
                </a:lnSpc>
                <a:spcBef>
                  <a:spcPts val="191"/>
                </a:spcBef>
                <a:spcAft>
                  <a:spcPts val="0"/>
                </a:spcAft>
                <a:buClrTx/>
                <a:buSzTx/>
                <a:buFontTx/>
                <a:buNone/>
                <a:tabLst/>
                <a:defRPr/>
              </a:pPr>
              <a:r>
                <a:rPr kumimoji="0" lang="en-US" sz="618"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618"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618"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618"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618"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191"/>
                </a:spcBef>
              </a:pPr>
              <a:r>
                <a:rPr lang="en-US" sz="865" b="1" dirty="0">
                  <a:solidFill>
                    <a:schemeClr val="bg1"/>
                  </a:solidFill>
                  <a:latin typeface="+mn-lt"/>
                  <a:cs typeface="Arial" panose="020B0604020202020204" pitchFamily="34" charset="0"/>
                </a:rPr>
                <a:t>Script can be found here:</a:t>
              </a:r>
            </a:p>
            <a:p>
              <a:pPr>
                <a:spcBef>
                  <a:spcPts val="191"/>
                </a:spcBef>
              </a:pPr>
              <a:r>
                <a:rPr lang="en-US" sz="618" b="0" u="sng" dirty="0">
                  <a:solidFill>
                    <a:schemeClr val="bg1"/>
                  </a:solidFill>
                  <a:latin typeface="+mn-lt"/>
                  <a:cs typeface="Arial" panose="020B0604020202020204" pitchFamily="34" charset="0"/>
                </a:rPr>
                <a:t>https://eab.box.com/v/</a:t>
              </a:r>
              <a:br>
                <a:rPr lang="en-US" sz="618" b="0" u="sng" dirty="0">
                  <a:solidFill>
                    <a:schemeClr val="bg1"/>
                  </a:solidFill>
                  <a:latin typeface="+mn-lt"/>
                  <a:cs typeface="Arial" panose="020B0604020202020204" pitchFamily="34" charset="0"/>
                </a:rPr>
              </a:br>
              <a:r>
                <a:rPr lang="en-US" sz="618" b="0" u="sng" dirty="0">
                  <a:solidFill>
                    <a:schemeClr val="bg1"/>
                  </a:solidFill>
                  <a:latin typeface="+mn-lt"/>
                  <a:cs typeface="Arial" panose="020B0604020202020204" pitchFamily="34" charset="0"/>
                </a:rPr>
                <a:t>EAB-Branding</a:t>
              </a:r>
            </a:p>
            <a:p>
              <a:pPr>
                <a:spcBef>
                  <a:spcPts val="191"/>
                </a:spcBef>
              </a:pPr>
              <a:endParaRPr lang="en-US" sz="371" b="0" dirty="0">
                <a:solidFill>
                  <a:schemeClr val="bg1"/>
                </a:solidFill>
                <a:latin typeface="+mn-lt"/>
                <a:cs typeface="Arial" panose="020B0604020202020204" pitchFamily="34" charset="0"/>
              </a:endParaRPr>
            </a:p>
            <a:p>
              <a:pPr>
                <a:spcBef>
                  <a:spcPts val="191"/>
                </a:spcBef>
              </a:pPr>
              <a:r>
                <a:rPr lang="en-US" sz="494" b="0" i="1" dirty="0">
                  <a:solidFill>
                    <a:schemeClr val="bg1"/>
                  </a:solidFill>
                  <a:latin typeface="+mn-lt"/>
                  <a:cs typeface="Arial" panose="020B0604020202020204" pitchFamily="34" charset="0"/>
                </a:rPr>
                <a:t>Last edited: 5/16/24</a:t>
              </a:r>
            </a:p>
          </p:txBody>
        </p:sp>
      </p:grpSp>
    </p:spTree>
    <p:custDataLst>
      <p:tags r:id="rId1"/>
    </p:custDataLst>
    <p:extLst>
      <p:ext uri="{BB962C8B-B14F-4D97-AF65-F5344CB8AC3E}">
        <p14:creationId xmlns:p14="http://schemas.microsoft.com/office/powerpoint/2010/main" val="11803823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08494D-C0E4-A309-C870-F02A4CCD49D0}"/>
              </a:ext>
            </a:extLst>
          </p:cNvPr>
          <p:cNvSpPr>
            <a:spLocks noGrp="1"/>
          </p:cNvSpPr>
          <p:nvPr>
            <p:ph type="title" hasCustomPrompt="1"/>
          </p:nvPr>
        </p:nvSpPr>
        <p:spPr>
          <a:xfrm>
            <a:off x="277812" y="-618091"/>
            <a:ext cx="5843787" cy="498598"/>
          </a:xfrm>
        </p:spPr>
        <p:txBody>
          <a:bodyPr/>
          <a:lstStyle/>
          <a:p>
            <a:r>
              <a:rPr lang="en-US" dirty="0"/>
              <a:t>Add “Top 4 Helpful Guidelines” (this is a hidden title for accessibility)</a:t>
            </a:r>
          </a:p>
        </p:txBody>
      </p:sp>
      <p:sp>
        <p:nvSpPr>
          <p:cNvPr id="24" name="Rectangle 23">
            <a:extLst>
              <a:ext uri="{FF2B5EF4-FFF2-40B4-BE49-F238E27FC236}">
                <a16:creationId xmlns:a16="http://schemas.microsoft.com/office/drawing/2014/main" id="{D3AFCD2C-CF25-7D90-DE9F-7DD718AF95D0}"/>
              </a:ext>
              <a:ext uri="{C183D7F6-B498-43B3-948B-1728B52AA6E4}">
                <adec:decorative xmlns:adec="http://schemas.microsoft.com/office/drawing/2017/decorative" val="1"/>
              </a:ext>
            </a:extLst>
          </p:cNvPr>
          <p:cNvSpPr/>
          <p:nvPr/>
        </p:nvSpPr>
        <p:spPr bwMode="gray">
          <a:xfrm>
            <a:off x="601173" y="1306077"/>
            <a:ext cx="963467" cy="6203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6" name="Rectangle 25">
            <a:extLst>
              <a:ext uri="{FF2B5EF4-FFF2-40B4-BE49-F238E27FC236}">
                <a16:creationId xmlns:a16="http://schemas.microsoft.com/office/drawing/2014/main" id="{35612440-D720-82ED-217E-9673FDDD0F4E}"/>
              </a:ext>
              <a:ext uri="{C183D7F6-B498-43B3-948B-1728B52AA6E4}">
                <adec:decorative xmlns:adec="http://schemas.microsoft.com/office/drawing/2017/decorative" val="1"/>
              </a:ext>
            </a:extLst>
          </p:cNvPr>
          <p:cNvSpPr/>
          <p:nvPr/>
        </p:nvSpPr>
        <p:spPr bwMode="gray">
          <a:xfrm>
            <a:off x="1812223" y="1306077"/>
            <a:ext cx="963467" cy="6203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9" name="Right Arrow 8">
            <a:extLst>
              <a:ext uri="{FF2B5EF4-FFF2-40B4-BE49-F238E27FC236}">
                <a16:creationId xmlns:a16="http://schemas.microsoft.com/office/drawing/2014/main" id="{20295DDD-90D3-9E90-67C6-4B03FACDECE8}"/>
              </a:ext>
              <a:ext uri="{C183D7F6-B498-43B3-948B-1728B52AA6E4}">
                <adec:decorative xmlns:adec="http://schemas.microsoft.com/office/drawing/2017/decorative" val="1"/>
              </a:ext>
            </a:extLst>
          </p:cNvPr>
          <p:cNvSpPr/>
          <p:nvPr/>
        </p:nvSpPr>
        <p:spPr bwMode="gray">
          <a:xfrm>
            <a:off x="1531881" y="1530626"/>
            <a:ext cx="234434" cy="20090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D6D8DA"/>
              </a:solidFill>
              <a:effectLst/>
              <a:uLnTx/>
              <a:uFillTx/>
              <a:latin typeface="+mn-lt"/>
              <a:ea typeface="+mn-ea"/>
              <a:cs typeface="+mn-cs"/>
            </a:endParaRPr>
          </a:p>
        </p:txBody>
      </p:sp>
      <p:cxnSp>
        <p:nvCxnSpPr>
          <p:cNvPr id="30" name="Straight Connector 29">
            <a:extLst>
              <a:ext uri="{FF2B5EF4-FFF2-40B4-BE49-F238E27FC236}">
                <a16:creationId xmlns:a16="http://schemas.microsoft.com/office/drawing/2014/main" id="{057B7BB5-15BF-F516-17F0-5D376CAA6D06}"/>
              </a:ext>
              <a:ext uri="{C183D7F6-B498-43B3-948B-1728B52AA6E4}">
                <adec:decorative xmlns:adec="http://schemas.microsoft.com/office/drawing/2017/decorative" val="1"/>
              </a:ext>
            </a:extLst>
          </p:cNvPr>
          <p:cNvCxnSpPr>
            <a:cxnSpLocks/>
          </p:cNvCxnSpPr>
          <p:nvPr/>
        </p:nvCxnSpPr>
        <p:spPr bwMode="gray">
          <a:xfrm flipH="1">
            <a:off x="3218098" y="739102"/>
            <a:ext cx="0" cy="374943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5B7F76B-CC7E-E8FE-377A-4AFDE6B144A0}"/>
              </a:ext>
              <a:ext uri="{C183D7F6-B498-43B3-948B-1728B52AA6E4}">
                <adec:decorative xmlns:adec="http://schemas.microsoft.com/office/drawing/2017/decorative" val="1"/>
              </a:ext>
            </a:extLst>
          </p:cNvPr>
          <p:cNvSpPr>
            <a:spLocks noChangeAspect="1"/>
          </p:cNvSpPr>
          <p:nvPr/>
        </p:nvSpPr>
        <p:spPr bwMode="gray">
          <a:xfrm>
            <a:off x="276673" y="732839"/>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7" name="TextBox 6">
            <a:extLst>
              <a:ext uri="{FF2B5EF4-FFF2-40B4-BE49-F238E27FC236}">
                <a16:creationId xmlns:a16="http://schemas.microsoft.com/office/drawing/2014/main" id="{F4E3EF43-9CE5-530B-80C8-61861D72F0E3}"/>
              </a:ext>
              <a:ext uri="{C183D7F6-B498-43B3-948B-1728B52AA6E4}">
                <adec:decorative xmlns:adec="http://schemas.microsoft.com/office/drawing/2017/decorative" val="1"/>
              </a:ext>
            </a:extLst>
          </p:cNvPr>
          <p:cNvSpPr txBox="1"/>
          <p:nvPr/>
        </p:nvSpPr>
        <p:spPr bwMode="gray">
          <a:xfrm>
            <a:off x="602005" y="708183"/>
            <a:ext cx="2494706" cy="679673"/>
          </a:xfrm>
          <a:prstGeom prst="rect">
            <a:avLst/>
          </a:prstGeom>
          <a:noFill/>
        </p:spPr>
        <p:txBody>
          <a:bodyPr vert="horz" wrap="square" lIns="0" tIns="0" rIns="0" bIns="0" rtlCol="0">
            <a:spAutoFit/>
          </a:bodyPr>
          <a:lstStyle/>
          <a:p>
            <a:pPr>
              <a:spcBef>
                <a:spcPts val="500"/>
              </a:spcBef>
            </a:pPr>
            <a:r>
              <a:rPr lang="en-US" sz="1000" b="1" dirty="0"/>
              <a:t>How to convert existing files into the current template </a:t>
            </a:r>
            <a:r>
              <a:rPr lang="en-US" sz="1000" b="0" dirty="0"/>
              <a:t>(or create a new file with some existing slides):</a:t>
            </a:r>
          </a:p>
          <a:p>
            <a:pPr>
              <a:spcBef>
                <a:spcPts val="500"/>
              </a:spcBef>
            </a:pPr>
            <a:endParaRPr lang="en-US" sz="1000" b="1" dirty="0"/>
          </a:p>
        </p:txBody>
      </p:sp>
      <p:sp>
        <p:nvSpPr>
          <p:cNvPr id="34" name="TextBox 33">
            <a:extLst>
              <a:ext uri="{FF2B5EF4-FFF2-40B4-BE49-F238E27FC236}">
                <a16:creationId xmlns:a16="http://schemas.microsoft.com/office/drawing/2014/main" id="{D5ED333A-6017-1E0A-DC4B-CD47EE43D51A}"/>
              </a:ext>
              <a:ext uri="{C183D7F6-B498-43B3-948B-1728B52AA6E4}">
                <adec:decorative xmlns:adec="http://schemas.microsoft.com/office/drawing/2017/decorative" val="1"/>
              </a:ext>
            </a:extLst>
          </p:cNvPr>
          <p:cNvSpPr txBox="1"/>
          <p:nvPr/>
        </p:nvSpPr>
        <p:spPr bwMode="gray">
          <a:xfrm>
            <a:off x="658944" y="1422312"/>
            <a:ext cx="847924"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1. Copy </a:t>
            </a:r>
            <a:r>
              <a:rPr lang="en-US" sz="900" b="1" dirty="0">
                <a:solidFill>
                  <a:schemeClr val="accent6"/>
                </a:solidFill>
                <a:latin typeface="+mn-lt"/>
              </a:rPr>
              <a:t>existing</a:t>
            </a:r>
            <a:r>
              <a:rPr lang="en-US" sz="900" dirty="0">
                <a:solidFill>
                  <a:schemeClr val="bg1"/>
                </a:solidFill>
                <a:latin typeface="+mn-lt"/>
              </a:rPr>
              <a:t> </a:t>
            </a:r>
            <a:br>
              <a:rPr lang="en-US" sz="900" dirty="0">
                <a:solidFill>
                  <a:schemeClr val="bg1"/>
                </a:solidFill>
                <a:latin typeface="+mn-lt"/>
              </a:rPr>
            </a:br>
            <a:r>
              <a:rPr lang="en-US" sz="900" dirty="0">
                <a:solidFill>
                  <a:schemeClr val="bg1"/>
                </a:solidFill>
                <a:latin typeface="+mn-lt"/>
              </a:rPr>
              <a:t>PPT slides…</a:t>
            </a:r>
          </a:p>
        </p:txBody>
      </p:sp>
      <p:sp>
        <p:nvSpPr>
          <p:cNvPr id="39" name="TextBox 38">
            <a:extLst>
              <a:ext uri="{FF2B5EF4-FFF2-40B4-BE49-F238E27FC236}">
                <a16:creationId xmlns:a16="http://schemas.microsoft.com/office/drawing/2014/main" id="{1F2A8B39-BCBF-42DD-AD1C-E0469C2E1421}"/>
              </a:ext>
              <a:ext uri="{C183D7F6-B498-43B3-948B-1728B52AA6E4}">
                <adec:decorative xmlns:adec="http://schemas.microsoft.com/office/drawing/2017/decorative" val="1"/>
              </a:ext>
            </a:extLst>
          </p:cNvPr>
          <p:cNvSpPr txBox="1"/>
          <p:nvPr/>
        </p:nvSpPr>
        <p:spPr bwMode="gray">
          <a:xfrm>
            <a:off x="1858130" y="1422312"/>
            <a:ext cx="871652"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2. Paste them into the </a:t>
            </a:r>
            <a:r>
              <a:rPr lang="en-US" sz="900" b="1" dirty="0">
                <a:solidFill>
                  <a:schemeClr val="accent6"/>
                </a:solidFill>
                <a:latin typeface="+mn-lt"/>
              </a:rPr>
              <a:t>new</a:t>
            </a:r>
            <a:r>
              <a:rPr lang="en-US" sz="900" dirty="0">
                <a:solidFill>
                  <a:schemeClr val="bg1"/>
                </a:solidFill>
                <a:latin typeface="+mn-lt"/>
              </a:rPr>
              <a:t> template.</a:t>
            </a:r>
          </a:p>
        </p:txBody>
      </p:sp>
      <p:sp>
        <p:nvSpPr>
          <p:cNvPr id="42" name="TextBox 41">
            <a:extLst>
              <a:ext uri="{FF2B5EF4-FFF2-40B4-BE49-F238E27FC236}">
                <a16:creationId xmlns:a16="http://schemas.microsoft.com/office/drawing/2014/main" id="{2436E796-784B-2D24-588A-A82CFBBA58D3}"/>
              </a:ext>
              <a:ext uri="{C183D7F6-B498-43B3-948B-1728B52AA6E4}">
                <adec:decorative xmlns:adec="http://schemas.microsoft.com/office/drawing/2017/decorative" val="1"/>
              </a:ext>
            </a:extLst>
          </p:cNvPr>
          <p:cNvSpPr txBox="1"/>
          <p:nvPr/>
        </p:nvSpPr>
        <p:spPr bwMode="gray">
          <a:xfrm>
            <a:off x="601173" y="2020257"/>
            <a:ext cx="2224618" cy="276999"/>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lang="en-US" sz="900" dirty="0">
                <a:solidFill>
                  <a:srgbClr val="333E48"/>
                </a:solidFill>
                <a:latin typeface="+mn-lt"/>
              </a:rPr>
              <a:t>3. Select “</a:t>
            </a:r>
            <a:r>
              <a:rPr lang="en-US" sz="900" b="1" dirty="0">
                <a:solidFill>
                  <a:schemeClr val="accent4"/>
                </a:solidFill>
                <a:latin typeface="+mn-lt"/>
              </a:rPr>
              <a:t>Use Destination Theme</a:t>
            </a:r>
            <a:r>
              <a:rPr lang="en-US" sz="900" dirty="0">
                <a:solidFill>
                  <a:srgbClr val="333E48"/>
                </a:solidFill>
                <a:latin typeface="+mn-lt"/>
              </a:rPr>
              <a:t>” in the clipboard icon that appears.</a:t>
            </a:r>
          </a:p>
        </p:txBody>
      </p:sp>
      <p:sp>
        <p:nvSpPr>
          <p:cNvPr id="19" name="Oval 18">
            <a:extLst>
              <a:ext uri="{FF2B5EF4-FFF2-40B4-BE49-F238E27FC236}">
                <a16:creationId xmlns:a16="http://schemas.microsoft.com/office/drawing/2014/main" id="{5FF04ADD-CDB6-711D-CD7A-295B983D691D}"/>
              </a:ext>
              <a:ext uri="{C183D7F6-B498-43B3-948B-1728B52AA6E4}">
                <adec:decorative xmlns:adec="http://schemas.microsoft.com/office/drawing/2017/decorative" val="1"/>
              </a:ext>
            </a:extLst>
          </p:cNvPr>
          <p:cNvSpPr>
            <a:spLocks noChangeAspect="1"/>
          </p:cNvSpPr>
          <p:nvPr/>
        </p:nvSpPr>
        <p:spPr bwMode="gray">
          <a:xfrm>
            <a:off x="276673" y="2589261"/>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33" name="TextBox 32">
            <a:extLst>
              <a:ext uri="{FF2B5EF4-FFF2-40B4-BE49-F238E27FC236}">
                <a16:creationId xmlns:a16="http://schemas.microsoft.com/office/drawing/2014/main" id="{F2462B22-1A04-8E47-9889-DD59E90F49AF}"/>
              </a:ext>
              <a:ext uri="{C183D7F6-B498-43B3-948B-1728B52AA6E4}">
                <adec:decorative xmlns:adec="http://schemas.microsoft.com/office/drawing/2017/decorative" val="1"/>
              </a:ext>
            </a:extLst>
          </p:cNvPr>
          <p:cNvSpPr txBox="1"/>
          <p:nvPr/>
        </p:nvSpPr>
        <p:spPr bwMode="gray">
          <a:xfrm>
            <a:off x="602005" y="2640382"/>
            <a:ext cx="2598395" cy="153888"/>
          </a:xfrm>
          <a:prstGeom prst="rect">
            <a:avLst/>
          </a:prstGeom>
          <a:noFill/>
        </p:spPr>
        <p:txBody>
          <a:bodyPr vert="horz" wrap="square" lIns="0" tIns="0" rIns="0" bIns="0" rtlCol="0">
            <a:spAutoFit/>
          </a:bodyPr>
          <a:lstStyle/>
          <a:p>
            <a:pPr>
              <a:spcBef>
                <a:spcPts val="500"/>
              </a:spcBef>
            </a:pPr>
            <a:r>
              <a:rPr lang="en-US" sz="1000" b="1" dirty="0"/>
              <a:t>What colors to use and not use:</a:t>
            </a:r>
          </a:p>
        </p:txBody>
      </p:sp>
      <p:sp>
        <p:nvSpPr>
          <p:cNvPr id="8" name="TextBox 7">
            <a:extLst>
              <a:ext uri="{FF2B5EF4-FFF2-40B4-BE49-F238E27FC236}">
                <a16:creationId xmlns:a16="http://schemas.microsoft.com/office/drawing/2014/main" id="{E5974EE7-8C1A-F040-9B99-B79D59BE88CC}"/>
              </a:ext>
              <a:ext uri="{C183D7F6-B498-43B3-948B-1728B52AA6E4}">
                <adec:decorative xmlns:adec="http://schemas.microsoft.com/office/drawing/2017/decorative" val="1"/>
              </a:ext>
            </a:extLst>
          </p:cNvPr>
          <p:cNvSpPr txBox="1"/>
          <p:nvPr/>
        </p:nvSpPr>
        <p:spPr>
          <a:xfrm>
            <a:off x="2020415" y="3077577"/>
            <a:ext cx="1126670" cy="1172116"/>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sz="900" dirty="0"/>
              <a:t>In the top row only use the 4 colors on the left and 3 colors on the right.</a:t>
            </a:r>
          </a:p>
          <a:p>
            <a:pPr marL="0" indent="0">
              <a:spcBef>
                <a:spcPts val="500"/>
              </a:spcBef>
              <a:buFont typeface="Arial" panose="020B0604020202020204" pitchFamily="34" charset="0"/>
              <a:buNone/>
              <a:tabLst/>
            </a:pPr>
            <a:r>
              <a:rPr lang="en-US" sz="900" dirty="0"/>
              <a:t>Don’t use the middle 3 colors; </a:t>
            </a:r>
            <a:r>
              <a:rPr lang="en-US" sz="900" b="0" i="0" dirty="0"/>
              <a:t>except for 5</a:t>
            </a:r>
            <a:r>
              <a:rPr lang="en-US" sz="900" b="0" i="0" baseline="30000" dirty="0"/>
              <a:t>th</a:t>
            </a:r>
            <a:r>
              <a:rPr lang="en-US" sz="900" b="0" i="0" dirty="0"/>
              <a:t> and 6</a:t>
            </a:r>
            <a:r>
              <a:rPr lang="en-US" sz="900" b="0" i="0" baseline="30000" dirty="0"/>
              <a:t>th</a:t>
            </a:r>
            <a:r>
              <a:rPr lang="en-US" sz="900" b="0" i="0" dirty="0"/>
              <a:t> colors in charts.</a:t>
            </a:r>
            <a:endParaRPr lang="en-US" sz="900" dirty="0"/>
          </a:p>
        </p:txBody>
      </p:sp>
      <p:sp>
        <p:nvSpPr>
          <p:cNvPr id="11" name="Oval 10">
            <a:extLst>
              <a:ext uri="{FF2B5EF4-FFF2-40B4-BE49-F238E27FC236}">
                <a16:creationId xmlns:a16="http://schemas.microsoft.com/office/drawing/2014/main" id="{FCE2D51E-F8B7-D492-FDCB-586EEA30D4B1}"/>
              </a:ext>
              <a:ext uri="{C183D7F6-B498-43B3-948B-1728B52AA6E4}">
                <adec:decorative xmlns:adec="http://schemas.microsoft.com/office/drawing/2017/decorative" val="1"/>
              </a:ext>
            </a:extLst>
          </p:cNvPr>
          <p:cNvSpPr>
            <a:spLocks noChangeAspect="1"/>
          </p:cNvSpPr>
          <p:nvPr userDrawn="1"/>
        </p:nvSpPr>
        <p:spPr bwMode="gray">
          <a:xfrm>
            <a:off x="3411355" y="732839"/>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9" name="TextBox 8">
            <a:extLst>
              <a:ext uri="{FF2B5EF4-FFF2-40B4-BE49-F238E27FC236}">
                <a16:creationId xmlns:a16="http://schemas.microsoft.com/office/drawing/2014/main" id="{197F7C13-2CED-9353-11C0-5A35BB2C9C6C}"/>
              </a:ext>
              <a:ext uri="{C183D7F6-B498-43B3-948B-1728B52AA6E4}">
                <adec:decorative xmlns:adec="http://schemas.microsoft.com/office/drawing/2017/decorative" val="1"/>
              </a:ext>
            </a:extLst>
          </p:cNvPr>
          <p:cNvSpPr txBox="1"/>
          <p:nvPr userDrawn="1"/>
        </p:nvSpPr>
        <p:spPr bwMode="gray">
          <a:xfrm>
            <a:off x="3736687" y="708183"/>
            <a:ext cx="2257101" cy="1682512"/>
          </a:xfrm>
          <a:prstGeom prst="rect">
            <a:avLst/>
          </a:prstGeom>
          <a:noFill/>
        </p:spPr>
        <p:txBody>
          <a:bodyPr vert="horz" wrap="square" lIns="0" tIns="0" rIns="0" bIns="0" rtlCol="0">
            <a:spAutoFit/>
          </a:bodyPr>
          <a:lstStyle/>
          <a:p>
            <a:pPr>
              <a:spcBef>
                <a:spcPts val="500"/>
              </a:spcBef>
            </a:pPr>
            <a:r>
              <a:rPr lang="en-US" sz="1000" b="1" dirty="0"/>
              <a:t>How to create a more accessible document:</a:t>
            </a:r>
          </a:p>
          <a:p>
            <a:pPr marL="169863" indent="-169863">
              <a:spcBef>
                <a:spcPts val="500"/>
              </a:spcBef>
              <a:buFont typeface="+mj-lt"/>
              <a:buAutoNum type="arabicPeriod"/>
            </a:pPr>
            <a:r>
              <a:rPr lang="en-US" sz="900" b="0" dirty="0"/>
              <a:t>In PPT, click the Review tab. Click Accessibility Checker. This will open a right panel listing all errors that need to be corrected and the Accessibility tab. Clink on each error and follow the tips. </a:t>
            </a:r>
          </a:p>
          <a:p>
            <a:pPr marL="169863" marR="0" lvl="0" indent="-169863" algn="l" defTabSz="457200" rtl="0" eaLnBrk="1" fontAlgn="auto" latinLnBrk="0" hangingPunct="1">
              <a:lnSpc>
                <a:spcPct val="100000"/>
              </a:lnSpc>
              <a:spcBef>
                <a:spcPts val="500"/>
              </a:spcBef>
              <a:spcAft>
                <a:spcPts val="0"/>
              </a:spcAft>
              <a:buClrTx/>
              <a:buSzTx/>
              <a:buFont typeface="+mj-lt"/>
              <a:buAutoNum type="arabicPeriod"/>
              <a:tabLst/>
              <a:defRPr/>
            </a:pPr>
            <a:r>
              <a:rPr lang="en-US" sz="900" b="0" dirty="0"/>
              <a:t>Use the </a:t>
            </a:r>
            <a:r>
              <a:rPr lang="en-US" sz="900" b="1" i="1" dirty="0"/>
              <a:t>EAB Accessibility Guidelines and Directions </a:t>
            </a:r>
            <a:r>
              <a:rPr lang="en-US" sz="900" b="0" dirty="0"/>
              <a:t>in the Box link at the bottom of this slide.</a:t>
            </a:r>
          </a:p>
        </p:txBody>
      </p:sp>
      <p:sp>
        <p:nvSpPr>
          <p:cNvPr id="18" name="Oval 17">
            <a:extLst>
              <a:ext uri="{FF2B5EF4-FFF2-40B4-BE49-F238E27FC236}">
                <a16:creationId xmlns:a16="http://schemas.microsoft.com/office/drawing/2014/main" id="{ED0F0757-C265-8524-E902-DCCFD82862B3}"/>
              </a:ext>
              <a:ext uri="{C183D7F6-B498-43B3-948B-1728B52AA6E4}">
                <adec:decorative xmlns:adec="http://schemas.microsoft.com/office/drawing/2017/decorative" val="1"/>
              </a:ext>
            </a:extLst>
          </p:cNvPr>
          <p:cNvSpPr>
            <a:spLocks noChangeAspect="1"/>
          </p:cNvSpPr>
          <p:nvPr/>
        </p:nvSpPr>
        <p:spPr bwMode="gray">
          <a:xfrm>
            <a:off x="3405906" y="2570632"/>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40" name="TextBox 39">
            <a:extLst>
              <a:ext uri="{FF2B5EF4-FFF2-40B4-BE49-F238E27FC236}">
                <a16:creationId xmlns:a16="http://schemas.microsoft.com/office/drawing/2014/main" id="{06B508DA-2C3C-7F46-8A41-B0EE8B10A9AC}"/>
              </a:ext>
              <a:ext uri="{C183D7F6-B498-43B3-948B-1728B52AA6E4}">
                <adec:decorative xmlns:adec="http://schemas.microsoft.com/office/drawing/2017/decorative" val="1"/>
              </a:ext>
            </a:extLst>
          </p:cNvPr>
          <p:cNvSpPr txBox="1"/>
          <p:nvPr/>
        </p:nvSpPr>
        <p:spPr bwMode="gray">
          <a:xfrm>
            <a:off x="3709883" y="2541857"/>
            <a:ext cx="2556793" cy="787395"/>
          </a:xfrm>
          <a:prstGeom prst="rect">
            <a:avLst/>
          </a:prstGeom>
          <a:noFill/>
        </p:spPr>
        <p:txBody>
          <a:bodyPr vert="horz"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lang="en-US" sz="1000" b="1" dirty="0"/>
              <a:t>How to insert an EAB-formatted </a:t>
            </a:r>
            <a:r>
              <a:rPr lang="en-US" sz="1000" b="1" spc="-10" baseline="0" dirty="0"/>
              <a:t>chart using an EAB chart template: </a:t>
            </a:r>
          </a:p>
          <a:p>
            <a:pPr marL="0" marR="0" lvl="0" indent="0" algn="l" defTabSz="537667" rtl="0" eaLnBrk="1" fontAlgn="auto" latinLnBrk="0" hangingPunct="1">
              <a:lnSpc>
                <a:spcPct val="100000"/>
              </a:lnSpc>
              <a:spcBef>
                <a:spcPts val="500"/>
              </a:spcBef>
              <a:spcAft>
                <a:spcPts val="0"/>
              </a:spcAft>
              <a:buClrTx/>
              <a:buSzTx/>
              <a:buFontTx/>
              <a:buNone/>
              <a:tabLst/>
              <a:defRPr/>
            </a:pPr>
            <a:r>
              <a:rPr lang="en-US" sz="900" dirty="0"/>
              <a:t>In PPT, click the Insert tab. Click Chart. Click Templates. Click on the EAB chart type you need.</a:t>
            </a:r>
          </a:p>
        </p:txBody>
      </p:sp>
      <p:graphicFrame>
        <p:nvGraphicFramePr>
          <p:cNvPr id="67" name="Chart 66">
            <a:extLst>
              <a:ext uri="{FF2B5EF4-FFF2-40B4-BE49-F238E27FC236}">
                <a16:creationId xmlns:a16="http://schemas.microsoft.com/office/drawing/2014/main" id="{C0060E53-2567-C341-A4F2-9A582F3EA8A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8160181"/>
              </p:ext>
            </p:extLst>
          </p:nvPr>
        </p:nvGraphicFramePr>
        <p:xfrm>
          <a:off x="3707355" y="3055372"/>
          <a:ext cx="2414245" cy="156470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F2AEE0DF-FBBC-2648-BB7D-5EB6DB3BE691}"/>
              </a:ext>
              <a:ext uri="{C183D7F6-B498-43B3-948B-1728B52AA6E4}">
                <adec:decorative xmlns:adec="http://schemas.microsoft.com/office/drawing/2017/decorative" val="1"/>
              </a:ext>
            </a:extLst>
          </p:cNvPr>
          <p:cNvGrpSpPr/>
          <p:nvPr/>
        </p:nvGrpSpPr>
        <p:grpSpPr>
          <a:xfrm>
            <a:off x="283254" y="3034935"/>
            <a:ext cx="1691829" cy="1159798"/>
            <a:chOff x="712016" y="1045288"/>
            <a:chExt cx="1976591" cy="1355011"/>
          </a:xfrm>
        </p:grpSpPr>
        <p:grpSp>
          <p:nvGrpSpPr>
            <p:cNvPr id="2" name="Group 1">
              <a:extLst>
                <a:ext uri="{FF2B5EF4-FFF2-40B4-BE49-F238E27FC236}">
                  <a16:creationId xmlns:a16="http://schemas.microsoft.com/office/drawing/2014/main" id="{78D80AD6-C080-2E45-8D22-265AA80E9EF1}"/>
                </a:ext>
              </a:extLst>
            </p:cNvPr>
            <p:cNvGrpSpPr/>
            <p:nvPr/>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1014892" y="2703891"/>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83008" y="2580461"/>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p:nvSpPr>
            <p:spPr bwMode="gray">
              <a:xfrm>
                <a:off x="1901132" y="1161559"/>
                <a:ext cx="642878" cy="248881"/>
              </a:xfrm>
              <a:prstGeom prst="rect">
                <a:avLst/>
              </a:prstGeom>
              <a:noFill/>
              <a:ln w="19050" cap="rnd">
                <a:solidFill>
                  <a:srgbClr val="008A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p:nvSpPr>
            <p:spPr bwMode="gray">
              <a:xfrm>
                <a:off x="402238" y="1161559"/>
                <a:ext cx="857346" cy="248881"/>
              </a:xfrm>
              <a:prstGeom prst="rect">
                <a:avLst/>
              </a:prstGeom>
              <a:noFill/>
              <a:ln w="19050" cap="rnd">
                <a:solidFill>
                  <a:srgbClr val="008A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p:nvSpPr>
          <p:spPr bwMode="gray">
            <a:xfrm>
              <a:off x="1738466" y="1489344"/>
              <a:ext cx="950141" cy="411504"/>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 uri="{C183D7F6-B498-43B3-948B-1728B52AA6E4}">
                <adec:decorative xmlns:adec="http://schemas.microsoft.com/office/drawing/2017/decorative" val="1"/>
              </a:ext>
            </a:extLst>
          </p:cNvPr>
          <p:cNvSpPr/>
          <p:nvPr/>
        </p:nvSpPr>
        <p:spPr bwMode="gray">
          <a:xfrm>
            <a:off x="0" y="4441349"/>
            <a:ext cx="6400800" cy="359251"/>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000" b="0" dirty="0">
                <a:solidFill>
                  <a:schemeClr val="bg1"/>
                </a:solidFill>
              </a:rPr>
              <a:t>Detailed directions are here: </a:t>
            </a:r>
            <a:r>
              <a:rPr lang="en-US" sz="10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000" b="0" u="sng" dirty="0">
              <a:solidFill>
                <a:schemeClr val="bg1"/>
              </a:solidFill>
            </a:endParaRPr>
          </a:p>
        </p:txBody>
      </p:sp>
      <p:sp>
        <p:nvSpPr>
          <p:cNvPr id="3" name="Template edition">
            <a:extLst>
              <a:ext uri="{FF2B5EF4-FFF2-40B4-BE49-F238E27FC236}">
                <a16:creationId xmlns:a16="http://schemas.microsoft.com/office/drawing/2014/main" id="{ABA25D5E-5ED3-41BE-E493-D86B52464A70}"/>
              </a:ext>
              <a:ext uri="{C183D7F6-B498-43B3-948B-1728B52AA6E4}">
                <adec:decorative xmlns:adec="http://schemas.microsoft.com/office/drawing/2017/decorative" val="1"/>
              </a:ext>
            </a:extLst>
          </p:cNvPr>
          <p:cNvSpPr/>
          <p:nvPr userDrawn="1"/>
        </p:nvSpPr>
        <p:spPr bwMode="gray">
          <a:xfrm>
            <a:off x="0" y="1294"/>
            <a:ext cx="64008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tx1"/>
                </a:solidFill>
              </a:rPr>
              <a:t>Top 4 Helpful Guidelines</a:t>
            </a:r>
          </a:p>
        </p:txBody>
      </p:sp>
    </p:spTree>
    <p:custDataLst>
      <p:tags r:id="rId1"/>
    </p:custDataLst>
    <p:extLst>
      <p:ext uri="{BB962C8B-B14F-4D97-AF65-F5344CB8AC3E}">
        <p14:creationId xmlns:p14="http://schemas.microsoft.com/office/powerpoint/2010/main" val="355520145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oad Map">
    <p:bg bwMode="gray">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A027-A292-31E8-613B-2F7E978CB34B}"/>
              </a:ext>
            </a:extLst>
          </p:cNvPr>
          <p:cNvSpPr>
            <a:spLocks noGrp="1"/>
          </p:cNvSpPr>
          <p:nvPr>
            <p:ph type="title" hasCustomPrompt="1"/>
          </p:nvPr>
        </p:nvSpPr>
        <p:spPr>
          <a:xfrm>
            <a:off x="3918904" y="0"/>
            <a:ext cx="1939942" cy="335667"/>
          </a:xfrm>
          <a:prstGeom prst="round2SameRect">
            <a:avLst>
              <a:gd name="adj1" fmla="val 0"/>
              <a:gd name="adj2" fmla="val 15021"/>
            </a:avLst>
          </a:prstGeom>
          <a:solidFill>
            <a:schemeClr val="tx2"/>
          </a:solidFill>
          <a:ln>
            <a:noFill/>
          </a:ln>
        </p:spPr>
        <p:txBody>
          <a:bodyPr wrap="none" lIns="45720" tIns="137160" rIns="45720" bIns="45720" anchor="b" anchorCtr="0"/>
          <a:lstStyle>
            <a:lvl1pPr algn="r">
              <a:defRPr sz="1000" b="1" cap="all" baseline="0">
                <a:solidFill>
                  <a:schemeClr val="accent5"/>
                </a:solidFill>
                <a:latin typeface="+mn-lt"/>
              </a:defRPr>
            </a:lvl1pPr>
          </a:lstStyle>
          <a:p>
            <a:r>
              <a:rPr lang="en-US" dirty="0"/>
              <a:t> Add “Roadmap” Here</a:t>
            </a:r>
          </a:p>
        </p:txBody>
      </p:sp>
      <p:sp>
        <p:nvSpPr>
          <p:cNvPr id="3" name="#1 number">
            <a:extLst>
              <a:ext uri="{FF2B5EF4-FFF2-40B4-BE49-F238E27FC236}">
                <a16:creationId xmlns:a16="http://schemas.microsoft.com/office/drawing/2014/main" id="{74C74578-9D33-9A17-6585-344FCFD8D7C1}"/>
              </a:ext>
            </a:extLst>
          </p:cNvPr>
          <p:cNvSpPr>
            <a:spLocks noGrp="1"/>
          </p:cNvSpPr>
          <p:nvPr>
            <p:ph type="body" sz="quarter" idx="25" hasCustomPrompt="1"/>
          </p:nvPr>
        </p:nvSpPr>
        <p:spPr bwMode="gray">
          <a:xfrm>
            <a:off x="863781" y="11865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2" name="#1 title"/>
          <p:cNvSpPr>
            <a:spLocks noGrp="1"/>
          </p:cNvSpPr>
          <p:nvPr>
            <p:ph type="body" sz="quarter" idx="13" hasCustomPrompt="1"/>
          </p:nvPr>
        </p:nvSpPr>
        <p:spPr bwMode="gray">
          <a:xfrm>
            <a:off x="1363151" y="1196289"/>
            <a:ext cx="3749041"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16pt, Title Case</a:t>
            </a:r>
          </a:p>
        </p:txBody>
      </p:sp>
      <p:sp>
        <p:nvSpPr>
          <p:cNvPr id="20" name="#2 number"/>
          <p:cNvSpPr>
            <a:spLocks noGrp="1"/>
          </p:cNvSpPr>
          <p:nvPr>
            <p:ph type="body" sz="quarter" idx="17" hasCustomPrompt="1"/>
          </p:nvPr>
        </p:nvSpPr>
        <p:spPr bwMode="gray">
          <a:xfrm>
            <a:off x="863781" y="17685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8378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3506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41989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9326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30019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514739"/>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83989"/>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 name="Green box directions - decorative">
            <a:extLst>
              <a:ext uri="{FF2B5EF4-FFF2-40B4-BE49-F238E27FC236}">
                <a16:creationId xmlns:a16="http://schemas.microsoft.com/office/drawing/2014/main" id="{917F4658-73B9-38C1-9000-906E695E9E89}"/>
              </a:ex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5" name="Slide number - decorative">
            <a:extLst>
              <a:ext uri="{FF2B5EF4-FFF2-40B4-BE49-F238E27FC236}">
                <a16:creationId xmlns:a16="http://schemas.microsoft.com/office/drawing/2014/main" id="{E1EDA770-B567-3286-90EA-C5CE0C41E4D6}"/>
              </a:ex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035877639"/>
      </p:ext>
    </p:extLst>
  </p:cSld>
  <p:clrMapOvr>
    <a:masterClrMapping/>
  </p:clrMapOvr>
  <p:extLst>
    <p:ext uri="{DCECCB84-F9BA-43D5-87BE-67443E8EF086}">
      <p15:sldGuideLst xmlns:p15="http://schemas.microsoft.com/office/powerpoint/2012/main">
        <p15:guide id="1" pos="852">
          <p15:clr>
            <a:srgbClr val="FBAE40"/>
          </p15:clr>
        </p15:guide>
        <p15:guide id="2" orient="horz" pos="1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443BE-A320-C070-FF74-7A4E57877A2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pic>
        <p:nvPicPr>
          <p:cNvPr id="14" name="EAB logo - decorative">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3888445" y="3494256"/>
            <a:ext cx="1546644" cy="221432"/>
          </a:xfrm>
          <a:prstGeom prst="round2SameRect">
            <a:avLst>
              <a:gd name="adj1" fmla="val 0"/>
              <a:gd name="adj2" fmla="val 19914"/>
            </a:avLst>
          </a:prstGeom>
          <a:solidFill>
            <a:schemeClr val="tx2"/>
          </a:solidFill>
        </p:spPr>
        <p:txBody>
          <a:bodyPr wrap="none" lIns="45720" tIns="27432" rIns="45720" bIns="27432" anchor="t">
            <a:spAutoFit/>
          </a:bodyPr>
          <a:lstStyle>
            <a:lvl1pPr marL="0" indent="0" algn="r">
              <a:spcBef>
                <a:spcPts val="0"/>
              </a:spcBef>
              <a:buNone/>
              <a:defRPr sz="1000" b="0" cap="all" spc="50" baseline="0">
                <a:solidFill>
                  <a:schemeClr val="accent5"/>
                </a:solidFill>
                <a:latin typeface="+mn-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bg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p:nvSpPr>
        <p:spPr bwMode="gray">
          <a:xfrm>
            <a:off x="6469577" y="3287365"/>
            <a:ext cx="1470912" cy="151323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49576924"/>
      </p:ext>
    </p:extLst>
  </p:cSld>
  <p:clrMapOvr>
    <a:masterClrMapping/>
  </p:clrMapOvr>
  <p:extLst>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 uri="{C183D7F6-B498-43B3-948B-1728B52AA6E4}">
                <adec:decorative xmlns:adec="http://schemas.microsoft.com/office/drawing/2017/decorative" val="1"/>
              </a:ext>
            </a:extLst>
          </p:cNvPr>
          <p:cNvGrpSpPr/>
          <p:nvPr/>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p:ph type="title" hasCustomPrompt="1"/>
          </p:nvPr>
        </p:nvSpPr>
        <p:spPr bwMode="gray">
          <a:xfrm>
            <a:off x="280193" y="309824"/>
            <a:ext cx="5842795"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4178844392"/>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584393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956060474"/>
      </p:ext>
    </p:extLst>
  </p:cSld>
  <p:clrMapOvr>
    <a:masterClrMapping/>
  </p:clrMapOvr>
  <p:extLst>
    <p:ext uri="{DCECCB84-F9BA-43D5-87BE-67443E8EF086}">
      <p15:sldGuideLst xmlns:p15="http://schemas.microsoft.com/office/powerpoint/2012/main">
        <p15:guide id="1" orient="horz" pos="62">
          <p15:clr>
            <a:srgbClr val="FBAE40"/>
          </p15:clr>
        </p15:guide>
        <p15:guide id="2" orient="horz" pos="1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pact Branded">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77D578-C9BD-2962-D986-CDC7E72A23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2" name="Slide title"/>
          <p:cNvSpPr>
            <a:spLocks noGrp="1"/>
          </p:cNvSpPr>
          <p:nvPr>
            <p:ph type="title" hasCustomPrompt="1"/>
          </p:nvPr>
        </p:nvSpPr>
        <p:spPr bwMode="gray">
          <a:xfrm>
            <a:off x="279056" y="309824"/>
            <a:ext cx="5120640"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471884905"/>
      </p:ext>
    </p:extLst>
  </p:cSld>
  <p:clrMapOvr>
    <a:masterClrMapping/>
  </p:clrMapOvr>
  <p:extLst>
    <p:ext uri="{DCECCB84-F9BA-43D5-87BE-67443E8EF086}">
      <p15:sldGuideLst xmlns:p15="http://schemas.microsoft.com/office/powerpoint/2012/main">
        <p15:guide id="1" orient="horz" pos="62">
          <p15:clr>
            <a:srgbClr val="FBAE40"/>
          </p15:clr>
        </p15:guide>
        <p15:guide id="2" orient="horz" pos="1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 uri="{C183D7F6-B498-43B3-948B-1728B52AA6E4}">
                <adec:decorative xmlns:adec="http://schemas.microsoft.com/office/drawing/2017/decorative" val="1"/>
              </a:ext>
            </a:extLst>
          </p:cNvPr>
          <p:cNvGrpSpPr/>
          <p:nvPr/>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p:nvCxnSpPr>
        <p:spPr bwMode="gray">
          <a:xfrm>
            <a:off x="0" y="601181"/>
            <a:ext cx="6400800" cy="0"/>
          </a:xfrm>
          <a:prstGeom prst="line">
            <a:avLst/>
          </a:prstGeom>
          <a:noFill/>
          <a:ln w="28575" cap="flat" cmpd="sng" algn="ctr">
            <a:solidFill>
              <a:schemeClr val="accent6"/>
            </a:solidFill>
            <a:prstDash val="solid"/>
            <a:miter lim="800000"/>
          </a:ln>
          <a:effectLst/>
        </p:spPr>
      </p:cxn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p:nvCxnSpPr>
          <p:spPr bwMode="gray">
            <a:xfrm>
              <a:off x="283818" y="1110912"/>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p:nvCxnSpPr>
          <p:spPr bwMode="gray">
            <a:xfrm>
              <a:off x="283818" y="1476081"/>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p:nvCxnSpPr>
          <p:spPr bwMode="gray">
            <a:xfrm>
              <a:off x="283818" y="1841250"/>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p:nvCxnSpPr>
          <p:spPr bwMode="gray">
            <a:xfrm>
              <a:off x="283818" y="2206419"/>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p:nvCxnSpPr>
          <p:spPr bwMode="gray">
            <a:xfrm>
              <a:off x="283818" y="2571588"/>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p:nvCxnSpPr>
          <p:spPr bwMode="gray">
            <a:xfrm>
              <a:off x="283818" y="2936757"/>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p:nvCxnSpPr>
          <p:spPr bwMode="gray">
            <a:xfrm>
              <a:off x="283818" y="3301926"/>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p:nvCxnSpPr>
          <p:spPr bwMode="gray">
            <a:xfrm>
              <a:off x="283818" y="3667095"/>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p:nvCxnSpPr>
          <p:spPr bwMode="gray">
            <a:xfrm>
              <a:off x="283818" y="4032264"/>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p:nvCxnSpPr>
          <p:spPr bwMode="gray">
            <a:xfrm>
              <a:off x="283818" y="4397429"/>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5" name="Title 4">
            <a:extLst>
              <a:ext uri="{FF2B5EF4-FFF2-40B4-BE49-F238E27FC236}">
                <a16:creationId xmlns:a16="http://schemas.microsoft.com/office/drawing/2014/main" id="{84D3153D-2C97-63BF-13A1-98A45C540546}"/>
              </a:ext>
            </a:extLst>
          </p:cNvPr>
          <p:cNvSpPr>
            <a:spLocks noGrp="1"/>
          </p:cNvSpPr>
          <p:nvPr>
            <p:ph type="title" hasCustomPrompt="1"/>
          </p:nvPr>
        </p:nvSpPr>
        <p:spPr/>
        <p:txBody>
          <a:bodyPr/>
          <a:lstStyle>
            <a:lvl1pPr>
              <a:defRPr>
                <a:solidFill>
                  <a:schemeClr val="bg1"/>
                </a:solidFill>
              </a:defRPr>
            </a:lvl1pPr>
          </a:lstStyle>
          <a:p>
            <a:r>
              <a:rPr lang="en-US" dirty="0"/>
              <a:t>Click to add “Notes”</a:t>
            </a:r>
          </a:p>
        </p:txBody>
      </p:sp>
    </p:spTree>
    <p:custDataLst>
      <p:tags r:id="rId1"/>
    </p:custDataLst>
    <p:extLst>
      <p:ext uri="{BB962C8B-B14F-4D97-AF65-F5344CB8AC3E}">
        <p14:creationId xmlns:p14="http://schemas.microsoft.com/office/powerpoint/2010/main" val="3774000191"/>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09" y="309824"/>
            <a:ext cx="3718947" cy="249299"/>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Add “Project Contributors”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a:extLst>
              <a:ext uri="{C183D7F6-B498-43B3-948B-1728B52AA6E4}">
                <adec:decorative xmlns:adec="http://schemas.microsoft.com/office/drawing/2017/decorative" val="1"/>
              </a:ext>
            </a:extLst>
          </p:cNvPr>
          <p:cNvCxnSpPr/>
          <p:nvPr/>
        </p:nvCxnSpPr>
        <p:spPr bwMode="gray">
          <a:xfrm>
            <a:off x="4086830" y="0"/>
            <a:ext cx="0" cy="4800600"/>
          </a:xfrm>
          <a:prstGeom prst="line">
            <a:avLst/>
          </a:prstGeom>
          <a:ln w="12700">
            <a:solidFill>
              <a:schemeClr val="bg1">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2994913879"/>
      </p:ext>
    </p:extLst>
  </p:cSld>
  <p:clrMapOvr>
    <a:masterClrMapping/>
  </p:clrMapOvr>
  <p:extLst>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551C-683E-1D39-19D0-C135F7C109A7}"/>
              </a:ext>
            </a:extLst>
          </p:cNvPr>
          <p:cNvSpPr>
            <a:spLocks noGrp="1"/>
          </p:cNvSpPr>
          <p:nvPr>
            <p:ph type="title" hasCustomPrompt="1"/>
          </p:nvPr>
        </p:nvSpPr>
        <p:spPr>
          <a:xfrm>
            <a:off x="277812" y="-874764"/>
            <a:ext cx="5845175" cy="747897"/>
          </a:xfrm>
        </p:spPr>
        <p:txBody>
          <a:bodyPr/>
          <a:lstStyle/>
          <a:p>
            <a:r>
              <a:rPr lang="en-US" dirty="0"/>
              <a:t>Add a title, Ex: “Page Left Blank Intentionally #1” (this is a hidden title for accessibility; needs to be unique so add a number)</a:t>
            </a:r>
          </a:p>
        </p:txBody>
      </p:sp>
      <p:sp>
        <p:nvSpPr>
          <p:cNvPr id="20"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2947444722"/>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9801-F3AC-5A3B-058B-8F47CD7CD7C3}"/>
              </a:ext>
            </a:extLst>
          </p:cNvPr>
          <p:cNvSpPr>
            <a:spLocks noGrp="1"/>
          </p:cNvSpPr>
          <p:nvPr>
            <p:ph type="title" hasCustomPrompt="1"/>
          </p:nvPr>
        </p:nvSpPr>
        <p:spPr>
          <a:xfrm>
            <a:off x="277812" y="-867390"/>
            <a:ext cx="5845175" cy="747897"/>
          </a:xfrm>
        </p:spPr>
        <p:txBody>
          <a:bodyPr/>
          <a:lstStyle>
            <a:lvl1pPr>
              <a:defRPr/>
            </a:lvl1pPr>
          </a:lstStyle>
          <a:p>
            <a:r>
              <a:rPr lang="en-US" dirty="0"/>
              <a:t>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1592331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Pr>
        <a:solidFill>
          <a:schemeClr val="accent5"/>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419022-B13A-16FF-DBB2-F3A71F414086}"/>
              </a:ext>
            </a:extLst>
          </p:cNvPr>
          <p:cNvSpPr>
            <a:spLocks noGrp="1"/>
          </p:cNvSpPr>
          <p:nvPr>
            <p:ph type="title" hasCustomPrompt="1"/>
          </p:nvPr>
        </p:nvSpPr>
        <p:spPr>
          <a:xfrm>
            <a:off x="277812" y="-625213"/>
            <a:ext cx="5845175" cy="498598"/>
          </a:xfrm>
        </p:spPr>
        <p:txBody>
          <a:bodyPr/>
          <a:lstStyle/>
          <a:p>
            <a:r>
              <a:rPr lang="en-US" dirty="0"/>
              <a:t>Add “EAB Contact Info” (this is a hidden title for accessibility)</a:t>
            </a:r>
          </a:p>
        </p:txBody>
      </p:sp>
      <p:pic>
        <p:nvPicPr>
          <p:cNvPr id="4" name="Picture 3">
            <a:extLst>
              <a:ext uri="{FF2B5EF4-FFF2-40B4-BE49-F238E27FC236}">
                <a16:creationId xmlns:a16="http://schemas.microsoft.com/office/drawing/2014/main" id="{3C9CFAEA-17B6-4FC6-B736-008C9F649D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8" y="0"/>
            <a:ext cx="6399784" cy="4800600"/>
          </a:xfrm>
          <a:prstGeom prst="rect">
            <a:avLst/>
          </a:prstGeom>
        </p:spPr>
      </p:pic>
      <p:pic>
        <p:nvPicPr>
          <p:cNvPr id="26" name="Picture 25" descr="EAB logo">
            <a:extLst>
              <a:ext uri="{FF2B5EF4-FFF2-40B4-BE49-F238E27FC236}">
                <a16:creationId xmlns:a16="http://schemas.microsoft.com/office/drawing/2014/main" id="{5A774E0D-2155-4B2C-B424-59193186EB03}"/>
              </a:ext>
            </a:extLst>
          </p:cNvPr>
          <p:cNvPicPr>
            <a:picLocks noChangeAspect="1"/>
          </p:cNvPicPr>
          <p:nvPr/>
        </p:nvPicPr>
        <p:blipFill>
          <a:blip r:embed="rId4"/>
          <a:stretch>
            <a:fillRect/>
          </a:stretch>
        </p:blipFill>
        <p:spPr>
          <a:xfrm>
            <a:off x="4557336" y="374393"/>
            <a:ext cx="1371600" cy="557784"/>
          </a:xfrm>
          <a:prstGeom prst="rect">
            <a:avLst/>
          </a:prstGeom>
        </p:spPr>
      </p:pic>
      <p:sp>
        <p:nvSpPr>
          <p:cNvPr id="20" name="EAb locations, phone, website">
            <a:extLst>
              <a:ext uri="{FF2B5EF4-FFF2-40B4-BE49-F238E27FC236}">
                <a16:creationId xmlns:a16="http://schemas.microsoft.com/office/drawing/2014/main" id="{FC89286D-4175-B847-9CEC-C0D816A638EF}"/>
              </a:ext>
              <a:ext uri="{C183D7F6-B498-43B3-948B-1728B52AA6E4}">
                <adec:decorative xmlns:adec="http://schemas.microsoft.com/office/drawing/2017/decorative" val="0"/>
              </a:ext>
            </a:extLst>
          </p:cNvPr>
          <p:cNvSpPr txBox="1"/>
          <p:nvPr/>
        </p:nvSpPr>
        <p:spPr bwMode="gray">
          <a:xfrm>
            <a:off x="2113475" y="1158138"/>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bg1"/>
                </a:solidFill>
                <a:latin typeface="+mn-lt"/>
                <a:ea typeface="Verdana" panose="020B0604030504040204" pitchFamily="34" charset="0"/>
                <a:cs typeface="Verdana" panose="020B0604030504040204" pitchFamily="34" charset="0"/>
              </a:rPr>
              <a:t>202-747-1000 | </a:t>
            </a:r>
            <a:r>
              <a:rPr lang="en-US" sz="1000" b="1" spc="0" baseline="0" dirty="0">
                <a:solidFill>
                  <a:schemeClr val="bg1"/>
                </a:solidFill>
                <a:latin typeface="+mn-lt"/>
                <a:ea typeface="Verdana" panose="020B0604030504040204" pitchFamily="34" charset="0"/>
                <a:cs typeface="Verdana" panose="020B0604030504040204" pitchFamily="34" charset="0"/>
              </a:rPr>
              <a:t>eab.com</a:t>
            </a:r>
          </a:p>
        </p:txBody>
      </p:sp>
      <p:grpSp>
        <p:nvGrpSpPr>
          <p:cNvPr id="3" name="Group 2">
            <a:extLst>
              <a:ext uri="{FF2B5EF4-FFF2-40B4-BE49-F238E27FC236}">
                <a16:creationId xmlns:a16="http://schemas.microsoft.com/office/drawing/2014/main" id="{25BE0287-1A53-4E55-ADBD-54EEB00C9FA7}"/>
              </a:ext>
              <a:ext uri="{C183D7F6-B498-43B3-948B-1728B52AA6E4}">
                <adec:decorative xmlns:adec="http://schemas.microsoft.com/office/drawing/2017/decorative" val="1"/>
              </a:ext>
            </a:extLst>
          </p:cNvPr>
          <p:cNvGrpSpPr/>
          <p:nvPr/>
        </p:nvGrpSpPr>
        <p:grpSpPr>
          <a:xfrm>
            <a:off x="2113475" y="1439005"/>
            <a:ext cx="3874395" cy="182880"/>
            <a:chOff x="2113475" y="1439005"/>
            <a:chExt cx="3874395" cy="182880"/>
          </a:xfrm>
        </p:grpSpPr>
        <p:pic>
          <p:nvPicPr>
            <p:cNvPr id="11" name="Graphic 10">
              <a:extLst>
                <a:ext uri="{FF2B5EF4-FFF2-40B4-BE49-F238E27FC236}">
                  <a16:creationId xmlns:a16="http://schemas.microsoft.com/office/drawing/2014/main" id="{7025375E-D2DD-864A-A8E2-3A340275D4E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751535" y="1439005"/>
              <a:ext cx="182880" cy="182880"/>
            </a:xfrm>
            <a:prstGeom prst="rect">
              <a:avLst/>
            </a:prstGeom>
          </p:spPr>
        </p:pic>
        <p:pic>
          <p:nvPicPr>
            <p:cNvPr id="12" name="Graphic 11">
              <a:extLst>
                <a:ext uri="{FF2B5EF4-FFF2-40B4-BE49-F238E27FC236}">
                  <a16:creationId xmlns:a16="http://schemas.microsoft.com/office/drawing/2014/main" id="{A3F16BFA-C68E-484A-B601-187DB543DDF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061188" y="1439005"/>
              <a:ext cx="182880" cy="182880"/>
            </a:xfrm>
            <a:prstGeom prst="rect">
              <a:avLst/>
            </a:prstGeom>
          </p:spPr>
        </p:pic>
        <p:pic>
          <p:nvPicPr>
            <p:cNvPr id="18" name="Graphic 17">
              <a:extLst>
                <a:ext uri="{FF2B5EF4-FFF2-40B4-BE49-F238E27FC236}">
                  <a16:creationId xmlns:a16="http://schemas.microsoft.com/office/drawing/2014/main" id="{1B4CBDE4-64FC-064A-A34B-734EF627B96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896133" y="1439005"/>
              <a:ext cx="182880" cy="182880"/>
            </a:xfrm>
            <a:prstGeom prst="rect">
              <a:avLst/>
            </a:prstGeom>
          </p:spPr>
        </p:pic>
        <p:pic>
          <p:nvPicPr>
            <p:cNvPr id="19" name="Graphic 18">
              <a:extLst>
                <a:ext uri="{FF2B5EF4-FFF2-40B4-BE49-F238E27FC236}">
                  <a16:creationId xmlns:a16="http://schemas.microsoft.com/office/drawing/2014/main" id="{AEC3CDD8-176E-DA44-B55D-472FD06F856E}"/>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113475" y="1439005"/>
              <a:ext cx="182880" cy="182880"/>
            </a:xfrm>
            <a:prstGeom prst="rect">
              <a:avLst/>
            </a:prstGeom>
          </p:spPr>
        </p:pic>
        <p:sp>
          <p:nvSpPr>
            <p:cNvPr id="22" name="EAb locations, phone, website">
              <a:extLst>
                <a:ext uri="{FF2B5EF4-FFF2-40B4-BE49-F238E27FC236}">
                  <a16:creationId xmlns:a16="http://schemas.microsoft.com/office/drawing/2014/main" id="{864AA60D-4F78-9142-9B16-5FA4F68B622E}"/>
                </a:ext>
                <a:ext uri="{C183D7F6-B498-43B3-948B-1728B52AA6E4}">
                  <adec:decorative xmlns:adec="http://schemas.microsoft.com/office/drawing/2017/decorative" val="1"/>
                </a:ext>
              </a:extLst>
            </p:cNvPr>
            <p:cNvSpPr txBox="1"/>
            <p:nvPr/>
          </p:nvSpPr>
          <p:spPr bwMode="gray">
            <a:xfrm>
              <a:off x="2340643" y="1453947"/>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3" name="EAb locations, phone, website">
              <a:extLst>
                <a:ext uri="{FF2B5EF4-FFF2-40B4-BE49-F238E27FC236}">
                  <a16:creationId xmlns:a16="http://schemas.microsoft.com/office/drawing/2014/main" id="{D10AE8D0-D103-374C-89EF-9F9D7FDD3DA7}"/>
                </a:ext>
                <a:ext uri="{C183D7F6-B498-43B3-948B-1728B52AA6E4}">
                  <adec:decorative xmlns:adec="http://schemas.microsoft.com/office/drawing/2017/decorative" val="1"/>
                </a:ext>
              </a:extLst>
            </p:cNvPr>
            <p:cNvSpPr txBox="1"/>
            <p:nvPr/>
          </p:nvSpPr>
          <p:spPr bwMode="gray">
            <a:xfrm>
              <a:off x="3977761" y="1453501"/>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WeAreEAB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FDFE1762-3F4A-7E42-AFC8-90740BAFFFDE}"/>
                </a:ext>
              </a:extLst>
            </p:cNvPr>
            <p:cNvSpPr/>
            <p:nvPr/>
          </p:nvSpPr>
          <p:spPr bwMode="gray">
            <a:xfrm>
              <a:off x="3112531" y="1453501"/>
              <a:ext cx="725236" cy="153888"/>
            </a:xfrm>
            <a:prstGeom prst="rect">
              <a:avLst/>
            </a:prstGeom>
          </p:spPr>
          <p:txBody>
            <a:bodyPr wrap="square" lIns="0" tIns="0" rIns="0" bIns="0">
              <a:spAutoFit/>
            </a:bodyPr>
            <a:lstStyle/>
            <a:p>
              <a:r>
                <a:rPr lang="en-US" sz="1000" b="1" dirty="0">
                  <a:solidFill>
                    <a:schemeClr val="bg1"/>
                  </a:solidFill>
                </a:rPr>
                <a:t>@</a:t>
              </a:r>
              <a:r>
                <a:rPr lang="en-US" sz="1000" b="1" dirty="0" err="1">
                  <a:solidFill>
                    <a:schemeClr val="bg1"/>
                  </a:solidFill>
                </a:rPr>
                <a:t>eab</a:t>
              </a:r>
              <a:r>
                <a:rPr lang="en-US" sz="1000" b="1" dirty="0">
                  <a:solidFill>
                    <a:schemeClr val="bg1"/>
                  </a:solidFill>
                </a:rPr>
                <a:t>_</a:t>
              </a:r>
            </a:p>
          </p:txBody>
        </p:sp>
        <p:sp>
          <p:nvSpPr>
            <p:cNvPr id="27" name="EAb locations, phone, website">
              <a:extLst>
                <a:ext uri="{FF2B5EF4-FFF2-40B4-BE49-F238E27FC236}">
                  <a16:creationId xmlns:a16="http://schemas.microsoft.com/office/drawing/2014/main" id="{9561058F-4B60-1E4A-887B-A3F8ACC4672E}"/>
                </a:ext>
                <a:ext uri="{C183D7F6-B498-43B3-948B-1728B52AA6E4}">
                  <adec:decorative xmlns:adec="http://schemas.microsoft.com/office/drawing/2017/decorative" val="1"/>
                </a:ext>
              </a:extLst>
            </p:cNvPr>
            <p:cNvSpPr txBox="1"/>
            <p:nvPr/>
          </p:nvSpPr>
          <p:spPr bwMode="gray">
            <a:xfrm>
              <a:off x="5283780" y="1453501"/>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eab.life</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273459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resentation Title">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124B2B-3F8B-4FD7-D741-6C0738B0320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6" name="Header box white - decorative">
            <a:extLst>
              <a:ext uri="{FF2B5EF4-FFF2-40B4-BE49-F238E27FC236}">
                <a16:creationId xmlns:a16="http://schemas.microsoft.com/office/drawing/2014/main" id="{1AB4ACC1-4F4B-82BE-820A-A07431433114}"/>
              </a:ex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10" name="Header line - decorative">
            <a:extLst>
              <a:ext uri="{FF2B5EF4-FFF2-40B4-BE49-F238E27FC236}">
                <a16:creationId xmlns:a16="http://schemas.microsoft.com/office/drawing/2014/main" id="{5BD5520C-C387-5063-9198-14FF980090DD}"/>
              </a:ex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Product Name Goes Here</a:t>
            </a:r>
          </a:p>
        </p:txBody>
      </p:sp>
    </p:spTree>
    <p:custDataLst>
      <p:tags r:id="rId1"/>
    </p:custDataLst>
    <p:extLst>
      <p:ext uri="{BB962C8B-B14F-4D97-AF65-F5344CB8AC3E}">
        <p14:creationId xmlns:p14="http://schemas.microsoft.com/office/powerpoint/2010/main" val="73890862"/>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Presentation Title">
    <p:bg bwMode="gray">
      <p:bgPr>
        <a:solidFill>
          <a:schemeClr val="accent5"/>
        </a:soli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E3C6BEB-96A4-D70F-BDD8-AE944A3437A3}"/>
              </a:ext>
            </a:extLst>
          </p:cNvPr>
          <p:cNvPicPr>
            <a:picLocks noChangeAspect="1"/>
          </p:cNvPicPr>
          <p:nvPr userDrawn="1"/>
        </p:nvPicPr>
        <p:blipFill>
          <a:blip r:embed="rId3"/>
          <a:stretch>
            <a:fillRect/>
          </a:stretch>
        </p:blipFill>
        <p:spPr>
          <a:xfrm>
            <a:off x="0" y="0"/>
            <a:ext cx="6400800" cy="4800600"/>
          </a:xfrm>
          <a:prstGeom prst="rect">
            <a:avLst/>
          </a:prstGeom>
        </p:spPr>
      </p:pic>
      <p:sp>
        <p:nvSpPr>
          <p:cNvPr id="6" name="Oval 5">
            <a:extLst>
              <a:ext uri="{FF2B5EF4-FFF2-40B4-BE49-F238E27FC236}">
                <a16:creationId xmlns:a16="http://schemas.microsoft.com/office/drawing/2014/main" id="{43C9B25E-5E8D-2C72-BB49-EA7CAE0617B4}"/>
              </a:ext>
            </a:extLst>
          </p:cNvPr>
          <p:cNvSpPr>
            <a:spLocks noChangeAspect="1"/>
          </p:cNvSpPr>
          <p:nvPr userDrawn="1"/>
        </p:nvSpPr>
        <p:spPr bwMode="gray">
          <a:xfrm>
            <a:off x="4934268" y="3439099"/>
            <a:ext cx="1188720" cy="1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1904182"/>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2721211"/>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6579554" y="4635512"/>
            <a:ext cx="389082" cy="172781"/>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  </a:t>
            </a:r>
          </a:p>
        </p:txBody>
      </p:sp>
    </p:spTree>
    <p:custDataLst>
      <p:tags r:id="rId1"/>
    </p:custDataLst>
    <p:extLst>
      <p:ext uri="{BB962C8B-B14F-4D97-AF65-F5344CB8AC3E}">
        <p14:creationId xmlns:p14="http://schemas.microsoft.com/office/powerpoint/2010/main" val="1275580915"/>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14973488"/>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bg bwMode="gray">
      <p:bgPr>
        <a:solidFill>
          <a:schemeClr val="accent5"/>
        </a:soli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E3C6BEB-96A4-D70F-BDD8-AE944A3437A3}"/>
              </a:ext>
            </a:extLst>
          </p:cNvPr>
          <p:cNvPicPr>
            <a:picLocks noChangeAspect="1"/>
          </p:cNvPicPr>
          <p:nvPr userDrawn="1"/>
        </p:nvPicPr>
        <p:blipFill>
          <a:blip r:embed="rId3"/>
          <a:stretch>
            <a:fillRect/>
          </a:stretch>
        </p:blipFill>
        <p:spPr>
          <a:xfrm>
            <a:off x="0" y="0"/>
            <a:ext cx="6400800" cy="4800600"/>
          </a:xfrm>
          <a:prstGeom prst="rect">
            <a:avLst/>
          </a:prstGeom>
        </p:spPr>
      </p:pic>
      <p:sp>
        <p:nvSpPr>
          <p:cNvPr id="6" name="Oval 5">
            <a:extLst>
              <a:ext uri="{FF2B5EF4-FFF2-40B4-BE49-F238E27FC236}">
                <a16:creationId xmlns:a16="http://schemas.microsoft.com/office/drawing/2014/main" id="{43C9B25E-5E8D-2C72-BB49-EA7CAE0617B4}"/>
              </a:ext>
            </a:extLst>
          </p:cNvPr>
          <p:cNvSpPr>
            <a:spLocks noChangeAspect="1"/>
          </p:cNvSpPr>
          <p:nvPr userDrawn="1"/>
        </p:nvSpPr>
        <p:spPr bwMode="gray">
          <a:xfrm>
            <a:off x="4934268" y="3439099"/>
            <a:ext cx="1188720" cy="1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1904182"/>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2721211"/>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6579554" y="4635512"/>
            <a:ext cx="389082" cy="172781"/>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  </a:t>
            </a:r>
          </a:p>
        </p:txBody>
      </p:sp>
    </p:spTree>
    <p:custDataLst>
      <p:tags r:id="rId1"/>
    </p:custDataLst>
    <p:extLst>
      <p:ext uri="{BB962C8B-B14F-4D97-AF65-F5344CB8AC3E}">
        <p14:creationId xmlns:p14="http://schemas.microsoft.com/office/powerpoint/2010/main" val="1706904063"/>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D6E47A-66C1-C184-EC9B-ED924EC1C54C}"/>
              </a:ext>
            </a:extLst>
          </p:cNvPr>
          <p:cNvSpPr>
            <a:spLocks noGrp="1"/>
          </p:cNvSpPr>
          <p:nvPr>
            <p:ph type="title" hasCustomPrompt="1"/>
          </p:nvPr>
        </p:nvSpPr>
        <p:spPr>
          <a:xfrm>
            <a:off x="277813" y="-616219"/>
            <a:ext cx="5851782" cy="498598"/>
          </a:xfrm>
        </p:spPr>
        <p:txBody>
          <a:bodyPr/>
          <a:lstStyle>
            <a:lvl1pPr>
              <a:defRPr/>
            </a:lvl1pPr>
          </a:lstStyle>
          <a:p>
            <a:r>
              <a:rPr lang="en-US" dirty="0"/>
              <a:t>Add “About EAB” (this is a hidden title for accessibility)</a:t>
            </a:r>
          </a:p>
        </p:txBody>
      </p:sp>
      <p:pic>
        <p:nvPicPr>
          <p:cNvPr id="55" name="Picture 54">
            <a:extLst>
              <a:ext uri="{FF2B5EF4-FFF2-40B4-BE49-F238E27FC236}">
                <a16:creationId xmlns:a16="http://schemas.microsoft.com/office/drawing/2014/main" id="{FABE7F45-BDFC-45F4-9367-B3AFB1D3979A}"/>
              </a:ext>
              <a:ext uri="{C183D7F6-B498-43B3-948B-1728B52AA6E4}">
                <adec:decorative xmlns:adec="http://schemas.microsoft.com/office/drawing/2017/decorative" val="1"/>
              </a:ext>
            </a:extLst>
          </p:cNvPr>
          <p:cNvPicPr>
            <a:picLocks noChangeAspect="1"/>
          </p:cNvPicPr>
          <p:nvPr/>
        </p:nvPicPr>
        <p:blipFill rotWithShape="1">
          <a:blip r:embed="rId3"/>
          <a:srcRect l="631" r="271" b="18710"/>
          <a:stretch/>
        </p:blipFill>
        <p:spPr>
          <a:xfrm>
            <a:off x="0" y="655616"/>
            <a:ext cx="6400800" cy="1138822"/>
          </a:xfrm>
          <a:prstGeom prst="rect">
            <a:avLst/>
          </a:prstGeom>
        </p:spPr>
      </p:pic>
      <p:sp>
        <p:nvSpPr>
          <p:cNvPr id="61" name="Rectangle 60">
            <a:extLst>
              <a:ext uri="{FF2B5EF4-FFF2-40B4-BE49-F238E27FC236}">
                <a16:creationId xmlns:a16="http://schemas.microsoft.com/office/drawing/2014/main" id="{9072EF8E-238E-44E2-980E-74F569C2F153}"/>
              </a:ext>
              <a:ext uri="{C183D7F6-B498-43B3-948B-1728B52AA6E4}">
                <adec:decorative xmlns:adec="http://schemas.microsoft.com/office/drawing/2017/decorative" val="1"/>
              </a:ext>
            </a:extLst>
          </p:cNvPr>
          <p:cNvSpPr/>
          <p:nvPr/>
        </p:nvSpPr>
        <p:spPr bwMode="gray">
          <a:xfrm>
            <a:off x="0" y="1654745"/>
            <a:ext cx="6400800" cy="225911"/>
          </a:xfrm>
          <a:prstGeom prst="rect">
            <a:avLst/>
          </a:prstGeom>
          <a:solidFill>
            <a:srgbClr val="E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653" dirty="0"/>
          </a:p>
        </p:txBody>
      </p:sp>
      <p:cxnSp>
        <p:nvCxnSpPr>
          <p:cNvPr id="70" name="Straight Connector 69">
            <a:extLst>
              <a:ext uri="{FF2B5EF4-FFF2-40B4-BE49-F238E27FC236}">
                <a16:creationId xmlns:a16="http://schemas.microsoft.com/office/drawing/2014/main" id="{07333666-4C23-4CF0-BECC-A34362E5AAEB}"/>
              </a:ext>
              <a:ext uri="{C183D7F6-B498-43B3-948B-1728B52AA6E4}">
                <adec:decorative xmlns:adec="http://schemas.microsoft.com/office/drawing/2017/decorative" val="1"/>
              </a:ext>
            </a:extLst>
          </p:cNvPr>
          <p:cNvCxnSpPr>
            <a:cxnSpLocks/>
          </p:cNvCxnSpPr>
          <p:nvPr/>
        </p:nvCxnSpPr>
        <p:spPr bwMode="gray">
          <a:xfrm>
            <a:off x="0" y="1880656"/>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object 24">
            <a:extLst>
              <a:ext uri="{FF2B5EF4-FFF2-40B4-BE49-F238E27FC236}">
                <a16:creationId xmlns:a16="http://schemas.microsoft.com/office/drawing/2014/main" id="{F263E998-C480-4E56-B750-97F0D40843D6}"/>
              </a:ext>
              <a:ext uri="{C183D7F6-B498-43B3-948B-1728B52AA6E4}">
                <adec:decorative xmlns:adec="http://schemas.microsoft.com/office/drawing/2017/decorative" val="1"/>
              </a:ext>
            </a:extLst>
          </p:cNvPr>
          <p:cNvSpPr>
            <a:spLocks noChangeAspect="1"/>
          </p:cNvSpPr>
          <p:nvPr/>
        </p:nvSpPr>
        <p:spPr>
          <a:xfrm rot="5400000">
            <a:off x="733609"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75" name="object 24">
            <a:extLst>
              <a:ext uri="{FF2B5EF4-FFF2-40B4-BE49-F238E27FC236}">
                <a16:creationId xmlns:a16="http://schemas.microsoft.com/office/drawing/2014/main" id="{9E860A25-DA5A-48E1-9B5E-7E51A59201D5}"/>
              </a:ext>
              <a:ext uri="{C183D7F6-B498-43B3-948B-1728B52AA6E4}">
                <adec:decorative xmlns:adec="http://schemas.microsoft.com/office/drawing/2017/decorative" val="1"/>
              </a:ext>
            </a:extLst>
          </p:cNvPr>
          <p:cNvSpPr>
            <a:spLocks noChangeAspect="1"/>
          </p:cNvSpPr>
          <p:nvPr/>
        </p:nvSpPr>
        <p:spPr>
          <a:xfrm rot="5400000">
            <a:off x="1951540"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77" name="object 24">
            <a:extLst>
              <a:ext uri="{FF2B5EF4-FFF2-40B4-BE49-F238E27FC236}">
                <a16:creationId xmlns:a16="http://schemas.microsoft.com/office/drawing/2014/main" id="{0D3CCB20-C43E-40D8-AEB3-E23CDEAB9112}"/>
              </a:ext>
              <a:ext uri="{C183D7F6-B498-43B3-948B-1728B52AA6E4}">
                <adec:decorative xmlns:adec="http://schemas.microsoft.com/office/drawing/2017/decorative" val="1"/>
              </a:ext>
            </a:extLst>
          </p:cNvPr>
          <p:cNvSpPr>
            <a:spLocks noChangeAspect="1"/>
          </p:cNvSpPr>
          <p:nvPr/>
        </p:nvSpPr>
        <p:spPr>
          <a:xfrm rot="5400000">
            <a:off x="3169471"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85" name="object 24">
            <a:extLst>
              <a:ext uri="{FF2B5EF4-FFF2-40B4-BE49-F238E27FC236}">
                <a16:creationId xmlns:a16="http://schemas.microsoft.com/office/drawing/2014/main" id="{669EC892-BC83-437F-93CF-8B9D7CE1889D}"/>
              </a:ext>
              <a:ext uri="{C183D7F6-B498-43B3-948B-1728B52AA6E4}">
                <adec:decorative xmlns:adec="http://schemas.microsoft.com/office/drawing/2017/decorative" val="1"/>
              </a:ext>
            </a:extLst>
          </p:cNvPr>
          <p:cNvSpPr>
            <a:spLocks noChangeAspect="1"/>
          </p:cNvSpPr>
          <p:nvPr/>
        </p:nvSpPr>
        <p:spPr>
          <a:xfrm rot="5400000">
            <a:off x="4387402"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86" name="object 24">
            <a:extLst>
              <a:ext uri="{FF2B5EF4-FFF2-40B4-BE49-F238E27FC236}">
                <a16:creationId xmlns:a16="http://schemas.microsoft.com/office/drawing/2014/main" id="{78F5CA45-E0E2-4765-864A-BEA348196547}"/>
              </a:ext>
              <a:ext uri="{C183D7F6-B498-43B3-948B-1728B52AA6E4}">
                <adec:decorative xmlns:adec="http://schemas.microsoft.com/office/drawing/2017/decorative" val="1"/>
              </a:ext>
            </a:extLst>
          </p:cNvPr>
          <p:cNvSpPr>
            <a:spLocks noChangeAspect="1"/>
          </p:cNvSpPr>
          <p:nvPr/>
        </p:nvSpPr>
        <p:spPr>
          <a:xfrm rot="5400000">
            <a:off x="5605333"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cxnSp>
        <p:nvCxnSpPr>
          <p:cNvPr id="87" name="Straight Connector 86">
            <a:extLst>
              <a:ext uri="{FF2B5EF4-FFF2-40B4-BE49-F238E27FC236}">
                <a16:creationId xmlns:a16="http://schemas.microsoft.com/office/drawing/2014/main" id="{E367654C-A2CC-402A-8BD2-C99C8577A422}"/>
              </a:ext>
              <a:ext uri="{C183D7F6-B498-43B3-948B-1728B52AA6E4}">
                <adec:decorative xmlns:adec="http://schemas.microsoft.com/office/drawing/2017/decorative" val="1"/>
              </a:ext>
            </a:extLst>
          </p:cNvPr>
          <p:cNvCxnSpPr>
            <a:cxnSpLocks/>
          </p:cNvCxnSpPr>
          <p:nvPr/>
        </p:nvCxnSpPr>
        <p:spPr bwMode="gray">
          <a:xfrm>
            <a:off x="5121901" y="2073161"/>
            <a:ext cx="0" cy="1278550"/>
          </a:xfrm>
          <a:prstGeom prst="line">
            <a:avLst/>
          </a:prstGeom>
          <a:ln w="19050" cap="rnd">
            <a:solidFill>
              <a:schemeClr val="accent6"/>
            </a:solidFill>
            <a:prstDash val="sysDot"/>
          </a:ln>
        </p:spPr>
      </p:cxnSp>
      <p:cxnSp>
        <p:nvCxnSpPr>
          <p:cNvPr id="88" name="Straight Connector 87">
            <a:extLst>
              <a:ext uri="{FF2B5EF4-FFF2-40B4-BE49-F238E27FC236}">
                <a16:creationId xmlns:a16="http://schemas.microsoft.com/office/drawing/2014/main" id="{F675FA76-9A77-40BD-8800-9F267C3213A1}"/>
              </a:ext>
              <a:ext uri="{C183D7F6-B498-43B3-948B-1728B52AA6E4}">
                <adec:decorative xmlns:adec="http://schemas.microsoft.com/office/drawing/2017/decorative" val="1"/>
              </a:ext>
            </a:extLst>
          </p:cNvPr>
          <p:cNvCxnSpPr>
            <a:cxnSpLocks/>
          </p:cNvCxnSpPr>
          <p:nvPr/>
        </p:nvCxnSpPr>
        <p:spPr bwMode="gray">
          <a:xfrm>
            <a:off x="3726978" y="2073161"/>
            <a:ext cx="0" cy="1278550"/>
          </a:xfrm>
          <a:prstGeom prst="line">
            <a:avLst/>
          </a:prstGeom>
          <a:ln w="19050" cap="rnd">
            <a:solidFill>
              <a:schemeClr val="accent6"/>
            </a:solidFill>
            <a:prstDash val="sysDot"/>
          </a:ln>
        </p:spPr>
      </p:cxnSp>
      <p:cxnSp>
        <p:nvCxnSpPr>
          <p:cNvPr id="89" name="Straight Connector 88">
            <a:extLst>
              <a:ext uri="{FF2B5EF4-FFF2-40B4-BE49-F238E27FC236}">
                <a16:creationId xmlns:a16="http://schemas.microsoft.com/office/drawing/2014/main" id="{CEA57998-BB4B-4F2D-92A2-4719DEAB8E2B}"/>
              </a:ext>
              <a:ext uri="{C183D7F6-B498-43B3-948B-1728B52AA6E4}">
                <adec:decorative xmlns:adec="http://schemas.microsoft.com/office/drawing/2017/decorative" val="1"/>
              </a:ext>
            </a:extLst>
          </p:cNvPr>
          <p:cNvCxnSpPr>
            <a:cxnSpLocks/>
          </p:cNvCxnSpPr>
          <p:nvPr/>
        </p:nvCxnSpPr>
        <p:spPr bwMode="gray">
          <a:xfrm>
            <a:off x="2588248" y="2073161"/>
            <a:ext cx="0" cy="1278550"/>
          </a:xfrm>
          <a:prstGeom prst="line">
            <a:avLst/>
          </a:prstGeom>
          <a:ln w="19050" cap="rnd">
            <a:solidFill>
              <a:schemeClr val="accent6"/>
            </a:solidFill>
            <a:prstDash val="sysDot"/>
          </a:ln>
        </p:spPr>
      </p:cxnSp>
      <p:cxnSp>
        <p:nvCxnSpPr>
          <p:cNvPr id="90" name="Straight Connector 89">
            <a:extLst>
              <a:ext uri="{FF2B5EF4-FFF2-40B4-BE49-F238E27FC236}">
                <a16:creationId xmlns:a16="http://schemas.microsoft.com/office/drawing/2014/main" id="{7DA41D44-9539-4EFA-B95E-C5A7DE9201F8}"/>
              </a:ext>
              <a:ext uri="{C183D7F6-B498-43B3-948B-1728B52AA6E4}">
                <adec:decorative xmlns:adec="http://schemas.microsoft.com/office/drawing/2017/decorative" val="1"/>
              </a:ext>
            </a:extLst>
          </p:cNvPr>
          <p:cNvCxnSpPr>
            <a:cxnSpLocks/>
          </p:cNvCxnSpPr>
          <p:nvPr/>
        </p:nvCxnSpPr>
        <p:spPr bwMode="gray">
          <a:xfrm>
            <a:off x="1263819" y="2073161"/>
            <a:ext cx="0" cy="1278550"/>
          </a:xfrm>
          <a:prstGeom prst="line">
            <a:avLst/>
          </a:prstGeom>
          <a:ln w="19050" cap="rnd">
            <a:solidFill>
              <a:schemeClr val="accent6"/>
            </a:solidFill>
            <a:prstDash val="sysDot"/>
          </a:ln>
        </p:spPr>
      </p:cxnSp>
      <p:pic>
        <p:nvPicPr>
          <p:cNvPr id="91" name="Picture 90">
            <a:extLst>
              <a:ext uri="{FF2B5EF4-FFF2-40B4-BE49-F238E27FC236}">
                <a16:creationId xmlns:a16="http://schemas.microsoft.com/office/drawing/2014/main" id="{E9E78608-7DA4-4256-97D7-B82663A88D46}"/>
              </a:ext>
              <a:ext uri="{C183D7F6-B498-43B3-948B-1728B52AA6E4}">
                <adec:decorative xmlns:adec="http://schemas.microsoft.com/office/drawing/2017/decorative" val="1"/>
              </a:ext>
            </a:extLst>
          </p:cNvPr>
          <p:cNvPicPr>
            <a:picLocks noChangeAspect="1"/>
          </p:cNvPicPr>
          <p:nvPr/>
        </p:nvPicPr>
        <p:blipFill rotWithShape="1">
          <a:blip r:embed="rId4"/>
          <a:srcRect l="64" r="126"/>
          <a:stretch/>
        </p:blipFill>
        <p:spPr>
          <a:xfrm>
            <a:off x="0" y="3320604"/>
            <a:ext cx="6400800" cy="1211765"/>
          </a:xfrm>
          <a:prstGeom prst="rect">
            <a:avLst/>
          </a:prstGeom>
          <a:ln>
            <a:noFill/>
          </a:ln>
        </p:spPr>
      </p:pic>
      <p:cxnSp>
        <p:nvCxnSpPr>
          <p:cNvPr id="92" name="Straight Connector 91">
            <a:extLst>
              <a:ext uri="{FF2B5EF4-FFF2-40B4-BE49-F238E27FC236}">
                <a16:creationId xmlns:a16="http://schemas.microsoft.com/office/drawing/2014/main" id="{7794C63D-6CAA-4C30-BA2F-A77A789C6A76}"/>
              </a:ext>
              <a:ext uri="{C183D7F6-B498-43B3-948B-1728B52AA6E4}">
                <adec:decorative xmlns:adec="http://schemas.microsoft.com/office/drawing/2017/decorative" val="1"/>
              </a:ext>
            </a:extLst>
          </p:cNvPr>
          <p:cNvCxnSpPr>
            <a:cxnSpLocks/>
          </p:cNvCxnSpPr>
          <p:nvPr/>
        </p:nvCxnSpPr>
        <p:spPr bwMode="gray">
          <a:xfrm>
            <a:off x="2919056" y="3908667"/>
            <a:ext cx="56268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B857CD7-0E4C-4CFC-A344-C057472C2725}"/>
              </a:ext>
              <a:ext uri="{C183D7F6-B498-43B3-948B-1728B52AA6E4}">
                <adec:decorative xmlns:adec="http://schemas.microsoft.com/office/drawing/2017/decorative" val="1"/>
              </a:ext>
            </a:extLst>
          </p:cNvPr>
          <p:cNvGrpSpPr/>
          <p:nvPr/>
        </p:nvGrpSpPr>
        <p:grpSpPr>
          <a:xfrm>
            <a:off x="6450866" y="0"/>
            <a:ext cx="1088651" cy="1603652"/>
            <a:chOff x="6450866" y="0"/>
            <a:chExt cx="1088651" cy="1603652"/>
          </a:xfrm>
        </p:grpSpPr>
        <p:sp>
          <p:nvSpPr>
            <p:cNvPr id="94" name="Text Placeholder 1">
              <a:extLst>
                <a:ext uri="{FF2B5EF4-FFF2-40B4-BE49-F238E27FC236}">
                  <a16:creationId xmlns:a16="http://schemas.microsoft.com/office/drawing/2014/main" id="{4C702CC1-878E-4FCE-B85C-64526B6356A6}"/>
                </a:ext>
                <a:ext uri="{C183D7F6-B498-43B3-948B-1728B52AA6E4}">
                  <adec:decorative xmlns:adec="http://schemas.microsoft.com/office/drawing/2017/decorative" val="1"/>
                </a:ext>
              </a:extLst>
            </p:cNvPr>
            <p:cNvSpPr txBox="1">
              <a:spLocks/>
            </p:cNvSpPr>
            <p:nvPr/>
          </p:nvSpPr>
          <p:spPr bwMode="gray">
            <a:xfrm>
              <a:off x="6450866" y="0"/>
              <a:ext cx="1088651" cy="1603652"/>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FBACAE1D-1D98-43CD-B53B-9BCCE04042F4}"/>
                </a:ext>
                <a:ext uri="{C183D7F6-B498-43B3-948B-1728B52AA6E4}">
                  <adec:decorative xmlns:adec="http://schemas.microsoft.com/office/drawing/2017/decorative" val="1"/>
                </a:ext>
              </a:extLst>
            </p:cNvPr>
            <p:cNvSpPr txBox="1"/>
            <p:nvPr/>
          </p:nvSpPr>
          <p:spPr bwMode="gray">
            <a:xfrm>
              <a:off x="6508729" y="68334"/>
              <a:ext cx="979466" cy="1501052"/>
            </a:xfrm>
            <a:prstGeom prst="rect">
              <a:avLst/>
            </a:prstGeom>
            <a:noFill/>
          </p:spPr>
          <p:txBody>
            <a:bodyPr wrap="square" lIns="0" tIns="0" rIns="0" bIns="0" rtlCol="0">
              <a:spAutoFit/>
            </a:bodyPr>
            <a:lstStyle/>
            <a:p>
              <a:pPr>
                <a:spcBef>
                  <a:spcPts val="309"/>
                </a:spcBef>
              </a:pPr>
              <a:r>
                <a:rPr lang="en-US" sz="741"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6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6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6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6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741" b="1" dirty="0">
                  <a:solidFill>
                    <a:schemeClr val="bg1"/>
                  </a:solidFill>
                  <a:latin typeface="+mn-lt"/>
                  <a:cs typeface="Arial" panose="020B0604020202020204" pitchFamily="34" charset="0"/>
                </a:rPr>
                <a:t>Script can be found here:</a:t>
              </a:r>
            </a:p>
            <a:p>
              <a:pPr>
                <a:spcBef>
                  <a:spcPts val="309"/>
                </a:spcBef>
              </a:pPr>
              <a:r>
                <a:rPr lang="en-US" sz="600" b="0" u="sng" dirty="0">
                  <a:solidFill>
                    <a:schemeClr val="bg1"/>
                  </a:solidFill>
                  <a:latin typeface="+mn-lt"/>
                  <a:cs typeface="Arial" panose="020B0604020202020204" pitchFamily="34" charset="0"/>
                </a:rPr>
                <a:t>https://eab.box.com/v/</a:t>
              </a:r>
              <a:br>
                <a:rPr lang="en-US" sz="600" b="0" u="sng" dirty="0">
                  <a:solidFill>
                    <a:schemeClr val="bg1"/>
                  </a:solidFill>
                  <a:latin typeface="+mn-lt"/>
                  <a:cs typeface="Arial" panose="020B0604020202020204" pitchFamily="34" charset="0"/>
                </a:rPr>
              </a:br>
              <a:r>
                <a:rPr lang="en-US" sz="6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500" b="0" i="1" dirty="0">
                  <a:solidFill>
                    <a:schemeClr val="bg1"/>
                  </a:solidFill>
                  <a:latin typeface="+mn-lt"/>
                  <a:cs typeface="Arial" panose="020B0604020202020204" pitchFamily="34" charset="0"/>
                </a:rPr>
                <a:t>Last edited: 5/6/22</a:t>
              </a:r>
            </a:p>
          </p:txBody>
        </p:sp>
      </p:grpSp>
      <p:pic>
        <p:nvPicPr>
          <p:cNvPr id="120" name="EAB logo">
            <a:extLst>
              <a:ext uri="{FF2B5EF4-FFF2-40B4-BE49-F238E27FC236}">
                <a16:creationId xmlns:a16="http://schemas.microsoft.com/office/drawing/2014/main" id="{360E30BC-1166-45AB-926E-418B0B8B923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85040" y="165540"/>
            <a:ext cx="1041073" cy="453704"/>
          </a:xfrm>
          <a:prstGeom prst="rect">
            <a:avLst/>
          </a:prstGeom>
          <a:noFill/>
          <a:ln>
            <a:noFill/>
          </a:ln>
        </p:spPr>
      </p:pic>
      <p:sp>
        <p:nvSpPr>
          <p:cNvPr id="119" name="Page title">
            <a:extLst>
              <a:ext uri="{FF2B5EF4-FFF2-40B4-BE49-F238E27FC236}">
                <a16:creationId xmlns:a16="http://schemas.microsoft.com/office/drawing/2014/main" id="{34ACEABE-38B6-4A91-ADBB-9B5BFBB23E45}"/>
              </a:ext>
              <a:ext uri="{C183D7F6-B498-43B3-948B-1728B52AA6E4}">
                <adec:decorative xmlns:adec="http://schemas.microsoft.com/office/drawing/2017/decorative" val="1"/>
              </a:ext>
            </a:extLst>
          </p:cNvPr>
          <p:cNvSpPr/>
          <p:nvPr/>
        </p:nvSpPr>
        <p:spPr>
          <a:xfrm>
            <a:off x="3023324" y="176949"/>
            <a:ext cx="3106271" cy="430887"/>
          </a:xfrm>
          <a:prstGeom prst="rect">
            <a:avLst/>
          </a:prstGeom>
        </p:spPr>
        <p:txBody>
          <a:bodyPr lIns="0" tIns="0" rIns="0" bIns="0">
            <a:spAutoFit/>
          </a:bodyPr>
          <a:lstStyle/>
          <a:p>
            <a:pPr algn="r"/>
            <a:r>
              <a:rPr lang="en-US" sz="1400" spc="-6" dirty="0">
                <a:latin typeface="Rockwell" panose="02060603020205020403" pitchFamily="18" charset="77"/>
              </a:rPr>
              <a:t>Education’s</a:t>
            </a:r>
            <a:r>
              <a:rPr lang="en-US" sz="1400" spc="-3" dirty="0">
                <a:latin typeface="Rockwell" panose="02060603020205020403" pitchFamily="18" charset="77"/>
              </a:rPr>
              <a:t> Trusted Partner </a:t>
            </a:r>
            <a:r>
              <a:rPr lang="en-US" sz="1400" dirty="0">
                <a:latin typeface="Rockwell" panose="02060603020205020403" pitchFamily="18" charset="77"/>
              </a:rPr>
              <a:t>to </a:t>
            </a:r>
            <a:r>
              <a:rPr lang="en-US" sz="1400" spc="3" dirty="0">
                <a:latin typeface="Rockwell" panose="02060603020205020403" pitchFamily="18" charset="77"/>
              </a:rPr>
              <a:t> </a:t>
            </a:r>
            <a:br>
              <a:rPr lang="en-US" sz="1400" spc="3" dirty="0">
                <a:latin typeface="Rockwell" panose="02060603020205020403" pitchFamily="18" charset="77"/>
              </a:rPr>
            </a:br>
            <a:r>
              <a:rPr lang="en-US" sz="1400" spc="-9" dirty="0">
                <a:latin typeface="Rockwell" panose="02060603020205020403" pitchFamily="18" charset="77"/>
              </a:rPr>
              <a:t>Help</a:t>
            </a:r>
            <a:r>
              <a:rPr lang="en-US" sz="1400" spc="-12" dirty="0">
                <a:latin typeface="Rockwell" panose="02060603020205020403" pitchFamily="18" charset="77"/>
              </a:rPr>
              <a:t> </a:t>
            </a:r>
            <a:r>
              <a:rPr lang="en-US" sz="1400" dirty="0">
                <a:latin typeface="Rockwell" panose="02060603020205020403" pitchFamily="18" charset="77"/>
              </a:rPr>
              <a:t>Schools</a:t>
            </a:r>
            <a:r>
              <a:rPr lang="en-US" sz="1400" spc="-9" dirty="0">
                <a:latin typeface="Rockwell" panose="02060603020205020403" pitchFamily="18" charset="77"/>
              </a:rPr>
              <a:t> </a:t>
            </a:r>
            <a:r>
              <a:rPr lang="en-US" sz="1400" dirty="0">
                <a:latin typeface="Rockwell" panose="02060603020205020403" pitchFamily="18" charset="77"/>
              </a:rPr>
              <a:t>and</a:t>
            </a:r>
            <a:r>
              <a:rPr lang="en-US" sz="1400" spc="-9" dirty="0">
                <a:latin typeface="Rockwell" panose="02060603020205020403" pitchFamily="18" charset="77"/>
              </a:rPr>
              <a:t> </a:t>
            </a:r>
            <a:r>
              <a:rPr lang="en-US" sz="1400" spc="-3" dirty="0">
                <a:latin typeface="Rockwell" panose="02060603020205020403" pitchFamily="18" charset="77"/>
              </a:rPr>
              <a:t>Students</a:t>
            </a:r>
            <a:r>
              <a:rPr lang="en-US" sz="1400" spc="-9" dirty="0">
                <a:latin typeface="Rockwell" panose="02060603020205020403" pitchFamily="18" charset="77"/>
              </a:rPr>
              <a:t> </a:t>
            </a:r>
            <a:r>
              <a:rPr lang="en-US" sz="1400" spc="-3" dirty="0">
                <a:latin typeface="Rockwell" panose="02060603020205020403" pitchFamily="18" charset="77"/>
              </a:rPr>
              <a:t>Thrive</a:t>
            </a:r>
            <a:endParaRPr lang="en-US" sz="1400" dirty="0"/>
          </a:p>
        </p:txBody>
      </p:sp>
      <p:sp>
        <p:nvSpPr>
          <p:cNvPr id="118" name="Your imperatives...">
            <a:extLst>
              <a:ext uri="{FF2B5EF4-FFF2-40B4-BE49-F238E27FC236}">
                <a16:creationId xmlns:a16="http://schemas.microsoft.com/office/drawing/2014/main" id="{B1CB7799-2073-4A90-A066-100DE8779392}"/>
              </a:ext>
              <a:ext uri="{C183D7F6-B498-43B3-948B-1728B52AA6E4}">
                <adec:decorative xmlns:adec="http://schemas.microsoft.com/office/drawing/2017/decorative" val="1"/>
              </a:ext>
            </a:extLst>
          </p:cNvPr>
          <p:cNvSpPr txBox="1"/>
          <p:nvPr/>
        </p:nvSpPr>
        <p:spPr bwMode="gray">
          <a:xfrm>
            <a:off x="2213917" y="1701167"/>
            <a:ext cx="1972966" cy="133113"/>
          </a:xfrm>
          <a:prstGeom prst="rect">
            <a:avLst/>
          </a:prstGeom>
          <a:noFill/>
        </p:spPr>
        <p:txBody>
          <a:bodyPr wrap="square" lIns="0" tIns="0" rIns="0" bIns="0" rtlCol="0">
            <a:spAutoFit/>
          </a:bodyPr>
          <a:lstStyle/>
          <a:p>
            <a:pPr algn="ctr">
              <a:spcBef>
                <a:spcPts val="309"/>
              </a:spcBef>
            </a:pPr>
            <a:r>
              <a:rPr lang="en-US" sz="865" b="1" dirty="0">
                <a:latin typeface="Rockwell" panose="02060603020205020403" pitchFamily="18" charset="77"/>
              </a:rPr>
              <a:t>Your Imperatives Determine Ours</a:t>
            </a:r>
          </a:p>
        </p:txBody>
      </p:sp>
      <p:sp>
        <p:nvSpPr>
          <p:cNvPr id="117" name="object 16">
            <a:extLst>
              <a:ext uri="{FF2B5EF4-FFF2-40B4-BE49-F238E27FC236}">
                <a16:creationId xmlns:a16="http://schemas.microsoft.com/office/drawing/2014/main" id="{1B27DDBE-2A2F-4F67-84F4-343E3D437BEB}"/>
              </a:ext>
              <a:ext uri="{C183D7F6-B498-43B3-948B-1728B52AA6E4}">
                <adec:decorative xmlns:adec="http://schemas.microsoft.com/office/drawing/2017/decorative" val="1"/>
              </a:ext>
            </a:extLst>
          </p:cNvPr>
          <p:cNvSpPr txBox="1"/>
          <p:nvPr/>
        </p:nvSpPr>
        <p:spPr>
          <a:xfrm>
            <a:off x="283335" y="2054687"/>
            <a:ext cx="968639" cy="68480"/>
          </a:xfrm>
          <a:prstGeom prst="rect">
            <a:avLst/>
          </a:prstGeom>
        </p:spPr>
        <p:txBody>
          <a:bodyPr vert="horz" wrap="square" lIns="0" tIns="0" rIns="0" bIns="0" rtlCol="0">
            <a:spAutoFit/>
          </a:bodyPr>
          <a:lstStyle/>
          <a:p>
            <a:pPr>
              <a:spcBef>
                <a:spcPts val="262"/>
              </a:spcBef>
            </a:pPr>
            <a:r>
              <a:rPr sz="445" b="1" spc="3">
                <a:latin typeface="+mn-lt"/>
                <a:ea typeface="Verdana" panose="020B0604030504040204" pitchFamily="34" charset="0"/>
                <a:cs typeface="Verdana" panose="020B0604030504040204" pitchFamily="34" charset="0"/>
              </a:rPr>
              <a:t>INSTITUTIONAL</a:t>
            </a:r>
            <a:r>
              <a:rPr sz="445" b="1" spc="-28">
                <a:latin typeface="+mn-lt"/>
                <a:ea typeface="Verdana" panose="020B0604030504040204" pitchFamily="34" charset="0"/>
                <a:cs typeface="Verdana" panose="020B0604030504040204" pitchFamily="34" charset="0"/>
              </a:rPr>
              <a:t> </a:t>
            </a:r>
            <a:r>
              <a:rPr sz="445" b="1">
                <a:latin typeface="+mn-lt"/>
                <a:ea typeface="Verdana" panose="020B0604030504040204" pitchFamily="34" charset="0"/>
                <a:cs typeface="Verdana" panose="020B0604030504040204" pitchFamily="34" charset="0"/>
              </a:rPr>
              <a:t>STRATEGY</a:t>
            </a:r>
            <a:endParaRPr lang="en-US" sz="445" dirty="0">
              <a:latin typeface="+mn-lt"/>
              <a:ea typeface="Verdana" panose="020B0604030504040204" pitchFamily="34" charset="0"/>
              <a:cs typeface="Verdana" panose="020B0604030504040204" pitchFamily="34" charset="0"/>
            </a:endParaRPr>
          </a:p>
        </p:txBody>
      </p:sp>
      <p:sp>
        <p:nvSpPr>
          <p:cNvPr id="116" name="TextBox 115">
            <a:extLst>
              <a:ext uri="{FF2B5EF4-FFF2-40B4-BE49-F238E27FC236}">
                <a16:creationId xmlns:a16="http://schemas.microsoft.com/office/drawing/2014/main" id="{1142D47C-7243-4B44-BD41-4AEA364E8F11}"/>
              </a:ext>
              <a:ext uri="{C183D7F6-B498-43B3-948B-1728B52AA6E4}">
                <adec:decorative xmlns:adec="http://schemas.microsoft.com/office/drawing/2017/decorative" val="1"/>
              </a:ext>
            </a:extLst>
          </p:cNvPr>
          <p:cNvSpPr txBox="1"/>
          <p:nvPr/>
        </p:nvSpPr>
        <p:spPr bwMode="gray">
          <a:xfrm>
            <a:off x="283335" y="2175240"/>
            <a:ext cx="957029" cy="370679"/>
          </a:xfrm>
          <a:prstGeom prst="rect">
            <a:avLst/>
          </a:prstGeom>
          <a:noFill/>
        </p:spPr>
        <p:txBody>
          <a:bodyPr wrap="square" lIns="0" tIns="0" rIns="0" bIns="0" rtlCol="0">
            <a:spAutoFit/>
          </a:bodyPr>
          <a:lstStyle/>
          <a:p>
            <a:pPr>
              <a:spcBef>
                <a:spcPts val="309"/>
              </a:spcBef>
            </a:pPr>
            <a:r>
              <a:rPr lang="en-US" sz="803" b="1" spc="-6" dirty="0">
                <a:latin typeface="+mn-lt"/>
                <a:ea typeface="Verdana" panose="020B0604030504040204" pitchFamily="34" charset="0"/>
                <a:cs typeface="Verdana" panose="020B0604030504040204" pitchFamily="34" charset="0"/>
              </a:rPr>
              <a:t>Prepare </a:t>
            </a:r>
            <a:r>
              <a:rPr lang="en-US" sz="803" b="1" spc="-19" dirty="0">
                <a:latin typeface="+mn-lt"/>
                <a:ea typeface="Verdana" panose="020B0604030504040204" pitchFamily="34" charset="0"/>
                <a:cs typeface="Verdana" panose="020B0604030504040204" pitchFamily="34" charset="0"/>
              </a:rPr>
              <a:t>Your </a:t>
            </a:r>
            <a:r>
              <a:rPr lang="en-US" sz="803" b="1" spc="-15" dirty="0">
                <a:latin typeface="+mn-lt"/>
                <a:ea typeface="Verdana" panose="020B0604030504040204" pitchFamily="34" charset="0"/>
                <a:cs typeface="Verdana" panose="020B0604030504040204" pitchFamily="34" charset="0"/>
              </a:rPr>
              <a:t> </a:t>
            </a:r>
            <a:r>
              <a:rPr lang="en-US" sz="803" b="1" spc="-6" dirty="0">
                <a:latin typeface="+mn-lt"/>
                <a:ea typeface="Verdana" panose="020B0604030504040204" pitchFamily="34" charset="0"/>
                <a:cs typeface="Verdana" panose="020B0604030504040204" pitchFamily="34" charset="0"/>
              </a:rPr>
              <a:t>Institution for</a:t>
            </a:r>
            <a:r>
              <a:rPr lang="en-US" sz="803" b="1" spc="-25" dirty="0">
                <a:latin typeface="+mn-lt"/>
                <a:ea typeface="Verdana" panose="020B0604030504040204" pitchFamily="34" charset="0"/>
                <a:cs typeface="Verdana" panose="020B0604030504040204" pitchFamily="34" charset="0"/>
              </a:rPr>
              <a:t> </a:t>
            </a:r>
            <a:r>
              <a:rPr lang="en-US" sz="803" b="1" spc="-3" dirty="0">
                <a:latin typeface="+mn-lt"/>
                <a:ea typeface="Verdana" panose="020B0604030504040204" pitchFamily="34" charset="0"/>
                <a:cs typeface="Verdana" panose="020B0604030504040204" pitchFamily="34" charset="0"/>
              </a:rPr>
              <a:t>the</a:t>
            </a:r>
            <a:r>
              <a:rPr lang="en-US" sz="803" b="1" spc="-25" dirty="0">
                <a:latin typeface="+mn-lt"/>
                <a:ea typeface="Verdana" panose="020B0604030504040204" pitchFamily="34" charset="0"/>
                <a:cs typeface="Verdana" panose="020B0604030504040204" pitchFamily="34" charset="0"/>
              </a:rPr>
              <a:t> </a:t>
            </a:r>
            <a:r>
              <a:rPr lang="en-US" sz="803" b="1" spc="-9" dirty="0">
                <a:latin typeface="+mn-lt"/>
                <a:ea typeface="Verdana" panose="020B0604030504040204" pitchFamily="34" charset="0"/>
                <a:cs typeface="Verdana" panose="020B0604030504040204" pitchFamily="34" charset="0"/>
              </a:rPr>
              <a:t>Future</a:t>
            </a:r>
          </a:p>
        </p:txBody>
      </p:sp>
      <p:sp>
        <p:nvSpPr>
          <p:cNvPr id="115" name="TextBox 114">
            <a:extLst>
              <a:ext uri="{FF2B5EF4-FFF2-40B4-BE49-F238E27FC236}">
                <a16:creationId xmlns:a16="http://schemas.microsoft.com/office/drawing/2014/main" id="{B6ED3D91-0BAE-4C4B-BD13-86F9A93C1FE4}"/>
              </a:ext>
              <a:ext uri="{C183D7F6-B498-43B3-948B-1728B52AA6E4}">
                <adec:decorative xmlns:adec="http://schemas.microsoft.com/office/drawing/2017/decorative" val="1"/>
              </a:ext>
            </a:extLst>
          </p:cNvPr>
          <p:cNvSpPr txBox="1"/>
          <p:nvPr/>
        </p:nvSpPr>
        <p:spPr bwMode="gray">
          <a:xfrm>
            <a:off x="283334" y="2615518"/>
            <a:ext cx="898642" cy="450893"/>
          </a:xfrm>
          <a:prstGeom prst="rect">
            <a:avLst/>
          </a:prstGeom>
          <a:noFill/>
        </p:spPr>
        <p:txBody>
          <a:bodyPr wrap="square" lIns="0" tIns="0" rIns="0" bIns="0" rtlCol="0">
            <a:spAutoFit/>
          </a:bodyPr>
          <a:lstStyle/>
          <a:p>
            <a:pPr>
              <a:lnSpc>
                <a:spcPts val="939"/>
              </a:lnSpc>
            </a:pPr>
            <a:r>
              <a:rPr lang="en-US" sz="679" dirty="0">
                <a:latin typeface="+mn-lt"/>
              </a:rPr>
              <a:t>Executive guidance rooted in research to support your strategic priorities</a:t>
            </a:r>
            <a:endParaRPr lang="en-US" sz="679" dirty="0">
              <a:latin typeface="+mn-lt"/>
              <a:ea typeface="Verdana" panose="020B0604030504040204" pitchFamily="34" charset="0"/>
              <a:cs typeface="Verdana" panose="020B0604030504040204" pitchFamily="34" charset="0"/>
            </a:endParaRPr>
          </a:p>
        </p:txBody>
      </p:sp>
      <p:sp>
        <p:nvSpPr>
          <p:cNvPr id="114" name="object 15">
            <a:extLst>
              <a:ext uri="{FF2B5EF4-FFF2-40B4-BE49-F238E27FC236}">
                <a16:creationId xmlns:a16="http://schemas.microsoft.com/office/drawing/2014/main" id="{B506749D-46D3-45E3-B212-2EC45A5DEF3F}"/>
              </a:ext>
              <a:ext uri="{C183D7F6-B498-43B3-948B-1728B52AA6E4}">
                <adec:decorative xmlns:adec="http://schemas.microsoft.com/office/drawing/2017/decorative" val="1"/>
              </a:ext>
            </a:extLst>
          </p:cNvPr>
          <p:cNvSpPr txBox="1"/>
          <p:nvPr/>
        </p:nvSpPr>
        <p:spPr>
          <a:xfrm>
            <a:off x="1363559" y="2054687"/>
            <a:ext cx="1028999" cy="68480"/>
          </a:xfrm>
          <a:prstGeom prst="rect">
            <a:avLst/>
          </a:prstGeom>
        </p:spPr>
        <p:txBody>
          <a:bodyPr vert="horz" wrap="square" lIns="0" tIns="0" rIns="0" bIns="0" rtlCol="0">
            <a:spAutoFit/>
          </a:bodyPr>
          <a:lstStyle/>
          <a:p>
            <a:pPr>
              <a:spcBef>
                <a:spcPts val="262"/>
              </a:spcBef>
            </a:pPr>
            <a:r>
              <a:rPr lang="en-US" sz="445" b="1" spc="3" dirty="0">
                <a:latin typeface="+mn-lt"/>
                <a:ea typeface="Verdana" panose="020B0604030504040204" pitchFamily="34" charset="0"/>
                <a:cs typeface="Verdana" panose="020B0604030504040204" pitchFamily="34" charset="0"/>
              </a:rPr>
              <a:t>MARKETING</a:t>
            </a:r>
            <a:r>
              <a:rPr lang="en-US" sz="445" b="1" spc="-19" dirty="0">
                <a:latin typeface="+mn-lt"/>
                <a:ea typeface="Verdana" panose="020B0604030504040204" pitchFamily="34" charset="0"/>
                <a:cs typeface="Verdana" panose="020B0604030504040204" pitchFamily="34" charset="0"/>
              </a:rPr>
              <a:t> </a:t>
            </a:r>
            <a:r>
              <a:rPr lang="en-US" sz="445" b="1" dirty="0">
                <a:latin typeface="+mn-lt"/>
                <a:ea typeface="Verdana" panose="020B0604030504040204" pitchFamily="34" charset="0"/>
                <a:cs typeface="Verdana" panose="020B0604030504040204" pitchFamily="34" charset="0"/>
              </a:rPr>
              <a:t>AND</a:t>
            </a:r>
            <a:r>
              <a:rPr lang="en-US" sz="445" b="1" spc="-19" dirty="0">
                <a:latin typeface="+mn-lt"/>
                <a:ea typeface="Verdana" panose="020B0604030504040204" pitchFamily="34" charset="0"/>
                <a:cs typeface="Verdana" panose="020B0604030504040204" pitchFamily="34" charset="0"/>
              </a:rPr>
              <a:t> </a:t>
            </a:r>
            <a:r>
              <a:rPr lang="en-US" sz="445" b="1" spc="3" dirty="0">
                <a:latin typeface="+mn-lt"/>
                <a:ea typeface="Verdana" panose="020B0604030504040204" pitchFamily="34" charset="0"/>
                <a:cs typeface="Verdana" panose="020B0604030504040204" pitchFamily="34" charset="0"/>
              </a:rPr>
              <a:t>ENROLLMENT</a:t>
            </a:r>
            <a:endParaRPr lang="en-US" sz="445" dirty="0">
              <a:latin typeface="+mn-lt"/>
              <a:ea typeface="Verdana" panose="020B0604030504040204" pitchFamily="34" charset="0"/>
              <a:cs typeface="Verdana" panose="020B0604030504040204" pitchFamily="34" charset="0"/>
            </a:endParaRPr>
          </a:p>
        </p:txBody>
      </p:sp>
      <p:sp>
        <p:nvSpPr>
          <p:cNvPr id="113" name="TextBox 112">
            <a:extLst>
              <a:ext uri="{FF2B5EF4-FFF2-40B4-BE49-F238E27FC236}">
                <a16:creationId xmlns:a16="http://schemas.microsoft.com/office/drawing/2014/main" id="{0C0DC663-9F12-4C40-91C0-A2BC1F68179C}"/>
              </a:ext>
              <a:ext uri="{C183D7F6-B498-43B3-948B-1728B52AA6E4}">
                <adec:decorative xmlns:adec="http://schemas.microsoft.com/office/drawing/2017/decorative" val="1"/>
              </a:ext>
            </a:extLst>
          </p:cNvPr>
          <p:cNvSpPr txBox="1"/>
          <p:nvPr/>
        </p:nvSpPr>
        <p:spPr bwMode="gray">
          <a:xfrm>
            <a:off x="1363559" y="2175240"/>
            <a:ext cx="1087777" cy="370679"/>
          </a:xfrm>
          <a:prstGeom prst="rect">
            <a:avLst/>
          </a:prstGeom>
          <a:noFill/>
        </p:spPr>
        <p:txBody>
          <a:bodyPr wrap="square" lIns="0" tIns="0" rIns="0" bIns="0" rtlCol="0">
            <a:spAutoFit/>
          </a:bodyPr>
          <a:lstStyle/>
          <a:p>
            <a:pPr>
              <a:spcBef>
                <a:spcPts val="309"/>
              </a:spcBef>
            </a:pPr>
            <a:r>
              <a:rPr lang="en-US" sz="803" b="1" spc="-6" dirty="0">
                <a:latin typeface="+mn-lt"/>
                <a:ea typeface="Verdana" panose="020B0604030504040204" pitchFamily="34" charset="0"/>
                <a:cs typeface="Verdana" panose="020B0604030504040204" pitchFamily="34" charset="0"/>
              </a:rPr>
              <a:t>A</a:t>
            </a:r>
            <a:r>
              <a:rPr lang="en-US" sz="803" b="1" spc="-9" dirty="0">
                <a:latin typeface="+mn-lt"/>
                <a:ea typeface="Verdana" panose="020B0604030504040204" pitchFamily="34" charset="0"/>
                <a:cs typeface="Verdana" panose="020B0604030504040204" pitchFamily="34" charset="0"/>
              </a:rPr>
              <a:t>c</a:t>
            </a:r>
            <a:r>
              <a:rPr lang="en-US" sz="803" b="1" spc="-6" dirty="0">
                <a:latin typeface="+mn-lt"/>
                <a:ea typeface="Verdana" panose="020B0604030504040204" pitchFamily="34" charset="0"/>
                <a:cs typeface="Verdana" panose="020B0604030504040204" pitchFamily="34" charset="0"/>
              </a:rPr>
              <a:t>hi</a:t>
            </a:r>
            <a:r>
              <a:rPr lang="en-US" sz="803" b="1" spc="-12" dirty="0">
                <a:latin typeface="+mn-lt"/>
                <a:ea typeface="Verdana" panose="020B0604030504040204" pitchFamily="34" charset="0"/>
                <a:cs typeface="Verdana" panose="020B0604030504040204" pitchFamily="34" charset="0"/>
              </a:rPr>
              <a:t>e</a:t>
            </a:r>
            <a:r>
              <a:rPr lang="en-US" sz="803" b="1" spc="-19" dirty="0">
                <a:latin typeface="+mn-lt"/>
                <a:ea typeface="Verdana" panose="020B0604030504040204" pitchFamily="34" charset="0"/>
                <a:cs typeface="Verdana" panose="020B0604030504040204" pitchFamily="34" charset="0"/>
              </a:rPr>
              <a:t>v</a:t>
            </a:r>
            <a:r>
              <a:rPr lang="en-US" sz="803" b="1" dirty="0">
                <a:latin typeface="+mn-lt"/>
                <a:ea typeface="Verdana" panose="020B0604030504040204" pitchFamily="34" charset="0"/>
                <a:cs typeface="Verdana" panose="020B0604030504040204" pitchFamily="34" charset="0"/>
              </a:rPr>
              <a:t>e </a:t>
            </a:r>
            <a:r>
              <a:rPr lang="en-US" sz="803" b="1" spc="-62" dirty="0">
                <a:latin typeface="+mn-lt"/>
                <a:ea typeface="Verdana" panose="020B0604030504040204" pitchFamily="34" charset="0"/>
                <a:cs typeface="Verdana" panose="020B0604030504040204" pitchFamily="34" charset="0"/>
              </a:rPr>
              <a:t>Y</a:t>
            </a:r>
            <a:r>
              <a:rPr lang="en-US" sz="803" b="1" spc="-3" dirty="0">
                <a:latin typeface="+mn-lt"/>
                <a:ea typeface="Verdana" panose="020B0604030504040204" pitchFamily="34" charset="0"/>
                <a:cs typeface="Verdana" panose="020B0604030504040204" pitchFamily="34" charset="0"/>
              </a:rPr>
              <a:t>o</a:t>
            </a:r>
            <a:r>
              <a:rPr lang="en-US" sz="803" b="1" spc="-9" dirty="0">
                <a:latin typeface="+mn-lt"/>
                <a:ea typeface="Verdana" panose="020B0604030504040204" pitchFamily="34" charset="0"/>
                <a:cs typeface="Verdana" panose="020B0604030504040204" pitchFamily="34" charset="0"/>
              </a:rPr>
              <a:t>u</a:t>
            </a:r>
            <a:r>
              <a:rPr lang="en-US" sz="803" b="1" dirty="0">
                <a:latin typeface="+mn-lt"/>
                <a:ea typeface="Verdana" panose="020B0604030504040204" pitchFamily="34" charset="0"/>
                <a:cs typeface="Verdana" panose="020B0604030504040204" pitchFamily="34" charset="0"/>
              </a:rPr>
              <a:t>r  </a:t>
            </a:r>
            <a:r>
              <a:rPr lang="en-US" sz="803" b="1" spc="-6" dirty="0">
                <a:latin typeface="+mn-lt"/>
                <a:ea typeface="Verdana" panose="020B0604030504040204" pitchFamily="34" charset="0"/>
                <a:cs typeface="Verdana" panose="020B0604030504040204" pitchFamily="34" charset="0"/>
              </a:rPr>
              <a:t>Enrollment </a:t>
            </a:r>
            <a:r>
              <a:rPr lang="en-US" sz="803" b="1" spc="-3" dirty="0">
                <a:latin typeface="+mn-lt"/>
                <a:ea typeface="Verdana" panose="020B0604030504040204" pitchFamily="34" charset="0"/>
                <a:cs typeface="Verdana" panose="020B0604030504040204" pitchFamily="34" charset="0"/>
              </a:rPr>
              <a:t>and</a:t>
            </a:r>
            <a:r>
              <a:rPr lang="en-US" sz="803" b="1" spc="-12" dirty="0">
                <a:latin typeface="+mn-lt"/>
                <a:ea typeface="Verdana" panose="020B0604030504040204" pitchFamily="34" charset="0"/>
                <a:cs typeface="Verdana" panose="020B0604030504040204" pitchFamily="34" charset="0"/>
              </a:rPr>
              <a:t> </a:t>
            </a:r>
            <a:r>
              <a:rPr lang="en-US" sz="803" b="1" spc="-3" dirty="0">
                <a:latin typeface="+mn-lt"/>
                <a:ea typeface="Verdana" panose="020B0604030504040204" pitchFamily="34" charset="0"/>
                <a:cs typeface="Verdana" panose="020B0604030504040204" pitchFamily="34" charset="0"/>
              </a:rPr>
              <a:t>Growth</a:t>
            </a:r>
            <a:r>
              <a:rPr lang="en-US" sz="803" b="1" spc="-12" dirty="0">
                <a:latin typeface="+mn-lt"/>
                <a:ea typeface="Verdana" panose="020B0604030504040204" pitchFamily="34" charset="0"/>
                <a:cs typeface="Verdana" panose="020B0604030504040204" pitchFamily="34" charset="0"/>
              </a:rPr>
              <a:t> </a:t>
            </a:r>
            <a:r>
              <a:rPr lang="en-US" sz="803" b="1" spc="-3" dirty="0">
                <a:latin typeface="+mn-lt"/>
                <a:ea typeface="Verdana" panose="020B0604030504040204" pitchFamily="34" charset="0"/>
                <a:cs typeface="Verdana" panose="020B0604030504040204" pitchFamily="34" charset="0"/>
              </a:rPr>
              <a:t>Goals</a:t>
            </a:r>
            <a:endParaRPr lang="en-US" sz="803" dirty="0">
              <a:latin typeface="+mn-lt"/>
              <a:ea typeface="Verdana" panose="020B0604030504040204" pitchFamily="34" charset="0"/>
              <a:cs typeface="Verdana" panose="020B0604030504040204" pitchFamily="34" charset="0"/>
            </a:endParaRPr>
          </a:p>
        </p:txBody>
      </p:sp>
      <p:sp>
        <p:nvSpPr>
          <p:cNvPr id="112" name="TextBox 111">
            <a:extLst>
              <a:ext uri="{FF2B5EF4-FFF2-40B4-BE49-F238E27FC236}">
                <a16:creationId xmlns:a16="http://schemas.microsoft.com/office/drawing/2014/main" id="{5AD6102C-FD44-46C3-B7D7-28286722C7FF}"/>
              </a:ext>
              <a:ext uri="{C183D7F6-B498-43B3-948B-1728B52AA6E4}">
                <adec:decorative xmlns:adec="http://schemas.microsoft.com/office/drawing/2017/decorative" val="1"/>
              </a:ext>
            </a:extLst>
          </p:cNvPr>
          <p:cNvSpPr txBox="1"/>
          <p:nvPr/>
        </p:nvSpPr>
        <p:spPr bwMode="gray">
          <a:xfrm>
            <a:off x="1363557" y="2609463"/>
            <a:ext cx="1178576" cy="566309"/>
          </a:xfrm>
          <a:prstGeom prst="rect">
            <a:avLst/>
          </a:prstGeom>
          <a:noFill/>
        </p:spPr>
        <p:txBody>
          <a:bodyPr wrap="square" lIns="0" tIns="0" rIns="0" bIns="0" rtlCol="0">
            <a:spAutoFit/>
          </a:bodyPr>
          <a:lstStyle/>
          <a:p>
            <a:pPr>
              <a:lnSpc>
                <a:spcPts val="939"/>
              </a:lnSpc>
            </a:pPr>
            <a:r>
              <a:rPr lang="en-US" sz="679" spc="-6" dirty="0">
                <a:latin typeface="+mn-lt"/>
                <a:ea typeface="Verdana" panose="020B0604030504040204" pitchFamily="34" charset="0"/>
                <a:cs typeface="Verdana" panose="020B0604030504040204" pitchFamily="34" charset="0"/>
              </a:rPr>
              <a:t>Tailored partnerships powered by a recruitment ecosystem with unrivaled reach to enroll your </a:t>
            </a:r>
            <a:br>
              <a:rPr lang="en-US" sz="679" spc="-6" dirty="0">
                <a:latin typeface="+mn-lt"/>
                <a:ea typeface="Verdana" panose="020B0604030504040204" pitchFamily="34" charset="0"/>
                <a:cs typeface="Verdana" panose="020B0604030504040204" pitchFamily="34" charset="0"/>
              </a:rPr>
            </a:br>
            <a:r>
              <a:rPr lang="en-US" sz="679" spc="-6" dirty="0">
                <a:latin typeface="+mn-lt"/>
                <a:ea typeface="Verdana" panose="020B0604030504040204" pitchFamily="34" charset="0"/>
                <a:cs typeface="Verdana" panose="020B0604030504040204" pitchFamily="34" charset="0"/>
              </a:rPr>
              <a:t>future classes</a:t>
            </a:r>
          </a:p>
        </p:txBody>
      </p:sp>
      <p:sp>
        <p:nvSpPr>
          <p:cNvPr id="111" name="object 12">
            <a:extLst>
              <a:ext uri="{FF2B5EF4-FFF2-40B4-BE49-F238E27FC236}">
                <a16:creationId xmlns:a16="http://schemas.microsoft.com/office/drawing/2014/main" id="{B23809B9-688F-444A-928F-8925A81960A1}"/>
              </a:ext>
              <a:ext uri="{C183D7F6-B498-43B3-948B-1728B52AA6E4}">
                <adec:decorative xmlns:adec="http://schemas.microsoft.com/office/drawing/2017/decorative" val="1"/>
              </a:ext>
            </a:extLst>
          </p:cNvPr>
          <p:cNvSpPr txBox="1"/>
          <p:nvPr/>
        </p:nvSpPr>
        <p:spPr>
          <a:xfrm>
            <a:off x="2675518" y="2054687"/>
            <a:ext cx="975170" cy="68480"/>
          </a:xfrm>
          <a:prstGeom prst="rect">
            <a:avLst/>
          </a:prstGeom>
        </p:spPr>
        <p:txBody>
          <a:bodyPr vert="horz" wrap="square" lIns="0" tIns="0" rIns="0" bIns="0" rtlCol="0">
            <a:spAutoFit/>
          </a:bodyPr>
          <a:lstStyle/>
          <a:p>
            <a:pPr>
              <a:spcBef>
                <a:spcPts val="62"/>
              </a:spcBef>
            </a:pPr>
            <a:r>
              <a:rPr sz="445" b="1" spc="3" dirty="0">
                <a:latin typeface="+mn-lt"/>
                <a:ea typeface="Verdana" panose="020B0604030504040204" pitchFamily="34" charset="0"/>
                <a:cs typeface="Verdana" panose="020B0604030504040204" pitchFamily="34" charset="0"/>
              </a:rPr>
              <a:t>STUDENT</a:t>
            </a:r>
            <a:r>
              <a:rPr sz="445" b="1" spc="-25"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SUCCESS</a:t>
            </a:r>
            <a:endParaRPr sz="445" dirty="0">
              <a:latin typeface="+mn-lt"/>
              <a:ea typeface="Verdana" panose="020B0604030504040204" pitchFamily="34" charset="0"/>
              <a:cs typeface="Verdana" panose="020B0604030504040204" pitchFamily="34" charset="0"/>
            </a:endParaRPr>
          </a:p>
        </p:txBody>
      </p:sp>
      <p:sp>
        <p:nvSpPr>
          <p:cNvPr id="110" name="object 10">
            <a:extLst>
              <a:ext uri="{FF2B5EF4-FFF2-40B4-BE49-F238E27FC236}">
                <a16:creationId xmlns:a16="http://schemas.microsoft.com/office/drawing/2014/main" id="{7B2681B6-B183-4BB9-A97B-1EAE0BDB62F7}"/>
              </a:ext>
              <a:ext uri="{C183D7F6-B498-43B3-948B-1728B52AA6E4}">
                <adec:decorative xmlns:adec="http://schemas.microsoft.com/office/drawing/2017/decorative" val="1"/>
              </a:ext>
            </a:extLst>
          </p:cNvPr>
          <p:cNvSpPr txBox="1"/>
          <p:nvPr/>
        </p:nvSpPr>
        <p:spPr>
          <a:xfrm>
            <a:off x="2675519" y="2175240"/>
            <a:ext cx="1075195" cy="378600"/>
          </a:xfrm>
          <a:prstGeom prst="rect">
            <a:avLst/>
          </a:prstGeom>
        </p:spPr>
        <p:txBody>
          <a:bodyPr vert="horz" wrap="square" lIns="0" tIns="7844" rIns="0" bIns="0" rtlCol="0">
            <a:spAutoFit/>
          </a:bodyPr>
          <a:lstStyle/>
          <a:p>
            <a:pPr marL="7844" marR="3137">
              <a:spcBef>
                <a:spcPts val="62"/>
              </a:spcBef>
            </a:pPr>
            <a:r>
              <a:rPr lang="en-US" sz="803" b="1" spc="-6" dirty="0">
                <a:latin typeface="+mn-lt"/>
                <a:ea typeface="Verdana" panose="020B0604030504040204" pitchFamily="34" charset="0"/>
                <a:cs typeface="Verdana" panose="020B0604030504040204" pitchFamily="34" charset="0"/>
              </a:rPr>
              <a:t>Build a </a:t>
            </a:r>
            <a:br>
              <a:rPr lang="en-US" sz="803" b="1" spc="-6" dirty="0">
                <a:latin typeface="+mn-lt"/>
                <a:ea typeface="Verdana" panose="020B0604030504040204" pitchFamily="34" charset="0"/>
                <a:cs typeface="Verdana" panose="020B0604030504040204" pitchFamily="34" charset="0"/>
              </a:rPr>
            </a:br>
            <a:r>
              <a:rPr lang="en-US" sz="803" b="1" spc="-6" dirty="0">
                <a:latin typeface="+mn-lt"/>
                <a:ea typeface="Verdana" panose="020B0604030504040204" pitchFamily="34" charset="0"/>
                <a:cs typeface="Verdana" panose="020B0604030504040204" pitchFamily="34" charset="0"/>
              </a:rPr>
              <a:t>Student-Centric Campus</a:t>
            </a:r>
            <a:endParaRPr sz="803" dirty="0">
              <a:latin typeface="+mn-lt"/>
              <a:ea typeface="Verdana" panose="020B0604030504040204" pitchFamily="34" charset="0"/>
              <a:cs typeface="Verdana" panose="020B0604030504040204" pitchFamily="34" charset="0"/>
            </a:endParaRPr>
          </a:p>
        </p:txBody>
      </p:sp>
      <p:sp>
        <p:nvSpPr>
          <p:cNvPr id="109" name="object 13">
            <a:extLst>
              <a:ext uri="{FF2B5EF4-FFF2-40B4-BE49-F238E27FC236}">
                <a16:creationId xmlns:a16="http://schemas.microsoft.com/office/drawing/2014/main" id="{675FA409-1246-4EE1-838D-19BCA743DBC1}"/>
              </a:ext>
              <a:ext uri="{C183D7F6-B498-43B3-948B-1728B52AA6E4}">
                <adec:decorative xmlns:adec="http://schemas.microsoft.com/office/drawing/2017/decorative" val="1"/>
              </a:ext>
            </a:extLst>
          </p:cNvPr>
          <p:cNvSpPr txBox="1"/>
          <p:nvPr/>
        </p:nvSpPr>
        <p:spPr>
          <a:xfrm>
            <a:off x="2675518" y="2609463"/>
            <a:ext cx="1046931" cy="566309"/>
          </a:xfrm>
          <a:prstGeom prst="rect">
            <a:avLst/>
          </a:prstGeom>
        </p:spPr>
        <p:txBody>
          <a:bodyPr vert="horz" wrap="square" lIns="0" tIns="0" rIns="0" bIns="0" rtlCol="0">
            <a:spAutoFit/>
          </a:bodyPr>
          <a:lstStyle/>
          <a:p>
            <a:pPr marL="7844" marR="145889">
              <a:lnSpc>
                <a:spcPts val="939"/>
              </a:lnSpc>
            </a:pPr>
            <a:r>
              <a:rPr lang="en-US" sz="679" spc="-3" dirty="0">
                <a:latin typeface="+mn-lt"/>
                <a:ea typeface="Verdana" panose="020B0604030504040204" pitchFamily="34" charset="0"/>
                <a:cs typeface="Verdana" panose="020B0604030504040204" pitchFamily="34" charset="0"/>
              </a:rPr>
              <a:t>Technology trusted </a:t>
            </a:r>
            <a:br>
              <a:rPr lang="en-US" sz="679" spc="-3" dirty="0">
                <a:latin typeface="+mn-lt"/>
                <a:ea typeface="Verdana" panose="020B0604030504040204" pitchFamily="34" charset="0"/>
                <a:cs typeface="Verdana" panose="020B0604030504040204" pitchFamily="34" charset="0"/>
              </a:rPr>
            </a:br>
            <a:r>
              <a:rPr lang="en-US" sz="679" spc="-3" dirty="0">
                <a:latin typeface="+mn-lt"/>
                <a:ea typeface="Verdana" panose="020B0604030504040204" pitchFamily="34" charset="0"/>
                <a:cs typeface="Verdana" panose="020B0604030504040204" pitchFamily="34" charset="0"/>
              </a:rPr>
              <a:t>by 850 schools to </a:t>
            </a:r>
          </a:p>
          <a:p>
            <a:pPr marL="7844" marR="145889">
              <a:lnSpc>
                <a:spcPts val="939"/>
              </a:lnSpc>
            </a:pPr>
            <a:r>
              <a:rPr lang="en-US" sz="679" spc="-3" dirty="0">
                <a:latin typeface="+mn-lt"/>
                <a:ea typeface="Verdana" panose="020B0604030504040204" pitchFamily="34" charset="0"/>
                <a:cs typeface="Verdana" panose="020B0604030504040204" pitchFamily="34" charset="0"/>
              </a:rPr>
              <a:t>retain, graduate, </a:t>
            </a:r>
            <a:br>
              <a:rPr lang="en-US" sz="679" spc="-3" dirty="0">
                <a:latin typeface="+mn-lt"/>
                <a:ea typeface="Verdana" panose="020B0604030504040204" pitchFamily="34" charset="0"/>
                <a:cs typeface="Verdana" panose="020B0604030504040204" pitchFamily="34" charset="0"/>
              </a:rPr>
            </a:br>
            <a:r>
              <a:rPr lang="en-US" sz="679" spc="-3" dirty="0">
                <a:latin typeface="+mn-lt"/>
                <a:ea typeface="Verdana" panose="020B0604030504040204" pitchFamily="34" charset="0"/>
                <a:cs typeface="Verdana" panose="020B0604030504040204" pitchFamily="34" charset="0"/>
              </a:rPr>
              <a:t>and empower </a:t>
            </a:r>
            <a:br>
              <a:rPr lang="en-US" sz="679" spc="-3" dirty="0">
                <a:latin typeface="+mn-lt"/>
                <a:ea typeface="Verdana" panose="020B0604030504040204" pitchFamily="34" charset="0"/>
                <a:cs typeface="Verdana" panose="020B0604030504040204" pitchFamily="34" charset="0"/>
              </a:rPr>
            </a:br>
            <a:r>
              <a:rPr lang="en-US" sz="679" spc="-3" dirty="0">
                <a:latin typeface="+mn-lt"/>
                <a:ea typeface="Verdana" panose="020B0604030504040204" pitchFamily="34" charset="0"/>
                <a:cs typeface="Verdana" panose="020B0604030504040204" pitchFamily="34" charset="0"/>
              </a:rPr>
              <a:t>more students</a:t>
            </a:r>
          </a:p>
        </p:txBody>
      </p:sp>
      <p:sp>
        <p:nvSpPr>
          <p:cNvPr id="108" name="object 32">
            <a:extLst>
              <a:ext uri="{FF2B5EF4-FFF2-40B4-BE49-F238E27FC236}">
                <a16:creationId xmlns:a16="http://schemas.microsoft.com/office/drawing/2014/main" id="{477BBDAE-918A-4F87-9F67-4D7163173476}"/>
              </a:ext>
              <a:ext uri="{C183D7F6-B498-43B3-948B-1728B52AA6E4}">
                <adec:decorative xmlns:adec="http://schemas.microsoft.com/office/drawing/2017/decorative" val="1"/>
              </a:ext>
            </a:extLst>
          </p:cNvPr>
          <p:cNvSpPr txBox="1"/>
          <p:nvPr/>
        </p:nvSpPr>
        <p:spPr>
          <a:xfrm>
            <a:off x="3826791" y="2054687"/>
            <a:ext cx="1227223" cy="68480"/>
          </a:xfrm>
          <a:prstGeom prst="rect">
            <a:avLst/>
          </a:prstGeom>
        </p:spPr>
        <p:txBody>
          <a:bodyPr vert="horz" wrap="square" lIns="0" tIns="0" rIns="0" bIns="0" rtlCol="0">
            <a:spAutoFit/>
          </a:bodyPr>
          <a:lstStyle/>
          <a:p>
            <a:pPr>
              <a:lnSpc>
                <a:spcPct val="100000"/>
              </a:lnSpc>
            </a:pPr>
            <a:r>
              <a:rPr sz="445" b="1" dirty="0">
                <a:latin typeface="+mn-lt"/>
                <a:ea typeface="Verdana" panose="020B0604030504040204" pitchFamily="34" charset="0"/>
                <a:cs typeface="Verdana" panose="020B0604030504040204" pitchFamily="34" charset="0"/>
              </a:rPr>
              <a:t>DIVERSITY,</a:t>
            </a:r>
            <a:r>
              <a:rPr sz="445" b="1" spc="-9"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EQUITY,</a:t>
            </a:r>
            <a:r>
              <a:rPr sz="445" b="1" spc="-6"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AND</a:t>
            </a:r>
            <a:r>
              <a:rPr sz="445" b="1" spc="-6" dirty="0">
                <a:latin typeface="+mn-lt"/>
                <a:ea typeface="Verdana" panose="020B0604030504040204" pitchFamily="34" charset="0"/>
                <a:cs typeface="Verdana" panose="020B0604030504040204" pitchFamily="34" charset="0"/>
              </a:rPr>
              <a:t> </a:t>
            </a:r>
            <a:r>
              <a:rPr sz="445" b="1" spc="3" dirty="0">
                <a:latin typeface="+mn-lt"/>
                <a:ea typeface="Verdana" panose="020B0604030504040204" pitchFamily="34" charset="0"/>
                <a:cs typeface="Verdana" panose="020B0604030504040204" pitchFamily="34" charset="0"/>
              </a:rPr>
              <a:t>INCLUSION</a:t>
            </a:r>
            <a:endParaRPr sz="445" dirty="0">
              <a:latin typeface="+mn-lt"/>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A75F7D49-7AD0-40E8-9392-E42D4DFE704F}"/>
              </a:ext>
              <a:ext uri="{C183D7F6-B498-43B3-948B-1728B52AA6E4}">
                <adec:decorative xmlns:adec="http://schemas.microsoft.com/office/drawing/2017/decorative" val="1"/>
              </a:ext>
            </a:extLst>
          </p:cNvPr>
          <p:cNvSpPr txBox="1"/>
          <p:nvPr/>
        </p:nvSpPr>
        <p:spPr bwMode="gray">
          <a:xfrm>
            <a:off x="3826791" y="2175240"/>
            <a:ext cx="1184532" cy="370679"/>
          </a:xfrm>
          <a:prstGeom prst="rect">
            <a:avLst/>
          </a:prstGeom>
          <a:noFill/>
        </p:spPr>
        <p:txBody>
          <a:bodyPr wrap="square" lIns="0" tIns="0" rIns="0" bIns="0" rtlCol="0">
            <a:spAutoFit/>
          </a:bodyPr>
          <a:lstStyle/>
          <a:p>
            <a:pPr>
              <a:spcBef>
                <a:spcPts val="309"/>
              </a:spcBef>
            </a:pPr>
            <a:r>
              <a:rPr lang="en-US" sz="803" b="1" dirty="0">
                <a:latin typeface="+mn-lt"/>
              </a:rPr>
              <a:t>Advance DEI on  Campus and in </a:t>
            </a:r>
            <a:br>
              <a:rPr lang="en-US" sz="803" b="1" dirty="0">
                <a:latin typeface="+mn-lt"/>
              </a:rPr>
            </a:br>
            <a:r>
              <a:rPr lang="en-US" sz="803" b="1" dirty="0">
                <a:latin typeface="+mn-lt"/>
              </a:rPr>
              <a:t>Your Community</a:t>
            </a:r>
          </a:p>
        </p:txBody>
      </p:sp>
      <p:sp>
        <p:nvSpPr>
          <p:cNvPr id="106" name="TextBox 105">
            <a:extLst>
              <a:ext uri="{FF2B5EF4-FFF2-40B4-BE49-F238E27FC236}">
                <a16:creationId xmlns:a16="http://schemas.microsoft.com/office/drawing/2014/main" id="{923293BF-A03D-4F38-9417-8C77E77901C7}"/>
              </a:ext>
              <a:ext uri="{C183D7F6-B498-43B3-948B-1728B52AA6E4}">
                <adec:decorative xmlns:adec="http://schemas.microsoft.com/office/drawing/2017/decorative" val="1"/>
              </a:ext>
            </a:extLst>
          </p:cNvPr>
          <p:cNvSpPr txBox="1"/>
          <p:nvPr/>
        </p:nvSpPr>
        <p:spPr bwMode="gray">
          <a:xfrm>
            <a:off x="3826791" y="2609463"/>
            <a:ext cx="1032760" cy="566309"/>
          </a:xfrm>
          <a:prstGeom prst="rect">
            <a:avLst/>
          </a:prstGeom>
          <a:noFill/>
        </p:spPr>
        <p:txBody>
          <a:bodyPr wrap="square" lIns="0" tIns="0" rIns="0" bIns="0" rtlCol="0">
            <a:spAutoFit/>
          </a:bodyPr>
          <a:lstStyle/>
          <a:p>
            <a:pPr>
              <a:lnSpc>
                <a:spcPts val="939"/>
              </a:lnSpc>
            </a:pPr>
            <a:r>
              <a:rPr lang="en-US" sz="679" spc="-9" dirty="0">
                <a:latin typeface="+mn-lt"/>
                <a:ea typeface="Verdana" panose="020B0604030504040204" pitchFamily="34" charset="0"/>
                <a:cs typeface="Verdana" panose="020B0604030504040204" pitchFamily="34" charset="0"/>
              </a:rPr>
              <a:t>Technology, research, </a:t>
            </a:r>
            <a:br>
              <a:rPr lang="en-US" sz="679" spc="-9" dirty="0">
                <a:latin typeface="+mn-lt"/>
                <a:ea typeface="Verdana" panose="020B0604030504040204" pitchFamily="34" charset="0"/>
                <a:cs typeface="Verdana" panose="020B0604030504040204" pitchFamily="34" charset="0"/>
              </a:rPr>
            </a:br>
            <a:r>
              <a:rPr lang="en-US" sz="679" spc="-9" dirty="0">
                <a:latin typeface="+mn-lt"/>
                <a:ea typeface="Verdana" panose="020B0604030504040204" pitchFamily="34" charset="0"/>
                <a:cs typeface="Verdana" panose="020B0604030504040204" pitchFamily="34" charset="0"/>
              </a:rPr>
              <a:t>and bold initiatives to strengthen your DEI strategy and eliminate </a:t>
            </a:r>
            <a:br>
              <a:rPr lang="en-US" sz="679" spc="-9" dirty="0">
                <a:latin typeface="+mn-lt"/>
                <a:ea typeface="Verdana" panose="020B0604030504040204" pitchFamily="34" charset="0"/>
                <a:cs typeface="Verdana" panose="020B0604030504040204" pitchFamily="34" charset="0"/>
              </a:rPr>
            </a:br>
            <a:r>
              <a:rPr lang="en-US" sz="679" spc="-9" dirty="0">
                <a:latin typeface="+mn-lt"/>
                <a:ea typeface="Verdana" panose="020B0604030504040204" pitchFamily="34" charset="0"/>
                <a:cs typeface="Verdana" panose="020B0604030504040204" pitchFamily="34" charset="0"/>
              </a:rPr>
              <a:t>equity gaps</a:t>
            </a:r>
            <a:endParaRPr lang="en-US" sz="679" dirty="0">
              <a:latin typeface="+mn-lt"/>
              <a:ea typeface="Verdana" panose="020B0604030504040204" pitchFamily="34" charset="0"/>
              <a:cs typeface="Verdana" panose="020B0604030504040204" pitchFamily="34" charset="0"/>
            </a:endParaRPr>
          </a:p>
        </p:txBody>
      </p:sp>
      <p:sp>
        <p:nvSpPr>
          <p:cNvPr id="105" name="object 30">
            <a:extLst>
              <a:ext uri="{FF2B5EF4-FFF2-40B4-BE49-F238E27FC236}">
                <a16:creationId xmlns:a16="http://schemas.microsoft.com/office/drawing/2014/main" id="{7A10570E-553E-4057-AE8A-5CC730C42CB9}"/>
              </a:ext>
              <a:ext uri="{C183D7F6-B498-43B3-948B-1728B52AA6E4}">
                <adec:decorative xmlns:adec="http://schemas.microsoft.com/office/drawing/2017/decorative" val="1"/>
              </a:ext>
            </a:extLst>
          </p:cNvPr>
          <p:cNvSpPr txBox="1"/>
          <p:nvPr/>
        </p:nvSpPr>
        <p:spPr>
          <a:xfrm>
            <a:off x="5221118" y="2054687"/>
            <a:ext cx="1061343" cy="68480"/>
          </a:xfrm>
          <a:prstGeom prst="rect">
            <a:avLst/>
          </a:prstGeom>
        </p:spPr>
        <p:txBody>
          <a:bodyPr vert="horz" wrap="square" lIns="0" tIns="0" rIns="0" bIns="0" rtlCol="0">
            <a:spAutoFit/>
          </a:bodyPr>
          <a:lstStyle/>
          <a:p>
            <a:pPr>
              <a:spcBef>
                <a:spcPts val="262"/>
              </a:spcBef>
            </a:pPr>
            <a:r>
              <a:rPr sz="445" b="1" spc="-12" dirty="0">
                <a:latin typeface="+mn-lt"/>
                <a:ea typeface="Verdana" panose="020B0604030504040204" pitchFamily="34" charset="0"/>
                <a:cs typeface="Verdana" panose="020B0604030504040204" pitchFamily="34" charset="0"/>
              </a:rPr>
              <a:t>DATA</a:t>
            </a:r>
            <a:r>
              <a:rPr sz="445" b="1" spc="-15"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AND</a:t>
            </a:r>
            <a:r>
              <a:rPr sz="445" b="1" spc="-12"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ANALYTICS</a:t>
            </a:r>
          </a:p>
        </p:txBody>
      </p:sp>
      <p:sp>
        <p:nvSpPr>
          <p:cNvPr id="104" name="TextBox 103">
            <a:extLst>
              <a:ext uri="{FF2B5EF4-FFF2-40B4-BE49-F238E27FC236}">
                <a16:creationId xmlns:a16="http://schemas.microsoft.com/office/drawing/2014/main" id="{D22CA2D8-DA80-4A64-B02E-E79683451050}"/>
              </a:ext>
              <a:ext uri="{C183D7F6-B498-43B3-948B-1728B52AA6E4}">
                <adec:decorative xmlns:adec="http://schemas.microsoft.com/office/drawing/2017/decorative" val="1"/>
              </a:ext>
            </a:extLst>
          </p:cNvPr>
          <p:cNvSpPr txBox="1"/>
          <p:nvPr/>
        </p:nvSpPr>
        <p:spPr bwMode="gray">
          <a:xfrm>
            <a:off x="5221118" y="2175240"/>
            <a:ext cx="975211" cy="370679"/>
          </a:xfrm>
          <a:prstGeom prst="rect">
            <a:avLst/>
          </a:prstGeom>
          <a:noFill/>
        </p:spPr>
        <p:txBody>
          <a:bodyPr wrap="square" lIns="0" tIns="0" rIns="0" bIns="0" rtlCol="0">
            <a:spAutoFit/>
          </a:bodyPr>
          <a:lstStyle/>
          <a:p>
            <a:pPr>
              <a:spcBef>
                <a:spcPts val="309"/>
              </a:spcBef>
            </a:pPr>
            <a:r>
              <a:rPr lang="en-US" sz="803" b="1" spc="-6" dirty="0">
                <a:latin typeface="+mn-lt"/>
                <a:ea typeface="Verdana" panose="020B0604030504040204" pitchFamily="34" charset="0"/>
                <a:cs typeface="Verdana" panose="020B0604030504040204" pitchFamily="34" charset="0"/>
              </a:rPr>
              <a:t>Embrace </a:t>
            </a:r>
            <a:br>
              <a:rPr lang="en-US" sz="803" b="1" spc="-6" dirty="0">
                <a:latin typeface="+mn-lt"/>
                <a:ea typeface="Verdana" panose="020B0604030504040204" pitchFamily="34" charset="0"/>
                <a:cs typeface="Verdana" panose="020B0604030504040204" pitchFamily="34" charset="0"/>
              </a:rPr>
            </a:br>
            <a:r>
              <a:rPr lang="en-US" sz="803" b="1" spc="-6" dirty="0">
                <a:latin typeface="+mn-lt"/>
                <a:ea typeface="Verdana" panose="020B0604030504040204" pitchFamily="34" charset="0"/>
                <a:cs typeface="Verdana" panose="020B0604030504040204" pitchFamily="34" charset="0"/>
              </a:rPr>
              <a:t>Digital Transformation </a:t>
            </a:r>
            <a:endParaRPr lang="en-US" sz="803" dirty="0">
              <a:latin typeface="+mn-lt"/>
              <a:ea typeface="Verdana" panose="020B0604030504040204" pitchFamily="34" charset="0"/>
              <a:cs typeface="Verdana" panose="020B0604030504040204" pitchFamily="34" charset="0"/>
            </a:endParaRPr>
          </a:p>
        </p:txBody>
      </p:sp>
      <p:sp>
        <p:nvSpPr>
          <p:cNvPr id="103" name="TextBox 102">
            <a:extLst>
              <a:ext uri="{FF2B5EF4-FFF2-40B4-BE49-F238E27FC236}">
                <a16:creationId xmlns:a16="http://schemas.microsoft.com/office/drawing/2014/main" id="{27F8831D-D03E-476C-9AAA-319640249A18}"/>
              </a:ext>
              <a:ext uri="{C183D7F6-B498-43B3-948B-1728B52AA6E4}">
                <adec:decorative xmlns:adec="http://schemas.microsoft.com/office/drawing/2017/decorative" val="1"/>
              </a:ext>
            </a:extLst>
          </p:cNvPr>
          <p:cNvSpPr txBox="1"/>
          <p:nvPr/>
        </p:nvSpPr>
        <p:spPr bwMode="gray">
          <a:xfrm>
            <a:off x="5221118" y="2609463"/>
            <a:ext cx="975213" cy="566309"/>
          </a:xfrm>
          <a:prstGeom prst="rect">
            <a:avLst/>
          </a:prstGeom>
          <a:noFill/>
        </p:spPr>
        <p:txBody>
          <a:bodyPr wrap="square" lIns="0" tIns="0" rIns="0" bIns="0" rtlCol="0">
            <a:spAutoFit/>
          </a:bodyPr>
          <a:lstStyle/>
          <a:p>
            <a:pPr>
              <a:lnSpc>
                <a:spcPts val="939"/>
              </a:lnSpc>
            </a:pPr>
            <a:r>
              <a:rPr lang="en-US" sz="679" dirty="0">
                <a:latin typeface="+mn-lt"/>
                <a:ea typeface="Verdana" panose="020B0604030504040204" pitchFamily="34" charset="0"/>
                <a:cs typeface="Verdana" panose="020B0604030504040204" pitchFamily="34" charset="0"/>
              </a:rPr>
              <a:t>Data and analytics solutions built for </a:t>
            </a:r>
            <a:br>
              <a:rPr lang="en-US" sz="679" dirty="0">
                <a:latin typeface="+mn-lt"/>
                <a:ea typeface="Verdana" panose="020B0604030504040204" pitchFamily="34" charset="0"/>
                <a:cs typeface="Verdana" panose="020B0604030504040204" pitchFamily="34" charset="0"/>
              </a:rPr>
            </a:br>
            <a:r>
              <a:rPr lang="en-US" sz="679" dirty="0">
                <a:latin typeface="+mn-lt"/>
                <a:ea typeface="Verdana" panose="020B0604030504040204" pitchFamily="34" charset="0"/>
                <a:cs typeface="Verdana" panose="020B0604030504040204" pitchFamily="34" charset="0"/>
              </a:rPr>
              <a:t>higher education to guide decisions and </a:t>
            </a:r>
            <a:r>
              <a:rPr lang="en-US" sz="679" spc="-6" dirty="0">
                <a:latin typeface="+mn-lt"/>
                <a:ea typeface="Verdana" panose="020B0604030504040204" pitchFamily="34" charset="0"/>
                <a:cs typeface="Verdana" panose="020B0604030504040204" pitchFamily="34" charset="0"/>
              </a:rPr>
              <a:t>accelerate innovation</a:t>
            </a:r>
          </a:p>
        </p:txBody>
      </p:sp>
      <p:sp>
        <p:nvSpPr>
          <p:cNvPr id="102" name="We partner...">
            <a:extLst>
              <a:ext uri="{FF2B5EF4-FFF2-40B4-BE49-F238E27FC236}">
                <a16:creationId xmlns:a16="http://schemas.microsoft.com/office/drawing/2014/main" id="{FE27C61C-8215-4BA8-923B-5BAAD63B9D15}"/>
              </a:ext>
              <a:ext uri="{C183D7F6-B498-43B3-948B-1728B52AA6E4}">
                <adec:decorative xmlns:adec="http://schemas.microsoft.com/office/drawing/2017/decorative" val="1"/>
              </a:ext>
            </a:extLst>
          </p:cNvPr>
          <p:cNvSpPr txBox="1"/>
          <p:nvPr/>
        </p:nvSpPr>
        <p:spPr bwMode="gray">
          <a:xfrm>
            <a:off x="1284835" y="3470287"/>
            <a:ext cx="3831131" cy="323165"/>
          </a:xfrm>
          <a:prstGeom prst="rect">
            <a:avLst/>
          </a:prstGeom>
          <a:noFill/>
        </p:spPr>
        <p:txBody>
          <a:bodyPr wrap="square" lIns="0" tIns="0" rIns="0" bIns="0" rtlCol="0">
            <a:spAutoFit/>
          </a:bodyPr>
          <a:lstStyle/>
          <a:p>
            <a:pPr marL="7844" algn="ctr" defTabSz="564733">
              <a:spcBef>
                <a:spcPts val="309"/>
              </a:spcBef>
              <a:defRPr/>
            </a:pPr>
            <a:r>
              <a:rPr lang="en-US" sz="1050" spc="-12" dirty="0">
                <a:solidFill>
                  <a:schemeClr val="bg1"/>
                </a:solidFill>
                <a:latin typeface="+mj-lt"/>
              </a:rPr>
              <a:t>We partner with </a:t>
            </a:r>
            <a:r>
              <a:rPr lang="en-US" sz="1050" spc="-12" dirty="0">
                <a:solidFill>
                  <a:schemeClr val="accent6"/>
                </a:solidFill>
                <a:latin typeface="+mj-lt"/>
              </a:rPr>
              <a:t>2,500+ </a:t>
            </a:r>
            <a:r>
              <a:rPr lang="en-US" sz="1050" spc="-12" dirty="0">
                <a:solidFill>
                  <a:schemeClr val="bg1"/>
                </a:solidFill>
                <a:latin typeface="+mj-lt"/>
              </a:rPr>
              <a:t>institutions to </a:t>
            </a:r>
            <a:br>
              <a:rPr lang="en-US" sz="1050" spc="-12" dirty="0">
                <a:solidFill>
                  <a:schemeClr val="bg1"/>
                </a:solidFill>
                <a:latin typeface="+mj-lt"/>
              </a:rPr>
            </a:br>
            <a:r>
              <a:rPr lang="en-US" sz="1050" spc="-12" dirty="0">
                <a:solidFill>
                  <a:schemeClr val="bg1"/>
                </a:solidFill>
                <a:latin typeface="+mj-lt"/>
              </a:rPr>
              <a:t>accelerate progress and enable lasting change. </a:t>
            </a:r>
          </a:p>
        </p:txBody>
      </p:sp>
      <p:sp>
        <p:nvSpPr>
          <p:cNvPr id="101" name="95%+...">
            <a:extLst>
              <a:ext uri="{FF2B5EF4-FFF2-40B4-BE49-F238E27FC236}">
                <a16:creationId xmlns:a16="http://schemas.microsoft.com/office/drawing/2014/main" id="{39AD0D84-BC51-4E53-B0D6-289703BBCCB1}"/>
              </a:ext>
              <a:ext uri="{C183D7F6-B498-43B3-948B-1728B52AA6E4}">
                <adec:decorative xmlns:adec="http://schemas.microsoft.com/office/drawing/2017/decorative" val="1"/>
              </a:ext>
            </a:extLst>
          </p:cNvPr>
          <p:cNvSpPr txBox="1"/>
          <p:nvPr/>
        </p:nvSpPr>
        <p:spPr bwMode="gray">
          <a:xfrm>
            <a:off x="1200122" y="4004873"/>
            <a:ext cx="4000556" cy="323165"/>
          </a:xfrm>
          <a:prstGeom prst="rect">
            <a:avLst/>
          </a:prstGeom>
          <a:noFill/>
        </p:spPr>
        <p:txBody>
          <a:bodyPr wrap="square" lIns="0" tIns="0" rIns="0" bIns="0" rtlCol="0">
            <a:spAutoFit/>
          </a:bodyPr>
          <a:lstStyle/>
          <a:p>
            <a:pPr algn="ctr">
              <a:spcBef>
                <a:spcPts val="309"/>
              </a:spcBef>
            </a:pPr>
            <a:r>
              <a:rPr lang="en-US" sz="1050" spc="-12" dirty="0">
                <a:solidFill>
                  <a:schemeClr val="accent6"/>
                </a:solidFill>
                <a:latin typeface="+mj-lt"/>
              </a:rPr>
              <a:t>95%+ </a:t>
            </a:r>
            <a:r>
              <a:rPr lang="en-US" sz="1050" spc="-12" dirty="0">
                <a:solidFill>
                  <a:schemeClr val="bg1"/>
                </a:solidFill>
                <a:latin typeface="+mj-lt"/>
              </a:rPr>
              <a:t>of our partners return to us year after year </a:t>
            </a:r>
            <a:br>
              <a:rPr lang="en-US" sz="1050" spc="-12" dirty="0">
                <a:solidFill>
                  <a:schemeClr val="bg1"/>
                </a:solidFill>
                <a:latin typeface="+mj-lt"/>
              </a:rPr>
            </a:br>
            <a:r>
              <a:rPr lang="en-US" sz="1050" spc="-12" dirty="0">
                <a:solidFill>
                  <a:schemeClr val="bg1"/>
                </a:solidFill>
                <a:latin typeface="+mj-lt"/>
              </a:rPr>
              <a:t>because of results we achieve, together.</a:t>
            </a:r>
            <a:endParaRPr lang="en-US" sz="1050" dirty="0">
              <a:solidFill>
                <a:schemeClr val="bg1"/>
              </a:solidFill>
              <a:latin typeface="+mj-lt"/>
            </a:endParaRPr>
          </a:p>
        </p:txBody>
      </p:sp>
      <p:sp>
        <p:nvSpPr>
          <p:cNvPr id="100" name="K12...">
            <a:extLst>
              <a:ext uri="{FF2B5EF4-FFF2-40B4-BE49-F238E27FC236}">
                <a16:creationId xmlns:a16="http://schemas.microsoft.com/office/drawing/2014/main" id="{1C1AA6FB-00C1-4991-94DF-CDC55601E0F5}"/>
              </a:ext>
              <a:ext uri="{C183D7F6-B498-43B3-948B-1728B52AA6E4}">
                <adec:decorative xmlns:adec="http://schemas.microsoft.com/office/drawing/2017/decorative" val="1"/>
              </a:ext>
            </a:extLst>
          </p:cNvPr>
          <p:cNvSpPr txBox="1">
            <a:spLocks/>
          </p:cNvSpPr>
          <p:nvPr/>
        </p:nvSpPr>
        <p:spPr>
          <a:xfrm>
            <a:off x="277813" y="4617833"/>
            <a:ext cx="5059213" cy="92333"/>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r>
              <a:rPr lang="en-US" sz="600" b="0" spc="3" dirty="0">
                <a:solidFill>
                  <a:schemeClr val="tx1"/>
                </a:solidFill>
                <a:latin typeface="+mn-lt"/>
                <a:cs typeface="MuseoSans-500"/>
              </a:rPr>
              <a:t>K12</a:t>
            </a:r>
            <a:r>
              <a:rPr lang="en-US" sz="600" b="0" dirty="0">
                <a:solidFill>
                  <a:schemeClr val="tx1"/>
                </a:solidFill>
                <a:latin typeface="+mn-lt"/>
                <a:cs typeface="MuseoSans-500"/>
              </a:rPr>
              <a:t> • Community Colleges</a:t>
            </a:r>
            <a:r>
              <a:rPr lang="en-US" sz="600" b="0" spc="3" dirty="0">
                <a:solidFill>
                  <a:schemeClr val="tx1"/>
                </a:solidFill>
                <a:latin typeface="+mn-lt"/>
                <a:cs typeface="MuseoSans-500"/>
              </a:rPr>
              <a:t> </a:t>
            </a:r>
            <a:r>
              <a:rPr lang="en-US" sz="600" b="0" dirty="0">
                <a:solidFill>
                  <a:schemeClr val="tx1"/>
                </a:solidFill>
                <a:latin typeface="+mn-lt"/>
                <a:cs typeface="MuseoSans-500"/>
              </a:rPr>
              <a:t>• </a:t>
            </a:r>
            <a:r>
              <a:rPr lang="en-US" sz="600" b="0" spc="-15" dirty="0">
                <a:solidFill>
                  <a:schemeClr val="tx1"/>
                </a:solidFill>
                <a:latin typeface="+mn-lt"/>
                <a:cs typeface="MuseoSans-500"/>
              </a:rPr>
              <a:t>Four-Year</a:t>
            </a:r>
            <a:r>
              <a:rPr lang="en-US" sz="600" b="0" dirty="0">
                <a:solidFill>
                  <a:schemeClr val="tx1"/>
                </a:solidFill>
                <a:latin typeface="+mn-lt"/>
                <a:cs typeface="MuseoSans-500"/>
              </a:rPr>
              <a:t> Colleges and</a:t>
            </a:r>
            <a:r>
              <a:rPr lang="en-US" sz="600" b="0" spc="3" dirty="0">
                <a:solidFill>
                  <a:schemeClr val="tx1"/>
                </a:solidFill>
                <a:latin typeface="+mn-lt"/>
                <a:cs typeface="MuseoSans-500"/>
              </a:rPr>
              <a:t> </a:t>
            </a:r>
            <a:r>
              <a:rPr lang="en-US" sz="600" b="0" dirty="0">
                <a:solidFill>
                  <a:schemeClr val="tx1"/>
                </a:solidFill>
                <a:latin typeface="+mn-lt"/>
                <a:cs typeface="MuseoSans-500"/>
              </a:rPr>
              <a:t>Universities • Graduate, Professional,</a:t>
            </a:r>
            <a:r>
              <a:rPr lang="en-US" sz="600" b="0" spc="3" dirty="0">
                <a:solidFill>
                  <a:schemeClr val="tx1"/>
                </a:solidFill>
                <a:latin typeface="+mn-lt"/>
                <a:cs typeface="MuseoSans-500"/>
              </a:rPr>
              <a:t> </a:t>
            </a:r>
            <a:r>
              <a:rPr lang="en-US" sz="600" b="0" dirty="0">
                <a:solidFill>
                  <a:schemeClr val="tx1"/>
                </a:solidFill>
                <a:latin typeface="+mn-lt"/>
                <a:cs typeface="MuseoSans-500"/>
              </a:rPr>
              <a:t>and </a:t>
            </a:r>
            <a:r>
              <a:rPr lang="en-US" sz="600" b="0" spc="-3" dirty="0">
                <a:solidFill>
                  <a:schemeClr val="tx1"/>
                </a:solidFill>
                <a:latin typeface="+mn-lt"/>
                <a:cs typeface="MuseoSans-500"/>
              </a:rPr>
              <a:t>Adult</a:t>
            </a:r>
            <a:r>
              <a:rPr lang="en-US" sz="600" b="0" dirty="0">
                <a:solidFill>
                  <a:schemeClr val="tx1"/>
                </a:solidFill>
                <a:latin typeface="+mn-lt"/>
                <a:cs typeface="MuseoSans-500"/>
              </a:rPr>
              <a:t> Programs • Employers</a:t>
            </a:r>
            <a:endParaRPr lang="en-US" sz="600" dirty="0">
              <a:solidFill>
                <a:schemeClr val="tx1"/>
              </a:solidFill>
              <a:latin typeface="+mn-lt"/>
              <a:cs typeface="MuseoSans-500"/>
            </a:endParaRPr>
          </a:p>
        </p:txBody>
      </p:sp>
      <p:sp>
        <p:nvSpPr>
          <p:cNvPr id="99" name="Holder 5">
            <a:extLst>
              <a:ext uri="{FF2B5EF4-FFF2-40B4-BE49-F238E27FC236}">
                <a16:creationId xmlns:a16="http://schemas.microsoft.com/office/drawing/2014/main" id="{BBF2FD8D-022C-4F25-BD68-A1EEAF036CF7}"/>
              </a:ext>
              <a:ext uri="{C183D7F6-B498-43B3-948B-1728B52AA6E4}">
                <adec:decorative xmlns:adec="http://schemas.microsoft.com/office/drawing/2017/decorative" val="1"/>
              </a:ext>
            </a:extLst>
          </p:cNvPr>
          <p:cNvSpPr txBox="1">
            <a:spLocks/>
          </p:cNvSpPr>
          <p:nvPr userDrawn="1"/>
        </p:nvSpPr>
        <p:spPr>
          <a:xfrm>
            <a:off x="5657151" y="4610234"/>
            <a:ext cx="472444" cy="107530"/>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lgn="r">
              <a:lnSpc>
                <a:spcPts val="886"/>
              </a:lnSpc>
            </a:pPr>
            <a:r>
              <a:rPr lang="en-US" sz="700" spc="-12" dirty="0" err="1">
                <a:solidFill>
                  <a:schemeClr val="tx1"/>
                </a:solidFill>
                <a:latin typeface="+mj-lt"/>
              </a:rPr>
              <a:t>eab.com</a:t>
            </a:r>
            <a:endParaRPr lang="en-US" sz="700" spc="-12" dirty="0">
              <a:solidFill>
                <a:schemeClr val="tx1"/>
              </a:solidFill>
              <a:latin typeface="+mj-lt"/>
            </a:endParaRPr>
          </a:p>
        </p:txBody>
      </p:sp>
    </p:spTree>
    <p:custDataLst>
      <p:tags r:id="rId1"/>
    </p:custDataLst>
    <p:extLst>
      <p:ext uri="{BB962C8B-B14F-4D97-AF65-F5344CB8AC3E}">
        <p14:creationId xmlns:p14="http://schemas.microsoft.com/office/powerpoint/2010/main" val="19144055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oad Map">
    <p:bg bwMode="gray">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A027-A292-31E8-613B-2F7E978CB34B}"/>
              </a:ext>
            </a:extLst>
          </p:cNvPr>
          <p:cNvSpPr>
            <a:spLocks noGrp="1"/>
          </p:cNvSpPr>
          <p:nvPr>
            <p:ph type="title" hasCustomPrompt="1"/>
          </p:nvPr>
        </p:nvSpPr>
        <p:spPr>
          <a:xfrm>
            <a:off x="3918904" y="0"/>
            <a:ext cx="1939942" cy="335667"/>
          </a:xfrm>
          <a:prstGeom prst="round2SameRect">
            <a:avLst>
              <a:gd name="adj1" fmla="val 0"/>
              <a:gd name="adj2" fmla="val 15021"/>
            </a:avLst>
          </a:prstGeom>
          <a:solidFill>
            <a:schemeClr val="tx2"/>
          </a:solidFill>
          <a:ln>
            <a:noFill/>
          </a:ln>
        </p:spPr>
        <p:txBody>
          <a:bodyPr wrap="none" lIns="45720" tIns="137160" rIns="45720" bIns="45720" anchor="b" anchorCtr="0"/>
          <a:lstStyle>
            <a:lvl1pPr algn="r">
              <a:defRPr sz="1000" b="1" cap="all" baseline="0">
                <a:solidFill>
                  <a:schemeClr val="accent5"/>
                </a:solidFill>
                <a:latin typeface="+mn-lt"/>
              </a:defRPr>
            </a:lvl1pPr>
          </a:lstStyle>
          <a:p>
            <a:r>
              <a:rPr lang="en-US" dirty="0"/>
              <a:t> Add “Roadmap” Here</a:t>
            </a:r>
          </a:p>
        </p:txBody>
      </p:sp>
      <p:sp>
        <p:nvSpPr>
          <p:cNvPr id="3" name="#1 number">
            <a:extLst>
              <a:ext uri="{FF2B5EF4-FFF2-40B4-BE49-F238E27FC236}">
                <a16:creationId xmlns:a16="http://schemas.microsoft.com/office/drawing/2014/main" id="{74C74578-9D33-9A17-6585-344FCFD8D7C1}"/>
              </a:ext>
            </a:extLst>
          </p:cNvPr>
          <p:cNvSpPr>
            <a:spLocks noGrp="1"/>
          </p:cNvSpPr>
          <p:nvPr>
            <p:ph type="body" sz="quarter" idx="25" hasCustomPrompt="1"/>
          </p:nvPr>
        </p:nvSpPr>
        <p:spPr bwMode="gray">
          <a:xfrm>
            <a:off x="863781" y="11865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2" name="#1 title"/>
          <p:cNvSpPr>
            <a:spLocks noGrp="1"/>
          </p:cNvSpPr>
          <p:nvPr>
            <p:ph type="body" sz="quarter" idx="13" hasCustomPrompt="1"/>
          </p:nvPr>
        </p:nvSpPr>
        <p:spPr bwMode="gray">
          <a:xfrm>
            <a:off x="1363151" y="1196289"/>
            <a:ext cx="3749041"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16pt, Title Case</a:t>
            </a:r>
          </a:p>
        </p:txBody>
      </p:sp>
      <p:sp>
        <p:nvSpPr>
          <p:cNvPr id="20" name="#2 number"/>
          <p:cNvSpPr>
            <a:spLocks noGrp="1"/>
          </p:cNvSpPr>
          <p:nvPr>
            <p:ph type="body" sz="quarter" idx="17" hasCustomPrompt="1"/>
          </p:nvPr>
        </p:nvSpPr>
        <p:spPr bwMode="gray">
          <a:xfrm>
            <a:off x="863781" y="17685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8378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3506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41989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9326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30019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514739"/>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83989"/>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 name="Green box directions - decorative">
            <a:extLst>
              <a:ext uri="{FF2B5EF4-FFF2-40B4-BE49-F238E27FC236}">
                <a16:creationId xmlns:a16="http://schemas.microsoft.com/office/drawing/2014/main" id="{917F4658-73B9-38C1-9000-906E695E9E89}"/>
              </a:ex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5" name="Slide number - decorative">
            <a:extLst>
              <a:ext uri="{FF2B5EF4-FFF2-40B4-BE49-F238E27FC236}">
                <a16:creationId xmlns:a16="http://schemas.microsoft.com/office/drawing/2014/main" id="{E1EDA770-B567-3286-90EA-C5CE0C41E4D6}"/>
              </a:ex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906170238"/>
      </p:ext>
    </p:extLst>
  </p:cSld>
  <p:clrMapOvr>
    <a:masterClrMapping/>
  </p:clrMapOvr>
  <p:extLst>
    <p:ext uri="{DCECCB84-F9BA-43D5-87BE-67443E8EF086}">
      <p15:sldGuideLst xmlns:p15="http://schemas.microsoft.com/office/powerpoint/2012/main">
        <p15:guide id="1" pos="852">
          <p15:clr>
            <a:srgbClr val="FBAE40"/>
          </p15:clr>
        </p15:guide>
        <p15:guide id="2" orient="horz" pos="1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443BE-A320-C070-FF74-7A4E57877A2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pic>
        <p:nvPicPr>
          <p:cNvPr id="14" name="EAB logo - decorative">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3888445" y="3494256"/>
            <a:ext cx="1546644" cy="221432"/>
          </a:xfrm>
          <a:prstGeom prst="round2SameRect">
            <a:avLst>
              <a:gd name="adj1" fmla="val 0"/>
              <a:gd name="adj2" fmla="val 19914"/>
            </a:avLst>
          </a:prstGeom>
          <a:solidFill>
            <a:schemeClr val="tx2"/>
          </a:solidFill>
        </p:spPr>
        <p:txBody>
          <a:bodyPr wrap="none" lIns="45720" tIns="27432" rIns="45720" bIns="27432" anchor="t">
            <a:spAutoFit/>
          </a:bodyPr>
          <a:lstStyle>
            <a:lvl1pPr marL="0" indent="0" algn="r">
              <a:spcBef>
                <a:spcPts val="0"/>
              </a:spcBef>
              <a:buNone/>
              <a:defRPr sz="1000" b="0" cap="all" spc="50" baseline="0">
                <a:solidFill>
                  <a:schemeClr val="accent5"/>
                </a:solidFill>
                <a:latin typeface="+mn-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p:nvSpPr>
        <p:spPr bwMode="gray">
          <a:xfrm>
            <a:off x="6469577" y="3287365"/>
            <a:ext cx="1470912" cy="151323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4263401086"/>
      </p:ext>
    </p:extLst>
  </p:cSld>
  <p:clrMapOvr>
    <a:masterClrMapping/>
  </p:clrMapOvr>
  <p:extLst>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 uri="{C183D7F6-B498-43B3-948B-1728B52AA6E4}">
                <adec:decorative xmlns:adec="http://schemas.microsoft.com/office/drawing/2017/decorative" val="1"/>
              </a:ext>
            </a:extLst>
          </p:cNvPr>
          <p:cNvGrpSpPr/>
          <p:nvPr/>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p:ph type="title" hasCustomPrompt="1"/>
          </p:nvPr>
        </p:nvSpPr>
        <p:spPr bwMode="gray">
          <a:xfrm>
            <a:off x="280193" y="309824"/>
            <a:ext cx="5842795"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776923272"/>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584393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414487847"/>
      </p:ext>
    </p:extLst>
  </p:cSld>
  <p:clrMapOvr>
    <a:masterClrMapping/>
  </p:clrMapOvr>
  <p:extLst>
    <p:ext uri="{DCECCB84-F9BA-43D5-87BE-67443E8EF086}">
      <p15:sldGuideLst xmlns:p15="http://schemas.microsoft.com/office/powerpoint/2012/main">
        <p15:guide id="1" orient="horz" pos="62">
          <p15:clr>
            <a:srgbClr val="FBAE40"/>
          </p15:clr>
        </p15:guide>
        <p15:guide id="2" orient="horz" pos="1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www.eab.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17.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hyperlink" Target="https://www.eab.com/" TargetMode="Externa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18"/>
            <a:extLst>
              <a:ext uri="{C183D7F6-B498-43B3-948B-1728B52AA6E4}">
                <adec:decorative xmlns:adec="http://schemas.microsoft.com/office/drawing/2017/decorative" val="1"/>
              </a:ext>
            </a:extLst>
          </p:cNvPr>
          <p:cNvSpPr txBox="1"/>
          <p:nvPr/>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©2024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2" y="309824"/>
            <a:ext cx="5845175" cy="256480"/>
          </a:xfrm>
          <a:prstGeom prst="rect">
            <a:avLst/>
          </a:prstGeom>
        </p:spPr>
        <p:txBody>
          <a:bodyPr vert="horz" wrap="square"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Master: copyright - decorative">
            <a:hlinkClick r:id="rId18"/>
            <a:extLst>
              <a:ext uri="{FF2B5EF4-FFF2-40B4-BE49-F238E27FC236}">
                <a16:creationId xmlns:a16="http://schemas.microsoft.com/office/drawing/2014/main" id="{7D5690D4-7776-AB2E-87D9-BBE9A45AABBA}"/>
              </a:ex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©2024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Tree>
    <p:custDataLst>
      <p:tags r:id="rId17"/>
    </p:custDataLst>
    <p:extLst>
      <p:ext uri="{BB962C8B-B14F-4D97-AF65-F5344CB8AC3E}">
        <p14:creationId xmlns:p14="http://schemas.microsoft.com/office/powerpoint/2010/main" val="242051961"/>
      </p:ext>
    </p:extLst>
  </p:cSld>
  <p:clrMap bg1="lt1" tx1="dk1" bg2="lt2" tx2="dk2" accent1="accent1" accent2="accent2" accent3="accent3" accent4="accent4" accent5="accent5" accent6="accent6" hlink="hlink" folHlink="folHlink"/>
  <p:sldLayoutIdLst>
    <p:sldLayoutId id="2147483702" r:id="rId1"/>
    <p:sldLayoutId id="2147483689" r:id="rId2"/>
    <p:sldLayoutId id="2147483690" r:id="rId3"/>
    <p:sldLayoutId id="2147483703"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19"/>
            <a:extLst>
              <a:ext uri="{C183D7F6-B498-43B3-948B-1728B52AA6E4}">
                <adec:decorative xmlns:adec="http://schemas.microsoft.com/office/drawing/2017/decorative" val="1"/>
              </a:ext>
            </a:extLst>
          </p:cNvPr>
          <p:cNvSpPr txBox="1"/>
          <p:nvPr/>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©2025 by EAB. </a:t>
            </a: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2" y="309824"/>
            <a:ext cx="5845175" cy="256480"/>
          </a:xfrm>
          <a:prstGeom prst="rect">
            <a:avLst/>
          </a:prstGeom>
        </p:spPr>
        <p:txBody>
          <a:bodyPr vert="horz" wrap="square"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8"/>
    </p:custDataLst>
    <p:extLst>
      <p:ext uri="{BB962C8B-B14F-4D97-AF65-F5344CB8AC3E}">
        <p14:creationId xmlns:p14="http://schemas.microsoft.com/office/powerpoint/2010/main" val="74583864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35.xml"/><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16.xml"/><Relationship Id="rId7" Type="http://schemas.microsoft.com/office/2007/relationships/hdphoto" Target="../media/hdphoto2.wdp"/><Relationship Id="rId2" Type="http://schemas.openxmlformats.org/officeDocument/2006/relationships/slideLayout" Target="../slideLayouts/slideLayout22.xml"/><Relationship Id="rId1" Type="http://schemas.openxmlformats.org/officeDocument/2006/relationships/tags" Target="../tags/tag36.xml"/><Relationship Id="rId6" Type="http://schemas.openxmlformats.org/officeDocument/2006/relationships/image" Target="../media/image68.png"/><Relationship Id="rId11" Type="http://schemas.openxmlformats.org/officeDocument/2006/relationships/image" Target="../media/image71.png"/><Relationship Id="rId5" Type="http://schemas.microsoft.com/office/2007/relationships/hdphoto" Target="../media/hdphoto1.wdp"/><Relationship Id="rId10" Type="http://schemas.openxmlformats.org/officeDocument/2006/relationships/image" Target="../media/image70.png"/><Relationship Id="rId4" Type="http://schemas.openxmlformats.org/officeDocument/2006/relationships/image" Target="../media/image67.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4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2.xml"/><Relationship Id="rId1" Type="http://schemas.openxmlformats.org/officeDocument/2006/relationships/tags" Target="../tags/tag3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2.xml"/><Relationship Id="rId1" Type="http://schemas.openxmlformats.org/officeDocument/2006/relationships/tags" Target="../tags/tag38.xml"/><Relationship Id="rId5" Type="http://schemas.openxmlformats.org/officeDocument/2006/relationships/hyperlink" Target="https://support.rapidinsight.eab.com/hc/en-us/articles/20618026054167-Retention-Modeling-Cohort-Series" TargetMode="External"/><Relationship Id="rId4" Type="http://schemas.openxmlformats.org/officeDocument/2006/relationships/hyperlink" Target="https://eab.com/events/2025-rapid-insight-skills-and-solutions-sess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9.xml"/><Relationship Id="rId7" Type="http://schemas.openxmlformats.org/officeDocument/2006/relationships/image" Target="../media/image55.png"/><Relationship Id="rId2" Type="http://schemas.openxmlformats.org/officeDocument/2006/relationships/slideLayout" Target="../slideLayouts/slideLayout22.xml"/><Relationship Id="rId1" Type="http://schemas.openxmlformats.org/officeDocument/2006/relationships/tags" Target="../tags/tag3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E55A323-FB90-3A2B-6B75-DE69DE6837C0}"/>
              </a:ext>
            </a:extLst>
          </p:cNvPr>
          <p:cNvSpPr>
            <a:spLocks noGrp="1"/>
          </p:cNvSpPr>
          <p:nvPr>
            <p:ph type="title"/>
          </p:nvPr>
        </p:nvSpPr>
        <p:spPr>
          <a:xfrm>
            <a:off x="436282" y="2265718"/>
            <a:ext cx="5766754" cy="692497"/>
          </a:xfrm>
        </p:spPr>
        <p:txBody>
          <a:bodyPr/>
          <a:lstStyle/>
          <a:p>
            <a:r>
              <a:rPr lang="en-US" dirty="0"/>
              <a:t>Strategy Spotlight: Improving Fall-to-Spring Retention with Rapid Insight</a:t>
            </a:r>
          </a:p>
        </p:txBody>
      </p:sp>
      <p:sp>
        <p:nvSpPr>
          <p:cNvPr id="10" name="Text Placeholder 9">
            <a:extLst>
              <a:ext uri="{FF2B5EF4-FFF2-40B4-BE49-F238E27FC236}">
                <a16:creationId xmlns:a16="http://schemas.microsoft.com/office/drawing/2014/main" id="{2A54BEC4-2E8D-6BEA-CB5C-FB123D35AD48}"/>
              </a:ext>
            </a:extLst>
          </p:cNvPr>
          <p:cNvSpPr>
            <a:spLocks noGrp="1"/>
          </p:cNvSpPr>
          <p:nvPr>
            <p:ph type="body" sz="quarter" idx="13"/>
          </p:nvPr>
        </p:nvSpPr>
        <p:spPr>
          <a:xfrm>
            <a:off x="436282" y="3262145"/>
            <a:ext cx="4389438" cy="169277"/>
          </a:xfrm>
        </p:spPr>
        <p:txBody>
          <a:bodyPr/>
          <a:lstStyle/>
          <a:p>
            <a:r>
              <a:rPr lang="en-US" dirty="0"/>
              <a:t>October 9, 2025</a:t>
            </a:r>
          </a:p>
        </p:txBody>
      </p:sp>
      <p:sp>
        <p:nvSpPr>
          <p:cNvPr id="5" name="Text Placeholder 4">
            <a:extLst>
              <a:ext uri="{FF2B5EF4-FFF2-40B4-BE49-F238E27FC236}">
                <a16:creationId xmlns:a16="http://schemas.microsoft.com/office/drawing/2014/main" id="{AA6F8449-725C-4D35-E0BE-B338FD9CBC19}"/>
              </a:ext>
            </a:extLst>
          </p:cNvPr>
          <p:cNvSpPr>
            <a:spLocks noGrp="1"/>
          </p:cNvSpPr>
          <p:nvPr>
            <p:ph type="body" sz="quarter" idx="14"/>
          </p:nvPr>
        </p:nvSpPr>
        <p:spPr/>
        <p:txBody>
          <a:bodyPr/>
          <a:lstStyle/>
          <a:p>
            <a:endParaRPr lang="en-US"/>
          </a:p>
        </p:txBody>
      </p:sp>
      <p:pic>
        <p:nvPicPr>
          <p:cNvPr id="4" name="Picture 3" descr="A blue circle with white text&#10;&#10;Description automatically generated with medium confidence">
            <a:extLst>
              <a:ext uri="{FF2B5EF4-FFF2-40B4-BE49-F238E27FC236}">
                <a16:creationId xmlns:a16="http://schemas.microsoft.com/office/drawing/2014/main" id="{D8E6CED6-A626-5756-DB8F-D9B2557AE589}"/>
              </a:ext>
            </a:extLst>
          </p:cNvPr>
          <p:cNvPicPr>
            <a:picLocks noChangeAspect="1"/>
          </p:cNvPicPr>
          <p:nvPr/>
        </p:nvPicPr>
        <p:blipFill>
          <a:blip r:embed="rId3"/>
          <a:stretch>
            <a:fillRect/>
          </a:stretch>
        </p:blipFill>
        <p:spPr>
          <a:xfrm>
            <a:off x="4938080" y="3431422"/>
            <a:ext cx="1178514" cy="1178514"/>
          </a:xfrm>
          <a:prstGeom prst="rect">
            <a:avLst/>
          </a:prstGeom>
        </p:spPr>
      </p:pic>
    </p:spTree>
    <p:extLst>
      <p:ext uri="{BB962C8B-B14F-4D97-AF65-F5344CB8AC3E}">
        <p14:creationId xmlns:p14="http://schemas.microsoft.com/office/powerpoint/2010/main" val="310384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58783A-0CE1-EE44-8818-91175C757C06}"/>
              </a:ext>
              <a:ext uri="{C183D7F6-B498-43B3-948B-1728B52AA6E4}">
                <adec:decorative xmlns:adec="http://schemas.microsoft.com/office/drawing/2017/decorative" val="1"/>
              </a:ext>
            </a:extLst>
          </p:cNvPr>
          <p:cNvSpPr/>
          <p:nvPr/>
        </p:nvSpPr>
        <p:spPr bwMode="gray">
          <a:xfrm>
            <a:off x="286412" y="1203404"/>
            <a:ext cx="2743200" cy="16110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Rectangle 3">
            <a:extLst>
              <a:ext uri="{FF2B5EF4-FFF2-40B4-BE49-F238E27FC236}">
                <a16:creationId xmlns:a16="http://schemas.microsoft.com/office/drawing/2014/main" id="{C4A1E3B7-DE41-6846-A9DD-1A9819B507C2}"/>
              </a:ext>
              <a:ext uri="{C183D7F6-B498-43B3-948B-1728B52AA6E4}">
                <adec:decorative xmlns:adec="http://schemas.microsoft.com/office/drawing/2017/decorative" val="1"/>
              </a:ext>
            </a:extLst>
          </p:cNvPr>
          <p:cNvSpPr/>
          <p:nvPr/>
        </p:nvSpPr>
        <p:spPr bwMode="gray">
          <a:xfrm>
            <a:off x="286412" y="1203404"/>
            <a:ext cx="654777" cy="161108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a:extLst>
              <a:ext uri="{FF2B5EF4-FFF2-40B4-BE49-F238E27FC236}">
                <a16:creationId xmlns:a16="http://schemas.microsoft.com/office/drawing/2014/main" id="{2414FE02-280B-9F42-BF9B-4ED56EA82339}"/>
              </a:ext>
              <a:ext uri="{C183D7F6-B498-43B3-948B-1728B52AA6E4}">
                <adec:decorative xmlns:adec="http://schemas.microsoft.com/office/drawing/2017/decorative" val="1"/>
              </a:ext>
            </a:extLst>
          </p:cNvPr>
          <p:cNvSpPr/>
          <p:nvPr/>
        </p:nvSpPr>
        <p:spPr bwMode="gray">
          <a:xfrm>
            <a:off x="3377943" y="1203404"/>
            <a:ext cx="2743200" cy="16110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Rectangle 29">
            <a:extLst>
              <a:ext uri="{FF2B5EF4-FFF2-40B4-BE49-F238E27FC236}">
                <a16:creationId xmlns:a16="http://schemas.microsoft.com/office/drawing/2014/main" id="{448587CC-1C9F-5A4F-8715-E3D537E91BF7}"/>
              </a:ext>
              <a:ext uri="{C183D7F6-B498-43B3-948B-1728B52AA6E4}">
                <adec:decorative xmlns:adec="http://schemas.microsoft.com/office/drawing/2017/decorative" val="1"/>
              </a:ext>
            </a:extLst>
          </p:cNvPr>
          <p:cNvSpPr/>
          <p:nvPr/>
        </p:nvSpPr>
        <p:spPr bwMode="gray">
          <a:xfrm>
            <a:off x="3377943" y="1203404"/>
            <a:ext cx="654777" cy="161108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a:extLst>
              <a:ext uri="{FF2B5EF4-FFF2-40B4-BE49-F238E27FC236}">
                <a16:creationId xmlns:a16="http://schemas.microsoft.com/office/drawing/2014/main" id="{DC080B29-22A7-8446-9930-D96558D2C3B3}"/>
              </a:ext>
              <a:ext uri="{C183D7F6-B498-43B3-948B-1728B52AA6E4}">
                <adec:decorative xmlns:adec="http://schemas.microsoft.com/office/drawing/2017/decorative" val="1"/>
              </a:ext>
            </a:extLst>
          </p:cNvPr>
          <p:cNvSpPr/>
          <p:nvPr/>
        </p:nvSpPr>
        <p:spPr bwMode="gray">
          <a:xfrm>
            <a:off x="286412" y="2911702"/>
            <a:ext cx="2743200" cy="16110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F9EDD98A-C777-C54D-95CC-B2EE18C17CDC}"/>
              </a:ext>
              <a:ext uri="{C183D7F6-B498-43B3-948B-1728B52AA6E4}">
                <adec:decorative xmlns:adec="http://schemas.microsoft.com/office/drawing/2017/decorative" val="1"/>
              </a:ext>
            </a:extLst>
          </p:cNvPr>
          <p:cNvSpPr/>
          <p:nvPr/>
        </p:nvSpPr>
        <p:spPr bwMode="gray">
          <a:xfrm>
            <a:off x="286412" y="2911702"/>
            <a:ext cx="654777" cy="161108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a:extLst>
              <a:ext uri="{FF2B5EF4-FFF2-40B4-BE49-F238E27FC236}">
                <a16:creationId xmlns:a16="http://schemas.microsoft.com/office/drawing/2014/main" id="{2F04E8BD-1856-44A8-B6FC-DC20B3D64E04}"/>
              </a:ext>
            </a:extLst>
          </p:cNvPr>
          <p:cNvSpPr>
            <a:spLocks noGrp="1"/>
          </p:cNvSpPr>
          <p:nvPr>
            <p:ph type="title"/>
          </p:nvPr>
        </p:nvSpPr>
        <p:spPr/>
        <p:txBody>
          <a:bodyPr/>
          <a:lstStyle/>
          <a:p>
            <a:r>
              <a:rPr lang="en-US" dirty="0"/>
              <a:t>Common Early Indicators of Attrition Risk</a:t>
            </a:r>
          </a:p>
        </p:txBody>
      </p:sp>
      <p:sp>
        <p:nvSpPr>
          <p:cNvPr id="8" name="Text Placeholder 9">
            <a:extLst>
              <a:ext uri="{FF2B5EF4-FFF2-40B4-BE49-F238E27FC236}">
                <a16:creationId xmlns:a16="http://schemas.microsoft.com/office/drawing/2014/main" id="{69EEC990-D32E-EE4B-BA0B-6DC2EA28E713}"/>
              </a:ext>
            </a:extLst>
          </p:cNvPr>
          <p:cNvSpPr txBox="1">
            <a:spLocks/>
          </p:cNvSpPr>
          <p:nvPr/>
        </p:nvSpPr>
        <p:spPr bwMode="gray">
          <a:xfrm>
            <a:off x="1159249" y="1497268"/>
            <a:ext cx="1552847" cy="116185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Academic</a:t>
            </a:r>
          </a:p>
          <a:p>
            <a:r>
              <a:rPr lang="en-US" dirty="0"/>
              <a:t>Not registered for next term</a:t>
            </a:r>
          </a:p>
          <a:p>
            <a:r>
              <a:rPr lang="en-US" dirty="0"/>
              <a:t>Multiple course drops/withdrawals</a:t>
            </a:r>
          </a:p>
          <a:p>
            <a:r>
              <a:rPr lang="en-US" dirty="0"/>
              <a:t>Low midterm performance</a:t>
            </a:r>
          </a:p>
        </p:txBody>
      </p:sp>
      <p:sp>
        <p:nvSpPr>
          <p:cNvPr id="27" name="Text Placeholder 9">
            <a:extLst>
              <a:ext uri="{FF2B5EF4-FFF2-40B4-BE49-F238E27FC236}">
                <a16:creationId xmlns:a16="http://schemas.microsoft.com/office/drawing/2014/main" id="{C49CCFC4-2FB2-9645-B243-C192D2AE0CFE}"/>
              </a:ext>
            </a:extLst>
          </p:cNvPr>
          <p:cNvSpPr txBox="1">
            <a:spLocks/>
          </p:cNvSpPr>
          <p:nvPr/>
        </p:nvSpPr>
        <p:spPr bwMode="gray">
          <a:xfrm>
            <a:off x="4250780" y="1497268"/>
            <a:ext cx="1711949" cy="116185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Advising &amp; Engagement</a:t>
            </a:r>
          </a:p>
          <a:p>
            <a:r>
              <a:rPr lang="en-US" dirty="0"/>
              <a:t>No advising meetings documented</a:t>
            </a:r>
          </a:p>
          <a:p>
            <a:r>
              <a:rPr lang="en-US" dirty="0"/>
              <a:t>Limited use of support services</a:t>
            </a:r>
          </a:p>
          <a:p>
            <a:r>
              <a:rPr lang="en-US" dirty="0"/>
              <a:t>Low participation in campus activities</a:t>
            </a:r>
          </a:p>
        </p:txBody>
      </p:sp>
      <p:sp>
        <p:nvSpPr>
          <p:cNvPr id="38" name="Text Placeholder 9">
            <a:extLst>
              <a:ext uri="{FF2B5EF4-FFF2-40B4-BE49-F238E27FC236}">
                <a16:creationId xmlns:a16="http://schemas.microsoft.com/office/drawing/2014/main" id="{C07A2B3D-F3E7-134F-83FC-1EC1C23CE2B3}"/>
              </a:ext>
            </a:extLst>
          </p:cNvPr>
          <p:cNvSpPr txBox="1">
            <a:spLocks/>
          </p:cNvSpPr>
          <p:nvPr/>
        </p:nvSpPr>
        <p:spPr bwMode="gray">
          <a:xfrm>
            <a:off x="1159249" y="3205565"/>
            <a:ext cx="1552847" cy="88485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Behavioral </a:t>
            </a:r>
          </a:p>
          <a:p>
            <a:r>
              <a:rPr lang="en-US" dirty="0"/>
              <a:t>Low LMS activity (log-ins, submissions)</a:t>
            </a:r>
          </a:p>
          <a:p>
            <a:r>
              <a:rPr lang="en-US" dirty="0"/>
              <a:t>Frequent absences</a:t>
            </a:r>
          </a:p>
          <a:p>
            <a:r>
              <a:rPr lang="en-US" dirty="0"/>
              <a:t>Missing course materials</a:t>
            </a:r>
          </a:p>
        </p:txBody>
      </p:sp>
      <p:sp>
        <p:nvSpPr>
          <p:cNvPr id="34" name="Text Placeholder 9">
            <a:extLst>
              <a:ext uri="{FF2B5EF4-FFF2-40B4-BE49-F238E27FC236}">
                <a16:creationId xmlns:a16="http://schemas.microsoft.com/office/drawing/2014/main" id="{8D125C56-2ABF-7C4A-933D-00758AAC4CAB}"/>
              </a:ext>
            </a:extLst>
          </p:cNvPr>
          <p:cNvSpPr txBox="1">
            <a:spLocks/>
          </p:cNvSpPr>
          <p:nvPr/>
        </p:nvSpPr>
        <p:spPr bwMode="gray">
          <a:xfrm>
            <a:off x="4250780" y="3205566"/>
            <a:ext cx="1552847" cy="82073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Financial </a:t>
            </a:r>
          </a:p>
          <a:p>
            <a:r>
              <a:rPr lang="en-US" dirty="0"/>
              <a:t>Account holds or late payments</a:t>
            </a:r>
          </a:p>
          <a:p>
            <a:r>
              <a:rPr lang="en-US" dirty="0"/>
              <a:t>Unmet financial need / aid changes</a:t>
            </a:r>
          </a:p>
        </p:txBody>
      </p:sp>
      <p:sp>
        <p:nvSpPr>
          <p:cNvPr id="36" name="Rectangle 35">
            <a:extLst>
              <a:ext uri="{FF2B5EF4-FFF2-40B4-BE49-F238E27FC236}">
                <a16:creationId xmlns:a16="http://schemas.microsoft.com/office/drawing/2014/main" id="{91007801-7D43-AB48-9E87-357F9E225D41}"/>
              </a:ext>
              <a:ext uri="{C183D7F6-B498-43B3-948B-1728B52AA6E4}">
                <adec:decorative xmlns:adec="http://schemas.microsoft.com/office/drawing/2017/decorative" val="1"/>
              </a:ext>
            </a:extLst>
          </p:cNvPr>
          <p:cNvSpPr/>
          <p:nvPr/>
        </p:nvSpPr>
        <p:spPr bwMode="gray">
          <a:xfrm>
            <a:off x="3377943" y="2911702"/>
            <a:ext cx="2743200" cy="16110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a:extLst>
              <a:ext uri="{FF2B5EF4-FFF2-40B4-BE49-F238E27FC236}">
                <a16:creationId xmlns:a16="http://schemas.microsoft.com/office/drawing/2014/main" id="{BC923809-24A9-AB4C-8F93-4488E5D3E0D4}"/>
              </a:ext>
              <a:ext uri="{C183D7F6-B498-43B3-948B-1728B52AA6E4}">
                <adec:decorative xmlns:adec="http://schemas.microsoft.com/office/drawing/2017/decorative" val="1"/>
              </a:ext>
            </a:extLst>
          </p:cNvPr>
          <p:cNvSpPr/>
          <p:nvPr/>
        </p:nvSpPr>
        <p:spPr bwMode="gray">
          <a:xfrm>
            <a:off x="3377943" y="2911702"/>
            <a:ext cx="654777" cy="161108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a:extLst>
              <a:ext uri="{FF2B5EF4-FFF2-40B4-BE49-F238E27FC236}">
                <a16:creationId xmlns:a16="http://schemas.microsoft.com/office/drawing/2014/main" id="{F8350ACB-6C1D-7F46-8D93-508530ABF973}"/>
              </a:ext>
              <a:ext uri="{C183D7F6-B498-43B3-948B-1728B52AA6E4}">
                <adec:decorative xmlns:adec="http://schemas.microsoft.com/office/drawing/2017/decorative" val="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470178" y="1779226"/>
            <a:ext cx="457910" cy="459442"/>
          </a:xfrm>
          <a:prstGeom prst="rect">
            <a:avLst/>
          </a:prstGeom>
        </p:spPr>
      </p:pic>
      <p:sp>
        <p:nvSpPr>
          <p:cNvPr id="2" name="TextBox 1">
            <a:extLst>
              <a:ext uri="{FF2B5EF4-FFF2-40B4-BE49-F238E27FC236}">
                <a16:creationId xmlns:a16="http://schemas.microsoft.com/office/drawing/2014/main" id="{6476A5A2-6B60-87C7-597C-10AD15EB80AC}"/>
              </a:ext>
            </a:extLst>
          </p:cNvPr>
          <p:cNvSpPr txBox="1"/>
          <p:nvPr/>
        </p:nvSpPr>
        <p:spPr>
          <a:xfrm>
            <a:off x="1057890" y="689608"/>
            <a:ext cx="4285020" cy="276999"/>
          </a:xfrm>
          <a:prstGeom prst="rect">
            <a:avLst/>
          </a:prstGeom>
          <a:noFill/>
        </p:spPr>
        <p:txBody>
          <a:bodyPr wrap="square" lIns="0" tIns="0" rIns="0" bIns="0" rtlCol="0">
            <a:spAutoFit/>
          </a:bodyPr>
          <a:lstStyle/>
          <a:p>
            <a:pPr algn="ctr">
              <a:spcBef>
                <a:spcPts val="500"/>
              </a:spcBef>
            </a:pPr>
            <a:r>
              <a:rPr lang="en-US" sz="900" dirty="0"/>
              <a:t>These leading indicators give institutions a chance to act </a:t>
            </a:r>
            <a:r>
              <a:rPr lang="en-US" sz="900" b="1" dirty="0"/>
              <a:t>before </a:t>
            </a:r>
            <a:r>
              <a:rPr lang="en-US" sz="900" dirty="0"/>
              <a:t>final grades or withdrawals are posted.</a:t>
            </a:r>
          </a:p>
        </p:txBody>
      </p:sp>
      <p:pic>
        <p:nvPicPr>
          <p:cNvPr id="5" name="Picture 4" descr="A close up of a logo&#10;&#10;Description automatically generated">
            <a:extLst>
              <a:ext uri="{FF2B5EF4-FFF2-40B4-BE49-F238E27FC236}">
                <a16:creationId xmlns:a16="http://schemas.microsoft.com/office/drawing/2014/main" id="{CA8B4230-D268-6131-CA84-9CD7447CC02C}"/>
              </a:ext>
            </a:extLst>
          </p:cNvPr>
          <p:cNvPicPr>
            <a:picLocks noChangeAspect="1"/>
          </p:cNvPicPr>
          <p:nvPr/>
        </p:nvPicPr>
        <p:blipFill>
          <a:blip r:embed="rId4">
            <a:lum bright="70000" contrast="-70000"/>
          </a:blip>
          <a:stretch>
            <a:fillRect/>
          </a:stretch>
        </p:blipFill>
        <p:spPr>
          <a:xfrm>
            <a:off x="354870" y="1847021"/>
            <a:ext cx="457200" cy="323851"/>
          </a:xfrm>
          <a:prstGeom prst="rect">
            <a:avLst/>
          </a:prstGeom>
        </p:spPr>
      </p:pic>
      <p:pic>
        <p:nvPicPr>
          <p:cNvPr id="7" name="Picture 6">
            <a:extLst>
              <a:ext uri="{FF2B5EF4-FFF2-40B4-BE49-F238E27FC236}">
                <a16:creationId xmlns:a16="http://schemas.microsoft.com/office/drawing/2014/main" id="{8177C923-34EE-C30D-B9C1-D927DFA9EBE6}"/>
              </a:ext>
            </a:extLst>
          </p:cNvPr>
          <p:cNvPicPr>
            <a:picLocks noChangeAspect="1"/>
          </p:cNvPicPr>
          <p:nvPr/>
        </p:nvPicPr>
        <p:blipFill>
          <a:blip r:embed="rId5">
            <a:lum bright="70000" contrast="-70000"/>
          </a:blip>
          <a:stretch>
            <a:fillRect/>
          </a:stretch>
        </p:blipFill>
        <p:spPr>
          <a:xfrm>
            <a:off x="3574165" y="3488645"/>
            <a:ext cx="249936" cy="457200"/>
          </a:xfrm>
          <a:prstGeom prst="rect">
            <a:avLst/>
          </a:prstGeom>
        </p:spPr>
      </p:pic>
      <p:pic>
        <p:nvPicPr>
          <p:cNvPr id="9" name="Picture 8" descr="Icon&#10;&#10;Description automatically generated">
            <a:extLst>
              <a:ext uri="{FF2B5EF4-FFF2-40B4-BE49-F238E27FC236}">
                <a16:creationId xmlns:a16="http://schemas.microsoft.com/office/drawing/2014/main" id="{EE5E180B-CF09-AE53-5BAD-8F1FA9B44B17}"/>
              </a:ext>
            </a:extLst>
          </p:cNvPr>
          <p:cNvPicPr>
            <a:picLocks noChangeAspect="1"/>
          </p:cNvPicPr>
          <p:nvPr/>
        </p:nvPicPr>
        <p:blipFill>
          <a:blip r:embed="rId6">
            <a:lum bright="70000" contrast="-70000"/>
          </a:blip>
          <a:stretch>
            <a:fillRect/>
          </a:stretch>
        </p:blipFill>
        <p:spPr>
          <a:xfrm>
            <a:off x="347100" y="3349544"/>
            <a:ext cx="533400" cy="596900"/>
          </a:xfrm>
          <a:prstGeom prst="rect">
            <a:avLst/>
          </a:prstGeom>
        </p:spPr>
      </p:pic>
    </p:spTree>
    <p:extLst>
      <p:ext uri="{BB962C8B-B14F-4D97-AF65-F5344CB8AC3E}">
        <p14:creationId xmlns:p14="http://schemas.microsoft.com/office/powerpoint/2010/main" val="6654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89FDDA-66A4-4B7C-0EE7-80D1A85B7CB6}"/>
              </a:ext>
            </a:extLst>
          </p:cNvPr>
          <p:cNvSpPr>
            <a:spLocks noGrp="1"/>
          </p:cNvSpPr>
          <p:nvPr>
            <p:ph type="body" sz="quarter" idx="21"/>
          </p:nvPr>
        </p:nvSpPr>
        <p:spPr>
          <a:xfrm>
            <a:off x="4686870" y="3494256"/>
            <a:ext cx="748219" cy="221432"/>
          </a:xfrm>
        </p:spPr>
        <p:txBody>
          <a:bodyPr/>
          <a:lstStyle/>
          <a:p>
            <a:r>
              <a:rPr lang="en-US" dirty="0"/>
              <a:t>Section</a:t>
            </a:r>
          </a:p>
        </p:txBody>
      </p:sp>
      <p:sp>
        <p:nvSpPr>
          <p:cNvPr id="3" name="Text Placeholder 2">
            <a:extLst>
              <a:ext uri="{FF2B5EF4-FFF2-40B4-BE49-F238E27FC236}">
                <a16:creationId xmlns:a16="http://schemas.microsoft.com/office/drawing/2014/main" id="{B96550C3-AFDC-6655-942C-C9B12E940883}"/>
              </a:ext>
            </a:extLst>
          </p:cNvPr>
          <p:cNvSpPr>
            <a:spLocks noGrp="1"/>
          </p:cNvSpPr>
          <p:nvPr>
            <p:ph type="body" sz="quarter" idx="22"/>
          </p:nvPr>
        </p:nvSpPr>
        <p:spPr/>
        <p:txBody>
          <a:bodyPr/>
          <a:lstStyle/>
          <a:p>
            <a:r>
              <a:rPr lang="en-US" dirty="0"/>
              <a:t>3</a:t>
            </a:r>
          </a:p>
        </p:txBody>
      </p:sp>
      <p:sp>
        <p:nvSpPr>
          <p:cNvPr id="4" name="Title 3">
            <a:extLst>
              <a:ext uri="{FF2B5EF4-FFF2-40B4-BE49-F238E27FC236}">
                <a16:creationId xmlns:a16="http://schemas.microsoft.com/office/drawing/2014/main" id="{9C4F1E23-02A4-6C93-DBA6-A6E617709017}"/>
              </a:ext>
            </a:extLst>
          </p:cNvPr>
          <p:cNvSpPr>
            <a:spLocks noGrp="1"/>
          </p:cNvSpPr>
          <p:nvPr>
            <p:ph type="title"/>
          </p:nvPr>
        </p:nvSpPr>
        <p:spPr>
          <a:xfrm>
            <a:off x="457200" y="2033730"/>
            <a:ext cx="4114800" cy="692497"/>
          </a:xfrm>
        </p:spPr>
        <p:txBody>
          <a:bodyPr/>
          <a:lstStyle/>
          <a:p>
            <a:r>
              <a:rPr lang="en-US" dirty="0"/>
              <a:t>Partner Spotlight: </a:t>
            </a:r>
            <a:br>
              <a:rPr lang="en-US" dirty="0"/>
            </a:br>
            <a:r>
              <a:rPr lang="en-US" dirty="0"/>
              <a:t>Penn State University</a:t>
            </a:r>
          </a:p>
        </p:txBody>
      </p:sp>
      <p:sp>
        <p:nvSpPr>
          <p:cNvPr id="5" name="Text Placeholder 4">
            <a:extLst>
              <a:ext uri="{FF2B5EF4-FFF2-40B4-BE49-F238E27FC236}">
                <a16:creationId xmlns:a16="http://schemas.microsoft.com/office/drawing/2014/main" id="{CE9178DB-A00A-D83E-A1E6-68B8DC6E3D59}"/>
              </a:ext>
            </a:extLst>
          </p:cNvPr>
          <p:cNvSpPr>
            <a:spLocks noGrp="1"/>
          </p:cNvSpPr>
          <p:nvPr>
            <p:ph type="body" sz="quarter" idx="19"/>
          </p:nvPr>
        </p:nvSpPr>
        <p:spPr/>
        <p:txBody>
          <a:bodyPr/>
          <a:lstStyle/>
          <a:p>
            <a:r>
              <a:rPr lang="en-US" dirty="0"/>
              <a:t>Janet Schulenberg, Ph.D.</a:t>
            </a:r>
          </a:p>
        </p:txBody>
      </p:sp>
      <p:sp>
        <p:nvSpPr>
          <p:cNvPr id="6" name="Text Placeholder 5">
            <a:extLst>
              <a:ext uri="{FF2B5EF4-FFF2-40B4-BE49-F238E27FC236}">
                <a16:creationId xmlns:a16="http://schemas.microsoft.com/office/drawing/2014/main" id="{BC16E440-4A83-4D66-7A54-63D384C67044}"/>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347754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FE16E4-7CAF-4378-93D0-53357B40EBB8}"/>
              </a:ext>
              <a:ext uri="{C183D7F6-B498-43B3-948B-1728B52AA6E4}">
                <adec:decorative xmlns:adec="http://schemas.microsoft.com/office/drawing/2017/decorative" val="1"/>
              </a:ext>
            </a:extLst>
          </p:cNvPr>
          <p:cNvPicPr>
            <a:picLocks noChangeAspect="1"/>
          </p:cNvPicPr>
          <p:nvPr/>
        </p:nvPicPr>
        <p:blipFill>
          <a:blip r:embed="rId3"/>
          <a:srcRect l="14238" r="14238" b="7613"/>
          <a:stretch>
            <a:fillRect/>
          </a:stretch>
        </p:blipFill>
        <p:spPr>
          <a:xfrm>
            <a:off x="-1" y="0"/>
            <a:ext cx="6400801" cy="4800600"/>
          </a:xfrm>
          <a:prstGeom prst="rect">
            <a:avLst/>
          </a:prstGeom>
        </p:spPr>
      </p:pic>
      <p:sp>
        <p:nvSpPr>
          <p:cNvPr id="7" name="Parallelogram 6">
            <a:extLst>
              <a:ext uri="{FF2B5EF4-FFF2-40B4-BE49-F238E27FC236}">
                <a16:creationId xmlns:a16="http://schemas.microsoft.com/office/drawing/2014/main" id="{6743B5A7-3802-415B-86BD-777A6FF4C227}"/>
              </a:ext>
              <a:ext uri="{C183D7F6-B498-43B3-948B-1728B52AA6E4}">
                <adec:decorative xmlns:adec="http://schemas.microsoft.com/office/drawing/2017/decorative" val="1"/>
              </a:ext>
            </a:extLst>
          </p:cNvPr>
          <p:cNvSpPr/>
          <p:nvPr/>
        </p:nvSpPr>
        <p:spPr bwMode="gray">
          <a:xfrm>
            <a:off x="-173802" y="786510"/>
            <a:ext cx="5786490" cy="492591"/>
          </a:xfrm>
          <a:prstGeom prst="parallelogram">
            <a:avLst>
              <a:gd name="adj" fmla="val 31926"/>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Verdana"/>
              <a:ea typeface="+mn-ea"/>
              <a:cs typeface="+mn-cs"/>
            </a:endParaRPr>
          </a:p>
        </p:txBody>
      </p:sp>
      <p:sp>
        <p:nvSpPr>
          <p:cNvPr id="9" name="Text Placeholder 2">
            <a:extLst>
              <a:ext uri="{FF2B5EF4-FFF2-40B4-BE49-F238E27FC236}">
                <a16:creationId xmlns:a16="http://schemas.microsoft.com/office/drawing/2014/main" id="{0A4B4070-BCF3-49B1-8E3D-EC6DA5B9422B}"/>
              </a:ext>
            </a:extLst>
          </p:cNvPr>
          <p:cNvSpPr txBox="1">
            <a:spLocks noGrp="1"/>
          </p:cNvSpPr>
          <p:nvPr>
            <p:ph type="title" idx="4294967295"/>
          </p:nvPr>
        </p:nvSpPr>
        <p:spPr bwMode="gray">
          <a:xfrm>
            <a:off x="279515" y="932183"/>
            <a:ext cx="5176516" cy="23096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marL="0" indent="0" algn="l" defTabSz="480060" rtl="0" eaLnBrk="1" latinLnBrk="0" hangingPunct="1">
              <a:lnSpc>
                <a:spcPct val="100000"/>
              </a:lnSpc>
              <a:spcBef>
                <a:spcPts val="0"/>
              </a:spcBef>
              <a:buClrTx/>
              <a:buFont typeface="Arial" panose="020B0604020202020204" pitchFamily="34" charset="0"/>
              <a:buNone/>
              <a:defRPr sz="800" kern="1200">
                <a:solidFill>
                  <a:schemeClr val="bg1"/>
                </a:solidFill>
                <a:latin typeface="+mn-lt"/>
                <a:ea typeface="+mn-ea"/>
                <a:cs typeface="+mn-cs"/>
              </a:defRPr>
            </a:lvl1pPr>
            <a:lvl2pPr marL="114300" indent="0" algn="l" defTabSz="480060" rtl="0" eaLnBrk="1" latinLnBrk="0" hangingPunct="1">
              <a:lnSpc>
                <a:spcPct val="100000"/>
              </a:lnSpc>
              <a:spcBef>
                <a:spcPts val="0"/>
              </a:spcBef>
              <a:buClrTx/>
              <a:buFont typeface="Verdana" panose="020B0604030504040204" pitchFamily="34" charset="0"/>
              <a:buNone/>
              <a:defRPr sz="800" kern="1200">
                <a:solidFill>
                  <a:schemeClr val="tx1"/>
                </a:solidFill>
                <a:latin typeface="+mn-lt"/>
                <a:ea typeface="+mn-ea"/>
                <a:cs typeface="+mn-cs"/>
              </a:defRPr>
            </a:lvl2pPr>
            <a:lvl3pPr marL="228600" indent="0" algn="l" defTabSz="480060" rtl="0" eaLnBrk="1" latinLnBrk="0" hangingPunct="1">
              <a:lnSpc>
                <a:spcPct val="100000"/>
              </a:lnSpc>
              <a:spcBef>
                <a:spcPts val="0"/>
              </a:spcBef>
              <a:buClrTx/>
              <a:buFont typeface="Arial" panose="020B0604020202020204" pitchFamily="34" charset="0"/>
              <a:buNone/>
              <a:defRPr sz="800" kern="1200">
                <a:solidFill>
                  <a:schemeClr val="tx1"/>
                </a:solidFill>
                <a:latin typeface="+mn-lt"/>
                <a:ea typeface="+mn-ea"/>
                <a:cs typeface="+mn-cs"/>
              </a:defRPr>
            </a:lvl3pPr>
            <a:lvl4pPr marL="342900" indent="0" algn="l" defTabSz="480060" rtl="0" eaLnBrk="1" latinLnBrk="0" hangingPunct="1">
              <a:lnSpc>
                <a:spcPct val="100000"/>
              </a:lnSpc>
              <a:spcBef>
                <a:spcPts val="0"/>
              </a:spcBef>
              <a:buFont typeface="Verdana" panose="020B0604030504040204" pitchFamily="34" charset="0"/>
              <a:buNone/>
              <a:defRPr sz="800" kern="1200">
                <a:solidFill>
                  <a:schemeClr val="tx1"/>
                </a:solidFill>
                <a:latin typeface="+mn-lt"/>
                <a:ea typeface="+mn-ea"/>
                <a:cs typeface="+mn-cs"/>
              </a:defRPr>
            </a:lvl4pPr>
            <a:lvl5pPr marL="457200" indent="0" algn="l" defTabSz="480060" rtl="0" eaLnBrk="1" latinLnBrk="0" hangingPunct="1">
              <a:lnSpc>
                <a:spcPct val="100000"/>
              </a:lnSpc>
              <a:spcBef>
                <a:spcPts val="0"/>
              </a:spcBef>
              <a:buFont typeface="Arial" panose="020B0604020202020204" pitchFamily="34" charset="0"/>
              <a:buNone/>
              <a:defRPr sz="8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defTabSz="360189">
              <a:defRPr/>
            </a:pPr>
            <a:r>
              <a:rPr lang="en-US" sz="1501" b="1" spc="0" dirty="0"/>
              <a:t>The Pennsylvania State University (Penn State)</a:t>
            </a:r>
          </a:p>
        </p:txBody>
      </p:sp>
      <p:sp>
        <p:nvSpPr>
          <p:cNvPr id="2" name="Rectangle 1">
            <a:extLst>
              <a:ext uri="{FF2B5EF4-FFF2-40B4-BE49-F238E27FC236}">
                <a16:creationId xmlns:a16="http://schemas.microsoft.com/office/drawing/2014/main" id="{F6E08826-CF6B-72C9-567B-97932DA03E4F}"/>
              </a:ext>
              <a:ext uri="{C183D7F6-B498-43B3-948B-1728B52AA6E4}">
                <adec:decorative xmlns:adec="http://schemas.microsoft.com/office/drawing/2017/decorative" val="1"/>
              </a:ext>
            </a:extLst>
          </p:cNvPr>
          <p:cNvSpPr/>
          <p:nvPr/>
        </p:nvSpPr>
        <p:spPr bwMode="gray">
          <a:xfrm>
            <a:off x="0" y="3413030"/>
            <a:ext cx="6400800" cy="615783"/>
          </a:xfrm>
          <a:prstGeom prst="rect">
            <a:avLst/>
          </a:prstGeom>
          <a:solidFill>
            <a:srgbClr val="00355F">
              <a:alpha val="82000"/>
            </a:srgb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606" tIns="34303" rIns="68606" bIns="34303"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375"/>
              </a:spcBef>
              <a:spcAft>
                <a:spcPts val="0"/>
              </a:spcAft>
              <a:buClrTx/>
              <a:buSzTx/>
              <a:buFontTx/>
              <a:buNone/>
              <a:tabLst/>
              <a:defRPr/>
            </a:pPr>
            <a:endParaRPr kumimoji="0" lang="en-US" sz="750" b="0" i="0" u="none" strike="noStrike" kern="1200" cap="none" spc="0" normalizeH="0" baseline="0" noProof="0" dirty="0" err="1">
              <a:ln>
                <a:noFill/>
              </a:ln>
              <a:solidFill>
                <a:srgbClr val="FFFFFF"/>
              </a:solidFill>
              <a:effectLst/>
              <a:uLnTx/>
              <a:uFillTx/>
              <a:latin typeface="Verdana"/>
              <a:ea typeface="+mn-ea"/>
              <a:cs typeface="+mn-cs"/>
            </a:endParaRPr>
          </a:p>
        </p:txBody>
      </p:sp>
      <p:grpSp>
        <p:nvGrpSpPr>
          <p:cNvPr id="8" name="Group 7" descr="Public 4-year university in State College, PA&#10;">
            <a:extLst>
              <a:ext uri="{FF2B5EF4-FFF2-40B4-BE49-F238E27FC236}">
                <a16:creationId xmlns:a16="http://schemas.microsoft.com/office/drawing/2014/main" id="{F2A26CF7-9933-B88C-6CE4-9E1D7BE6FB93}"/>
              </a:ext>
            </a:extLst>
          </p:cNvPr>
          <p:cNvGrpSpPr/>
          <p:nvPr/>
        </p:nvGrpSpPr>
        <p:grpSpPr>
          <a:xfrm>
            <a:off x="312749" y="3609488"/>
            <a:ext cx="1413460" cy="222867"/>
            <a:chOff x="1067567" y="3305268"/>
            <a:chExt cx="1883912" cy="297045"/>
          </a:xfrm>
        </p:grpSpPr>
        <p:sp>
          <p:nvSpPr>
            <p:cNvPr id="23" name="TextBox 22" descr="Public 4-year university in State College, PA&#10;">
              <a:extLst>
                <a:ext uri="{FF2B5EF4-FFF2-40B4-BE49-F238E27FC236}">
                  <a16:creationId xmlns:a16="http://schemas.microsoft.com/office/drawing/2014/main" id="{F3911A5A-EC35-2CCB-0D4C-C909AB8A0F89}"/>
                </a:ext>
              </a:extLst>
            </p:cNvPr>
            <p:cNvSpPr txBox="1"/>
            <p:nvPr/>
          </p:nvSpPr>
          <p:spPr bwMode="gray">
            <a:xfrm>
              <a:off x="1447175" y="3315291"/>
              <a:ext cx="1504304" cy="276895"/>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675"/>
                </a:spcBef>
                <a:spcAft>
                  <a:spcPts val="0"/>
                </a:spcAft>
                <a:buClrTx/>
                <a:buSzTx/>
                <a:buFontTx/>
                <a:buNone/>
                <a:tabLst/>
                <a:defRPr/>
              </a:pPr>
              <a:r>
                <a:rPr kumimoji="0" lang="en-US" sz="675" b="0" i="0" u="none" strike="noStrike" kern="1200" cap="none" spc="0" normalizeH="0" baseline="0" noProof="0" dirty="0">
                  <a:ln>
                    <a:noFill/>
                  </a:ln>
                  <a:solidFill>
                    <a:srgbClr val="FFFFFF"/>
                  </a:solidFill>
                  <a:effectLst/>
                  <a:uLnTx/>
                  <a:uFillTx/>
                  <a:latin typeface="Verdana"/>
                  <a:ea typeface="+mn-ea"/>
                  <a:cs typeface="+mn-cs"/>
                </a:rPr>
                <a:t>Public 4-year university in State College, PA</a:t>
              </a:r>
            </a:p>
          </p:txBody>
        </p:sp>
        <p:pic>
          <p:nvPicPr>
            <p:cNvPr id="25" name="Picture 24">
              <a:extLst>
                <a:ext uri="{FF2B5EF4-FFF2-40B4-BE49-F238E27FC236}">
                  <a16:creationId xmlns:a16="http://schemas.microsoft.com/office/drawing/2014/main" id="{7400ED62-B0E4-09D6-14DA-136A2CF9EE56}"/>
                </a:ext>
                <a:ext uri="{C183D7F6-B498-43B3-948B-1728B52AA6E4}">
                  <adec:decorative xmlns:adec="http://schemas.microsoft.com/office/drawing/2017/decorative" val="1"/>
                </a:ext>
              </a:extLst>
            </p:cNvPr>
            <p:cNvPicPr>
              <a:picLocks noChangeAspect="1"/>
            </p:cNvPicPr>
            <p:nvPr/>
          </p:nvPicPr>
          <p:blipFill>
            <a:blip r:embed="rId4">
              <a:lum bright="70000" contrast="-70000"/>
            </a:blip>
            <a:stretch>
              <a:fillRect/>
            </a:stretch>
          </p:blipFill>
          <p:spPr>
            <a:xfrm>
              <a:off x="1067567" y="3305268"/>
              <a:ext cx="295065" cy="297045"/>
            </a:xfrm>
            <a:prstGeom prst="rect">
              <a:avLst/>
            </a:prstGeom>
          </p:spPr>
        </p:pic>
      </p:grpSp>
      <p:grpSp>
        <p:nvGrpSpPr>
          <p:cNvPr id="6" name="Group 5" descr="88,000+ students&#10;system-wide&#10;">
            <a:extLst>
              <a:ext uri="{FF2B5EF4-FFF2-40B4-BE49-F238E27FC236}">
                <a16:creationId xmlns:a16="http://schemas.microsoft.com/office/drawing/2014/main" id="{5153005C-0726-9DE3-934F-1B3AD4625503}"/>
              </a:ext>
            </a:extLst>
          </p:cNvPr>
          <p:cNvGrpSpPr/>
          <p:nvPr/>
        </p:nvGrpSpPr>
        <p:grpSpPr>
          <a:xfrm>
            <a:off x="1873413" y="3617013"/>
            <a:ext cx="1424840" cy="207749"/>
            <a:chOff x="3680879" y="4062176"/>
            <a:chExt cx="1899080" cy="276895"/>
          </a:xfrm>
        </p:grpSpPr>
        <p:sp>
          <p:nvSpPr>
            <p:cNvPr id="27" name="TextBox 26" descr="88,000+ students&#10;system-wide&#10;">
              <a:extLst>
                <a:ext uri="{FF2B5EF4-FFF2-40B4-BE49-F238E27FC236}">
                  <a16:creationId xmlns:a16="http://schemas.microsoft.com/office/drawing/2014/main" id="{9377704B-BA87-B3F9-37AA-09D341AFBEDE}"/>
                </a:ext>
              </a:extLst>
            </p:cNvPr>
            <p:cNvSpPr txBox="1"/>
            <p:nvPr/>
          </p:nvSpPr>
          <p:spPr bwMode="gray">
            <a:xfrm>
              <a:off x="4097011" y="4062176"/>
              <a:ext cx="1482948" cy="276895"/>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675"/>
                </a:spcBef>
                <a:spcAft>
                  <a:spcPts val="0"/>
                </a:spcAft>
                <a:buClrTx/>
                <a:buSzTx/>
                <a:buFontTx/>
                <a:buNone/>
                <a:tabLst/>
                <a:defRPr/>
              </a:pPr>
              <a:r>
                <a:rPr kumimoji="0" lang="en-US" sz="675" b="0" i="0" u="none" strike="noStrike" kern="1200" cap="none" spc="0" normalizeH="0" baseline="0" noProof="0" dirty="0">
                  <a:ln>
                    <a:noFill/>
                  </a:ln>
                  <a:solidFill>
                    <a:srgbClr val="FFFFFF"/>
                  </a:solidFill>
                  <a:effectLst/>
                  <a:uLnTx/>
                  <a:uFillTx/>
                  <a:latin typeface="Verdana"/>
                  <a:ea typeface="+mn-ea"/>
                  <a:cs typeface="+mn-cs"/>
                </a:rPr>
                <a:t>88,000+ undergraduates</a:t>
              </a:r>
              <a:br>
                <a:rPr kumimoji="0" lang="en-US" sz="675" b="0" i="0" u="none" strike="noStrike" kern="1200" cap="none" spc="0" normalizeH="0" baseline="0" noProof="0" dirty="0">
                  <a:ln>
                    <a:noFill/>
                  </a:ln>
                  <a:solidFill>
                    <a:srgbClr val="FFFFFF"/>
                  </a:solidFill>
                  <a:effectLst/>
                  <a:uLnTx/>
                  <a:uFillTx/>
                  <a:latin typeface="Verdana"/>
                  <a:ea typeface="+mn-ea"/>
                  <a:cs typeface="+mn-cs"/>
                </a:rPr>
              </a:br>
              <a:r>
                <a:rPr kumimoji="0" lang="en-US" sz="675" b="0" i="0" u="none" strike="noStrike" kern="1200" cap="none" spc="0" normalizeH="0" baseline="0" noProof="0" dirty="0">
                  <a:ln>
                    <a:noFill/>
                  </a:ln>
                  <a:solidFill>
                    <a:srgbClr val="FFFFFF"/>
                  </a:solidFill>
                  <a:effectLst/>
                  <a:uLnTx/>
                  <a:uFillTx/>
                  <a:latin typeface="Verdana"/>
                  <a:ea typeface="+mn-ea"/>
                  <a:cs typeface="+mn-cs"/>
                </a:rPr>
                <a:t>system-wide</a:t>
              </a:r>
            </a:p>
          </p:txBody>
        </p:sp>
        <p:pic>
          <p:nvPicPr>
            <p:cNvPr id="28" name="Picture 27">
              <a:extLst>
                <a:ext uri="{FF2B5EF4-FFF2-40B4-BE49-F238E27FC236}">
                  <a16:creationId xmlns:a16="http://schemas.microsoft.com/office/drawing/2014/main" id="{9E4283AA-DDC5-0C40-5222-7434D4E0E43B}"/>
                </a:ext>
                <a:ext uri="{C183D7F6-B498-43B3-948B-1728B52AA6E4}">
                  <adec:decorative xmlns:adec="http://schemas.microsoft.com/office/drawing/2017/decorative" val="1"/>
                </a:ext>
              </a:extLst>
            </p:cNvPr>
            <p:cNvPicPr>
              <a:picLocks noChangeAspect="1"/>
            </p:cNvPicPr>
            <p:nvPr/>
          </p:nvPicPr>
          <p:blipFill>
            <a:blip r:embed="rId5">
              <a:lum bright="70000" contrast="-70000"/>
            </a:blip>
            <a:srcRect/>
            <a:stretch/>
          </p:blipFill>
          <p:spPr>
            <a:xfrm>
              <a:off x="3680879" y="4104044"/>
              <a:ext cx="321133" cy="193263"/>
            </a:xfrm>
            <a:prstGeom prst="rect">
              <a:avLst/>
            </a:prstGeom>
          </p:spPr>
        </p:pic>
      </p:grpSp>
      <p:grpSp>
        <p:nvGrpSpPr>
          <p:cNvPr id="29" name="Group 28" descr="$1.034B in annual&#10;research expenditures&#10;">
            <a:extLst>
              <a:ext uri="{FF2B5EF4-FFF2-40B4-BE49-F238E27FC236}">
                <a16:creationId xmlns:a16="http://schemas.microsoft.com/office/drawing/2014/main" id="{482EB833-147B-CCCB-4021-2FD72E1491BF}"/>
              </a:ext>
            </a:extLst>
          </p:cNvPr>
          <p:cNvGrpSpPr/>
          <p:nvPr/>
        </p:nvGrpSpPr>
        <p:grpSpPr>
          <a:xfrm>
            <a:off x="3483898" y="3613183"/>
            <a:ext cx="1344797" cy="215477"/>
            <a:chOff x="875739" y="4477066"/>
            <a:chExt cx="1792396" cy="287196"/>
          </a:xfrm>
        </p:grpSpPr>
        <p:sp>
          <p:nvSpPr>
            <p:cNvPr id="30" name="TextBox 29">
              <a:extLst>
                <a:ext uri="{FF2B5EF4-FFF2-40B4-BE49-F238E27FC236}">
                  <a16:creationId xmlns:a16="http://schemas.microsoft.com/office/drawing/2014/main" id="{B7BCC1DF-6399-5209-491F-32BACC493D8A}"/>
                </a:ext>
              </a:extLst>
            </p:cNvPr>
            <p:cNvSpPr txBox="1"/>
            <p:nvPr/>
          </p:nvSpPr>
          <p:spPr bwMode="gray">
            <a:xfrm>
              <a:off x="1235449" y="4482165"/>
              <a:ext cx="1432686" cy="27689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675"/>
                </a:spcBef>
                <a:spcAft>
                  <a:spcPts val="0"/>
                </a:spcAft>
                <a:buClrTx/>
                <a:buSzTx/>
                <a:buFontTx/>
                <a:buNone/>
                <a:tabLst/>
                <a:defRPr/>
              </a:pPr>
              <a:r>
                <a:rPr kumimoji="0" lang="en-US" sz="675" b="0" i="0" u="none" strike="noStrike" kern="1200" cap="none" spc="0" normalizeH="0" baseline="0" noProof="0" dirty="0">
                  <a:ln>
                    <a:noFill/>
                  </a:ln>
                  <a:solidFill>
                    <a:srgbClr val="FFFFFF"/>
                  </a:solidFill>
                  <a:effectLst/>
                  <a:uLnTx/>
                  <a:uFillTx/>
                  <a:latin typeface="Verdana"/>
                  <a:ea typeface="+mn-ea"/>
                  <a:cs typeface="+mn-cs"/>
                </a:rPr>
                <a:t>$1.034B in annual</a:t>
              </a:r>
              <a:br>
                <a:rPr kumimoji="0" lang="en-US" sz="675" b="0" i="0" u="none" strike="noStrike" kern="1200" cap="none" spc="0" normalizeH="0" baseline="0" noProof="0" dirty="0">
                  <a:ln>
                    <a:noFill/>
                  </a:ln>
                  <a:solidFill>
                    <a:srgbClr val="FFFFFF"/>
                  </a:solidFill>
                  <a:effectLst/>
                  <a:uLnTx/>
                  <a:uFillTx/>
                  <a:latin typeface="Verdana"/>
                  <a:ea typeface="+mn-ea"/>
                  <a:cs typeface="+mn-cs"/>
                </a:rPr>
              </a:br>
              <a:r>
                <a:rPr kumimoji="0" lang="en-US" sz="675" b="0" i="0" u="none" strike="noStrike" kern="1200" cap="none" spc="0" normalizeH="0" baseline="0" noProof="0" dirty="0">
                  <a:ln>
                    <a:noFill/>
                  </a:ln>
                  <a:solidFill>
                    <a:srgbClr val="FFFFFF"/>
                  </a:solidFill>
                  <a:effectLst/>
                  <a:uLnTx/>
                  <a:uFillTx/>
                  <a:latin typeface="Verdana"/>
                  <a:ea typeface="+mn-ea"/>
                  <a:cs typeface="+mn-cs"/>
                </a:rPr>
                <a:t>research expenditures</a:t>
              </a:r>
            </a:p>
          </p:txBody>
        </p:sp>
        <p:pic>
          <p:nvPicPr>
            <p:cNvPr id="32" name="Picture 31">
              <a:extLst>
                <a:ext uri="{FF2B5EF4-FFF2-40B4-BE49-F238E27FC236}">
                  <a16:creationId xmlns:a16="http://schemas.microsoft.com/office/drawing/2014/main" id="{CE0BD4CB-9E2E-7048-E369-A293F6C6E1B1}"/>
                </a:ext>
                <a:ext uri="{C183D7F6-B498-43B3-948B-1728B52AA6E4}">
                  <adec:decorative xmlns:adec="http://schemas.microsoft.com/office/drawing/2017/decorative" val="1"/>
                </a:ext>
              </a:extLst>
            </p:cNvPr>
            <p:cNvPicPr>
              <a:picLocks noChangeAspect="1"/>
            </p:cNvPicPr>
            <p:nvPr/>
          </p:nvPicPr>
          <p:blipFill>
            <a:blip r:embed="rId6">
              <a:lum bright="70000" contrast="-70000"/>
            </a:blip>
            <a:srcRect/>
            <a:stretch/>
          </p:blipFill>
          <p:spPr>
            <a:xfrm>
              <a:off x="875739" y="4477066"/>
              <a:ext cx="295065" cy="287196"/>
            </a:xfrm>
            <a:prstGeom prst="rect">
              <a:avLst/>
            </a:prstGeom>
          </p:spPr>
        </p:pic>
      </p:grpSp>
      <p:sp>
        <p:nvSpPr>
          <p:cNvPr id="14" name="TextBox 13">
            <a:extLst>
              <a:ext uri="{FF2B5EF4-FFF2-40B4-BE49-F238E27FC236}">
                <a16:creationId xmlns:a16="http://schemas.microsoft.com/office/drawing/2014/main" id="{4C114C3A-E8C2-74EB-CE33-F0C968CD0ED6}"/>
              </a:ext>
            </a:extLst>
          </p:cNvPr>
          <p:cNvSpPr txBox="1"/>
          <p:nvPr/>
        </p:nvSpPr>
        <p:spPr bwMode="gray">
          <a:xfrm>
            <a:off x="5325886" y="3617008"/>
            <a:ext cx="1074914" cy="20774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675"/>
              </a:spcBef>
              <a:spcAft>
                <a:spcPts val="0"/>
              </a:spcAft>
              <a:buClrTx/>
              <a:buSzTx/>
              <a:buFontTx/>
              <a:buNone/>
              <a:tabLst/>
              <a:defRPr/>
            </a:pPr>
            <a:r>
              <a:rPr kumimoji="0" lang="en-US" sz="675" b="0" i="0" u="none" strike="noStrike" kern="1200" cap="none" spc="0" normalizeH="0" baseline="0" noProof="0" dirty="0">
                <a:ln>
                  <a:noFill/>
                </a:ln>
                <a:solidFill>
                  <a:srgbClr val="FFFFFF"/>
                </a:solidFill>
                <a:effectLst/>
                <a:uLnTx/>
                <a:uFillTx/>
                <a:latin typeface="Verdana"/>
                <a:ea typeface="+mn-ea"/>
                <a:cs typeface="+mn-cs"/>
              </a:rPr>
              <a:t>17K Pell Grant</a:t>
            </a:r>
            <a:br>
              <a:rPr kumimoji="0" lang="en-US" sz="675" b="0" i="0" u="none" strike="noStrike" kern="1200" cap="none" spc="0" normalizeH="0" baseline="0" noProof="0" dirty="0">
                <a:ln>
                  <a:noFill/>
                </a:ln>
                <a:solidFill>
                  <a:srgbClr val="FFFFFF"/>
                </a:solidFill>
                <a:effectLst/>
                <a:uLnTx/>
                <a:uFillTx/>
                <a:latin typeface="Verdana"/>
                <a:ea typeface="+mn-ea"/>
                <a:cs typeface="+mn-cs"/>
              </a:rPr>
            </a:br>
            <a:r>
              <a:rPr kumimoji="0" lang="en-US" sz="675" b="0" i="0" u="none" strike="noStrike" kern="1200" cap="none" spc="0" normalizeH="0" baseline="0" noProof="0" dirty="0">
                <a:ln>
                  <a:noFill/>
                </a:ln>
                <a:solidFill>
                  <a:srgbClr val="FFFFFF"/>
                </a:solidFill>
                <a:effectLst/>
                <a:uLnTx/>
                <a:uFillTx/>
                <a:latin typeface="Verdana"/>
                <a:ea typeface="+mn-ea"/>
                <a:cs typeface="+mn-cs"/>
              </a:rPr>
              <a:t>recipients</a:t>
            </a:r>
          </a:p>
        </p:txBody>
      </p:sp>
      <p:pic>
        <p:nvPicPr>
          <p:cNvPr id="16" name="Picture 15">
            <a:extLst>
              <a:ext uri="{FF2B5EF4-FFF2-40B4-BE49-F238E27FC236}">
                <a16:creationId xmlns:a16="http://schemas.microsoft.com/office/drawing/2014/main" id="{0A8F1009-C964-F7BC-4E2A-FF3DC999E59A}"/>
              </a:ext>
              <a:ext uri="{C183D7F6-B498-43B3-948B-1728B52AA6E4}">
                <adec:decorative xmlns:adec="http://schemas.microsoft.com/office/drawing/2017/decorative" val="1"/>
              </a:ext>
            </a:extLst>
          </p:cNvPr>
          <p:cNvPicPr>
            <a:picLocks noChangeAspect="1"/>
          </p:cNvPicPr>
          <p:nvPr/>
        </p:nvPicPr>
        <p:blipFill>
          <a:blip r:embed="rId7">
            <a:biLevel thresh="50000"/>
            <a:extLst>
              <a:ext uri="{28A0092B-C50C-407E-A947-70E740481C1C}">
                <a14:useLocalDpi xmlns:a14="http://schemas.microsoft.com/office/drawing/2010/main" val="0"/>
              </a:ext>
            </a:extLst>
          </a:blip>
          <a:stretch>
            <a:fillRect/>
          </a:stretch>
        </p:blipFill>
        <p:spPr>
          <a:xfrm>
            <a:off x="5088108" y="3600628"/>
            <a:ext cx="154176" cy="210241"/>
          </a:xfrm>
          <a:prstGeom prst="rect">
            <a:avLst/>
          </a:prstGeom>
        </p:spPr>
      </p:pic>
    </p:spTree>
    <p:extLst>
      <p:ext uri="{BB962C8B-B14F-4D97-AF65-F5344CB8AC3E}">
        <p14:creationId xmlns:p14="http://schemas.microsoft.com/office/powerpoint/2010/main" val="4093427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3551A1-7AD4-225D-66F0-63E4770A9C76}"/>
              </a:ext>
              <a:ext uri="{C183D7F6-B498-43B3-948B-1728B52AA6E4}">
                <adec:decorative xmlns:adec="http://schemas.microsoft.com/office/drawing/2017/decorative" val="1"/>
              </a:ext>
            </a:extLst>
          </p:cNvPr>
          <p:cNvSpPr>
            <a:spLocks noGrp="1"/>
          </p:cNvSpPr>
          <p:nvPr>
            <p:ph type="body" sz="quarter" idx="16"/>
          </p:nvPr>
        </p:nvSpPr>
        <p:spPr/>
        <p:txBody>
          <a:bodyPr/>
          <a:lstStyle/>
          <a:p>
            <a:r>
              <a:rPr lang="en-US" dirty="0"/>
              <a:t>Partner Spotlight: Penn State University</a:t>
            </a:r>
          </a:p>
        </p:txBody>
      </p:sp>
      <p:sp>
        <p:nvSpPr>
          <p:cNvPr id="17" name="Title 1"/>
          <p:cNvSpPr>
            <a:spLocks noGrp="1"/>
          </p:cNvSpPr>
          <p:nvPr>
            <p:ph type="title"/>
          </p:nvPr>
        </p:nvSpPr>
        <p:spPr bwMode="gray"/>
        <p:txBody>
          <a:bodyPr/>
          <a:lstStyle/>
          <a:p>
            <a:r>
              <a:rPr lang="en-US"/>
              <a:t>One University, Geographically Dispersed</a:t>
            </a:r>
          </a:p>
        </p:txBody>
      </p:sp>
      <p:sp>
        <p:nvSpPr>
          <p:cNvPr id="3" name="Text Placeholder 1">
            <a:extLst>
              <a:ext uri="{FF2B5EF4-FFF2-40B4-BE49-F238E27FC236}">
                <a16:creationId xmlns:a16="http://schemas.microsoft.com/office/drawing/2014/main" id="{900C7CC0-400E-6174-EA6B-A8C8F6678C9A}"/>
              </a:ext>
            </a:extLst>
          </p:cNvPr>
          <p:cNvSpPr txBox="1">
            <a:spLocks/>
          </p:cNvSpPr>
          <p:nvPr/>
        </p:nvSpPr>
        <p:spPr bwMode="gray">
          <a:xfrm>
            <a:off x="280195" y="881781"/>
            <a:ext cx="2385185" cy="1673600"/>
          </a:xfrm>
          <a:prstGeom prst="rect">
            <a:avLst/>
          </a:prstGeom>
          <a:solidFill>
            <a:schemeClr val="bg1">
              <a:alpha val="20000"/>
            </a:schemeClr>
          </a:solidFill>
          <a:ln>
            <a:solidFill>
              <a:schemeClr val="accent6"/>
            </a:solidFill>
          </a:ln>
        </p:spPr>
        <p:txBody>
          <a:bodyPr vert="horz" wrap="square" lIns="102908" tIns="68606" rIns="102908" bIns="102908" rtlCol="0" anchor="t">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050" b="1" dirty="0">
                <a:latin typeface="+mj-lt"/>
              </a:rPr>
              <a:t>Moving among units and campuses is the norm</a:t>
            </a:r>
            <a:endParaRPr lang="en-US" sz="1050" dirty="0">
              <a:latin typeface="+mj-lt"/>
            </a:endParaRPr>
          </a:p>
          <a:p>
            <a:r>
              <a:rPr lang="en-US" sz="800" dirty="0"/>
              <a:t>Undergraduate students can begin at any Penn State campus and complete their degree at any other campus.</a:t>
            </a:r>
            <a:endParaRPr lang="en-US" sz="800" dirty="0">
              <a:ea typeface="Verdana"/>
            </a:endParaRPr>
          </a:p>
          <a:p>
            <a:r>
              <a:rPr lang="en-US" sz="800" dirty="0">
                <a:ea typeface="Verdana"/>
              </a:rPr>
              <a:t>All students begin as pre-major students, many in a unit for exploratory students.</a:t>
            </a:r>
          </a:p>
          <a:p>
            <a:r>
              <a:rPr lang="en-US" sz="800" dirty="0">
                <a:ea typeface="Verdana"/>
              </a:rPr>
              <a:t>A Penn State course is a Penn State course, regardless of where it is taken.</a:t>
            </a:r>
          </a:p>
        </p:txBody>
      </p:sp>
      <p:pic>
        <p:nvPicPr>
          <p:cNvPr id="3078" name="Picture 6" descr="Image of the state of Pennsylvania, with dots on the map indicating the locations of the various Penn State campuses."/>
          <p:cNvPicPr>
            <a:picLocks noChangeAspect="1" noChangeArrowheads="1"/>
          </p:cNvPicPr>
          <p:nvPr/>
        </p:nvPicPr>
        <p:blipFill>
          <a:blip r:embed="rId3"/>
          <a:srcRect/>
          <a:stretch/>
        </p:blipFill>
        <p:spPr bwMode="auto">
          <a:xfrm>
            <a:off x="3090842" y="1281546"/>
            <a:ext cx="3069657" cy="1642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B0B87BE-2F93-F576-5FE6-84A8F87AAB4C}"/>
              </a:ext>
            </a:extLst>
          </p:cNvPr>
          <p:cNvSpPr txBox="1"/>
          <p:nvPr/>
        </p:nvSpPr>
        <p:spPr>
          <a:xfrm>
            <a:off x="415098" y="2808928"/>
            <a:ext cx="2932284" cy="338554"/>
          </a:xfrm>
          <a:prstGeom prst="rect">
            <a:avLst/>
          </a:prstGeom>
          <a:noFill/>
        </p:spPr>
        <p:txBody>
          <a:bodyPr wrap="square">
            <a:spAutoFit/>
          </a:bodyPr>
          <a:lstStyle/>
          <a:p>
            <a:r>
              <a:rPr lang="en-US" sz="800" i="1" dirty="0">
                <a:ea typeface="Verdana"/>
              </a:rPr>
              <a:t>Advisors must provide continuity while students move frequently throughout campuses.</a:t>
            </a:r>
            <a:endParaRPr lang="en-US" sz="800" i="1" dirty="0"/>
          </a:p>
        </p:txBody>
      </p:sp>
      <p:grpSp>
        <p:nvGrpSpPr>
          <p:cNvPr id="28" name="Group 27" descr="24 Campuses throughout Pennsylvania"/>
          <p:cNvGrpSpPr/>
          <p:nvPr/>
        </p:nvGrpSpPr>
        <p:grpSpPr>
          <a:xfrm>
            <a:off x="296687" y="3493384"/>
            <a:ext cx="1174824" cy="577852"/>
            <a:chOff x="4282589" y="938979"/>
            <a:chExt cx="1565849" cy="770183"/>
          </a:xfrm>
        </p:grpSpPr>
        <p:sp>
          <p:nvSpPr>
            <p:cNvPr id="29" name="TextBox 28"/>
            <p:cNvSpPr txBox="1"/>
            <p:nvPr/>
          </p:nvSpPr>
          <p:spPr bwMode="gray">
            <a:xfrm>
              <a:off x="4282589" y="1380989"/>
              <a:ext cx="1565849" cy="328173"/>
            </a:xfrm>
            <a:prstGeom prst="rect">
              <a:avLst/>
            </a:prstGeom>
            <a:noFill/>
          </p:spPr>
          <p:txBody>
            <a:bodyPr wrap="square" lIns="0" tIns="0" rIns="0" bIns="0" rtlCol="0">
              <a:spAutoFit/>
            </a:bodyPr>
            <a:lstStyle/>
            <a:p>
              <a:pPr>
                <a:spcBef>
                  <a:spcPts val="375"/>
                </a:spcBef>
              </a:pPr>
              <a:r>
                <a:rPr lang="en-US" sz="800" dirty="0"/>
                <a:t>Undergraduate students</a:t>
              </a:r>
            </a:p>
          </p:txBody>
        </p:sp>
        <p:sp>
          <p:nvSpPr>
            <p:cNvPr id="34" name="TextBox 33"/>
            <p:cNvSpPr txBox="1"/>
            <p:nvPr/>
          </p:nvSpPr>
          <p:spPr bwMode="gray">
            <a:xfrm>
              <a:off x="4282589" y="938979"/>
              <a:ext cx="1220715" cy="384749"/>
            </a:xfrm>
            <a:prstGeom prst="rect">
              <a:avLst/>
            </a:prstGeom>
            <a:noFill/>
          </p:spPr>
          <p:txBody>
            <a:bodyPr wrap="square" lIns="0" tIns="0" rIns="0" bIns="0" rtlCol="0">
              <a:spAutoFit/>
            </a:bodyPr>
            <a:lstStyle/>
            <a:p>
              <a:r>
                <a:rPr lang="en-US" sz="1876">
                  <a:latin typeface="+mj-lt"/>
                </a:rPr>
                <a:t>80,000</a:t>
              </a:r>
            </a:p>
          </p:txBody>
        </p:sp>
        <p:cxnSp>
          <p:nvCxnSpPr>
            <p:cNvPr id="35" name="Straight Connector 34"/>
            <p:cNvCxnSpPr/>
            <p:nvPr/>
          </p:nvCxnSpPr>
          <p:spPr bwMode="gray">
            <a:xfrm>
              <a:off x="4282589" y="1322716"/>
              <a:ext cx="1527586"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6" name="Group 5" descr="11,000 international students">
            <a:extLst>
              <a:ext uri="{FF2B5EF4-FFF2-40B4-BE49-F238E27FC236}">
                <a16:creationId xmlns:a16="http://schemas.microsoft.com/office/drawing/2014/main" id="{67E42E22-9C15-69A7-9AC7-12F71A945E5D}"/>
              </a:ext>
            </a:extLst>
          </p:cNvPr>
          <p:cNvGrpSpPr/>
          <p:nvPr/>
        </p:nvGrpSpPr>
        <p:grpSpPr>
          <a:xfrm>
            <a:off x="3347382" y="3490810"/>
            <a:ext cx="1263118" cy="577851"/>
            <a:chOff x="4282589" y="2786829"/>
            <a:chExt cx="1683531" cy="770182"/>
          </a:xfrm>
        </p:grpSpPr>
        <p:sp>
          <p:nvSpPr>
            <p:cNvPr id="7" name="TextBox 6">
              <a:extLst>
                <a:ext uri="{FF2B5EF4-FFF2-40B4-BE49-F238E27FC236}">
                  <a16:creationId xmlns:a16="http://schemas.microsoft.com/office/drawing/2014/main" id="{3998BCFA-EC3A-7DD8-5B0B-62AD25E80F07}"/>
                </a:ext>
              </a:extLst>
            </p:cNvPr>
            <p:cNvSpPr txBox="1"/>
            <p:nvPr/>
          </p:nvSpPr>
          <p:spPr bwMode="gray">
            <a:xfrm>
              <a:off x="4282589" y="3228838"/>
              <a:ext cx="1683531" cy="328173"/>
            </a:xfrm>
            <a:prstGeom prst="rect">
              <a:avLst/>
            </a:prstGeom>
            <a:noFill/>
          </p:spPr>
          <p:txBody>
            <a:bodyPr wrap="square" lIns="0" tIns="0" rIns="0" bIns="0" rtlCol="0">
              <a:spAutoFit/>
            </a:bodyPr>
            <a:lstStyle/>
            <a:p>
              <a:pPr>
                <a:spcBef>
                  <a:spcPts val="375"/>
                </a:spcBef>
              </a:pPr>
              <a:r>
                <a:rPr lang="en-US" sz="800" dirty="0"/>
                <a:t>Undergraduate campuses</a:t>
              </a:r>
            </a:p>
          </p:txBody>
        </p:sp>
        <p:sp>
          <p:nvSpPr>
            <p:cNvPr id="8" name="TextBox 7">
              <a:extLst>
                <a:ext uri="{FF2B5EF4-FFF2-40B4-BE49-F238E27FC236}">
                  <a16:creationId xmlns:a16="http://schemas.microsoft.com/office/drawing/2014/main" id="{D273F7E9-1782-E4D3-4A9A-C3661F242B5E}"/>
                </a:ext>
              </a:extLst>
            </p:cNvPr>
            <p:cNvSpPr txBox="1"/>
            <p:nvPr/>
          </p:nvSpPr>
          <p:spPr bwMode="gray">
            <a:xfrm>
              <a:off x="4282589" y="2786829"/>
              <a:ext cx="993807" cy="384749"/>
            </a:xfrm>
            <a:prstGeom prst="rect">
              <a:avLst/>
            </a:prstGeom>
            <a:noFill/>
          </p:spPr>
          <p:txBody>
            <a:bodyPr wrap="square" lIns="0" tIns="0" rIns="0" bIns="0" rtlCol="0">
              <a:spAutoFit/>
            </a:bodyPr>
            <a:lstStyle/>
            <a:p>
              <a:r>
                <a:rPr lang="en-US" sz="1876" dirty="0">
                  <a:latin typeface="+mj-lt"/>
                </a:rPr>
                <a:t>20</a:t>
              </a:r>
            </a:p>
          </p:txBody>
        </p:sp>
        <p:cxnSp>
          <p:nvCxnSpPr>
            <p:cNvPr id="9" name="Straight Connector 8">
              <a:extLst>
                <a:ext uri="{FF2B5EF4-FFF2-40B4-BE49-F238E27FC236}">
                  <a16:creationId xmlns:a16="http://schemas.microsoft.com/office/drawing/2014/main" id="{2EF6B521-8858-372C-9083-C374BD5EB1B0}"/>
                </a:ext>
              </a:extLst>
            </p:cNvPr>
            <p:cNvCxnSpPr/>
            <p:nvPr/>
          </p:nvCxnSpPr>
          <p:spPr bwMode="gray">
            <a:xfrm>
              <a:off x="4282589" y="3170566"/>
              <a:ext cx="1527586"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DDF76BB-2DC3-044B-8A09-6D6B35B6C30C}"/>
              </a:ext>
              <a:ext uri="{C183D7F6-B498-43B3-948B-1728B52AA6E4}">
                <adec:decorative xmlns:adec="http://schemas.microsoft.com/office/drawing/2017/decorative" val="1"/>
              </a:ext>
            </a:extLst>
          </p:cNvPr>
          <p:cNvGrpSpPr/>
          <p:nvPr/>
        </p:nvGrpSpPr>
        <p:grpSpPr bwMode="gray">
          <a:xfrm flipH="1">
            <a:off x="280732" y="2808928"/>
            <a:ext cx="200603" cy="263289"/>
            <a:chOff x="3847432" y="938621"/>
            <a:chExt cx="267371" cy="350922"/>
          </a:xfrm>
        </p:grpSpPr>
        <p:sp>
          <p:nvSpPr>
            <p:cNvPr id="26" name="Isosceles Triangle 9">
              <a:extLst>
                <a:ext uri="{FF2B5EF4-FFF2-40B4-BE49-F238E27FC236}">
                  <a16:creationId xmlns:a16="http://schemas.microsoft.com/office/drawing/2014/main" id="{827EAB2E-5E9C-EA47-841E-495C4D579889}"/>
                </a:ext>
              </a:extLst>
            </p:cNvPr>
            <p:cNvSpPr/>
            <p:nvPr/>
          </p:nvSpPr>
          <p:spPr bwMode="gray">
            <a:xfrm rot="16200000">
              <a:off x="3805656" y="980397"/>
              <a:ext cx="350922" cy="267369"/>
            </a:xfrm>
            <a:prstGeom prst="triangle">
              <a:avLst/>
            </a:prstGeom>
            <a:solidFill>
              <a:srgbClr val="FFFF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375"/>
                </a:spcBef>
              </a:pPr>
              <a:endParaRPr lang="en-US" sz="750" err="1">
                <a:solidFill>
                  <a:schemeClr val="tx1"/>
                </a:solidFill>
              </a:endParaRPr>
            </a:p>
          </p:txBody>
        </p:sp>
        <p:sp>
          <p:nvSpPr>
            <p:cNvPr id="27" name="Isosceles Triangle 10">
              <a:extLst>
                <a:ext uri="{FF2B5EF4-FFF2-40B4-BE49-F238E27FC236}">
                  <a16:creationId xmlns:a16="http://schemas.microsoft.com/office/drawing/2014/main" id="{9B2FCBCB-468F-BD4E-AD22-6E026CAECD3F}"/>
                </a:ext>
              </a:extLst>
            </p:cNvPr>
            <p:cNvSpPr/>
            <p:nvPr/>
          </p:nvSpPr>
          <p:spPr bwMode="gray">
            <a:xfrm rot="16200000">
              <a:off x="3872221" y="1009181"/>
              <a:ext cx="275363" cy="20980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375"/>
                </a:spcBef>
              </a:pPr>
              <a:endParaRPr lang="en-US" sz="750" err="1">
                <a:solidFill>
                  <a:schemeClr val="tx1"/>
                </a:solidFill>
              </a:endParaRPr>
            </a:p>
          </p:txBody>
        </p:sp>
      </p:grpSp>
      <p:sp>
        <p:nvSpPr>
          <p:cNvPr id="12" name="Text Placeholder 40">
            <a:extLst>
              <a:ext uri="{FF2B5EF4-FFF2-40B4-BE49-F238E27FC236}">
                <a16:creationId xmlns:a16="http://schemas.microsoft.com/office/drawing/2014/main" id="{5CAF2C7F-CFEE-D346-61DA-377858491E92}"/>
              </a:ext>
            </a:extLst>
          </p:cNvPr>
          <p:cNvSpPr txBox="1">
            <a:spLocks/>
          </p:cNvSpPr>
          <p:nvPr/>
        </p:nvSpPr>
        <p:spPr bwMode="gray">
          <a:xfrm>
            <a:off x="4445144" y="4708254"/>
            <a:ext cx="1715355" cy="92346"/>
          </a:xfrm>
          <a:prstGeom prst="rect">
            <a:avLst/>
          </a:prstGeom>
        </p:spPr>
        <p:txBody>
          <a:bodyPr vert="horz" wrap="square" lIns="0" tIns="0" rIns="48024" bIns="34303"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375" dirty="0"/>
              <a:t>Source: Pennsylvania State University; EAB interviews and analysis.</a:t>
            </a:r>
          </a:p>
        </p:txBody>
      </p:sp>
      <p:grpSp>
        <p:nvGrpSpPr>
          <p:cNvPr id="11" name="Group 10" descr="40% of students are from diverse backgrounds"/>
          <p:cNvGrpSpPr/>
          <p:nvPr/>
        </p:nvGrpSpPr>
        <p:grpSpPr>
          <a:xfrm>
            <a:off x="1822035" y="3490810"/>
            <a:ext cx="1174824" cy="454742"/>
            <a:chOff x="4282589" y="2786829"/>
            <a:chExt cx="1565849" cy="606097"/>
          </a:xfrm>
        </p:grpSpPr>
        <p:sp>
          <p:nvSpPr>
            <p:cNvPr id="14" name="TextBox 13"/>
            <p:cNvSpPr txBox="1"/>
            <p:nvPr/>
          </p:nvSpPr>
          <p:spPr bwMode="gray">
            <a:xfrm>
              <a:off x="4282589" y="3228839"/>
              <a:ext cx="1565849" cy="164087"/>
            </a:xfrm>
            <a:prstGeom prst="rect">
              <a:avLst/>
            </a:prstGeom>
            <a:noFill/>
          </p:spPr>
          <p:txBody>
            <a:bodyPr wrap="square" lIns="0" tIns="0" rIns="0" bIns="0" rtlCol="0">
              <a:spAutoFit/>
            </a:bodyPr>
            <a:lstStyle/>
            <a:p>
              <a:pPr>
                <a:spcBef>
                  <a:spcPts val="375"/>
                </a:spcBef>
              </a:pPr>
              <a:r>
                <a:rPr lang="en-US" sz="800" dirty="0"/>
                <a:t>Baccalaureate majors</a:t>
              </a:r>
              <a:endParaRPr lang="en-US" sz="800" baseline="30000" dirty="0"/>
            </a:p>
          </p:txBody>
        </p:sp>
        <p:sp>
          <p:nvSpPr>
            <p:cNvPr id="15" name="TextBox 14"/>
            <p:cNvSpPr txBox="1"/>
            <p:nvPr/>
          </p:nvSpPr>
          <p:spPr bwMode="gray">
            <a:xfrm>
              <a:off x="4282589" y="2786829"/>
              <a:ext cx="993807" cy="384749"/>
            </a:xfrm>
            <a:prstGeom prst="rect">
              <a:avLst/>
            </a:prstGeom>
            <a:noFill/>
          </p:spPr>
          <p:txBody>
            <a:bodyPr wrap="square" lIns="0" tIns="0" rIns="0" bIns="0" rtlCol="0">
              <a:spAutoFit/>
            </a:bodyPr>
            <a:lstStyle/>
            <a:p>
              <a:r>
                <a:rPr lang="en-US" sz="1876" dirty="0">
                  <a:latin typeface="+mj-lt"/>
                </a:rPr>
                <a:t>250+</a:t>
              </a:r>
            </a:p>
          </p:txBody>
        </p:sp>
        <p:cxnSp>
          <p:nvCxnSpPr>
            <p:cNvPr id="16" name="Straight Connector 15"/>
            <p:cNvCxnSpPr/>
            <p:nvPr/>
          </p:nvCxnSpPr>
          <p:spPr bwMode="gray">
            <a:xfrm>
              <a:off x="4282589" y="3170566"/>
              <a:ext cx="1527586"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093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FE39865-60F3-F821-C5F1-CA1F11861756}"/>
              </a:ext>
            </a:extLst>
          </p:cNvPr>
          <p:cNvSpPr>
            <a:spLocks noGrp="1"/>
          </p:cNvSpPr>
          <p:nvPr>
            <p:ph type="body" sz="quarter" idx="16"/>
          </p:nvPr>
        </p:nvSpPr>
        <p:spPr/>
        <p:txBody>
          <a:bodyPr/>
          <a:lstStyle/>
          <a:p>
            <a:r>
              <a:rPr lang="en-US" dirty="0"/>
              <a:t>Partner Spotlight: Penn State University</a:t>
            </a:r>
          </a:p>
        </p:txBody>
      </p:sp>
      <p:sp>
        <p:nvSpPr>
          <p:cNvPr id="2" name="Title 1"/>
          <p:cNvSpPr>
            <a:spLocks noGrp="1"/>
          </p:cNvSpPr>
          <p:nvPr>
            <p:ph type="title"/>
          </p:nvPr>
        </p:nvSpPr>
        <p:spPr>
          <a:xfrm>
            <a:off x="280193" y="309824"/>
            <a:ext cx="5842795" cy="256480"/>
          </a:xfrm>
        </p:spPr>
        <p:txBody>
          <a:bodyPr/>
          <a:lstStyle/>
          <a:p>
            <a:r>
              <a:rPr lang="en-US" dirty="0"/>
              <a:t>The Challenge </a:t>
            </a:r>
          </a:p>
        </p:txBody>
      </p:sp>
      <p:sp>
        <p:nvSpPr>
          <p:cNvPr id="4" name="Text Placeholder 3">
            <a:extLst>
              <a:ext uri="{FF2B5EF4-FFF2-40B4-BE49-F238E27FC236}">
                <a16:creationId xmlns:a16="http://schemas.microsoft.com/office/drawing/2014/main" id="{5004A43C-F45C-F382-F71A-172258BCC937}"/>
              </a:ext>
            </a:extLst>
          </p:cNvPr>
          <p:cNvSpPr>
            <a:spLocks noGrp="1"/>
          </p:cNvSpPr>
          <p:nvPr>
            <p:ph type="body" sz="quarter" idx="15"/>
          </p:nvPr>
        </p:nvSpPr>
        <p:spPr/>
        <p:txBody>
          <a:bodyPr/>
          <a:lstStyle/>
          <a:p>
            <a:r>
              <a:rPr lang="en-US" dirty="0"/>
              <a:t>Proving the Value of Academic Advising</a:t>
            </a:r>
          </a:p>
        </p:txBody>
      </p:sp>
      <p:sp>
        <p:nvSpPr>
          <p:cNvPr id="10" name="Text Placeholder 9">
            <a:extLst>
              <a:ext uri="{FF2B5EF4-FFF2-40B4-BE49-F238E27FC236}">
                <a16:creationId xmlns:a16="http://schemas.microsoft.com/office/drawing/2014/main" id="{F09317BA-2409-EC8C-2726-3A379572834A}"/>
              </a:ext>
            </a:extLst>
          </p:cNvPr>
          <p:cNvSpPr>
            <a:spLocks noGrp="1"/>
          </p:cNvSpPr>
          <p:nvPr>
            <p:ph type="body" sz="quarter" idx="19"/>
          </p:nvPr>
        </p:nvSpPr>
        <p:spPr/>
        <p:txBody>
          <a:bodyPr/>
          <a:lstStyle/>
          <a:p>
            <a:endParaRPr lang="en-US"/>
          </a:p>
        </p:txBody>
      </p:sp>
      <p:sp>
        <p:nvSpPr>
          <p:cNvPr id="7" name="Rectangle 6">
            <a:extLst>
              <a:ext uri="{C183D7F6-B498-43B3-948B-1728B52AA6E4}">
                <adec:decorative xmlns:adec="http://schemas.microsoft.com/office/drawing/2017/decorative" val="1"/>
              </a:ext>
            </a:extLst>
          </p:cNvPr>
          <p:cNvSpPr/>
          <p:nvPr/>
        </p:nvSpPr>
        <p:spPr bwMode="gray">
          <a:xfrm>
            <a:off x="2450577" y="1973054"/>
            <a:ext cx="1645920" cy="1947003"/>
          </a:xfrm>
          <a:prstGeom prst="rect">
            <a:avLst/>
          </a:prstGeom>
          <a:no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8" name="Rectangle 7">
            <a:extLst>
              <a:ext uri="{C183D7F6-B498-43B3-948B-1728B52AA6E4}">
                <adec:decorative xmlns:adec="http://schemas.microsoft.com/office/drawing/2017/decorative" val="1"/>
              </a:ext>
            </a:extLst>
          </p:cNvPr>
          <p:cNvSpPr/>
          <p:nvPr/>
        </p:nvSpPr>
        <p:spPr bwMode="gray">
          <a:xfrm>
            <a:off x="4428202" y="1984529"/>
            <a:ext cx="1645920" cy="1947001"/>
          </a:xfrm>
          <a:prstGeom prst="rect">
            <a:avLst/>
          </a:prstGeom>
          <a:no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9" name="Rectangle 8">
            <a:extLst>
              <a:ext uri="{C183D7F6-B498-43B3-948B-1728B52AA6E4}">
                <adec:decorative xmlns:adec="http://schemas.microsoft.com/office/drawing/2017/decorative" val="1"/>
              </a:ext>
            </a:extLst>
          </p:cNvPr>
          <p:cNvSpPr/>
          <p:nvPr/>
        </p:nvSpPr>
        <p:spPr bwMode="gray">
          <a:xfrm>
            <a:off x="471523" y="1984529"/>
            <a:ext cx="1645920" cy="1947003"/>
          </a:xfrm>
          <a:prstGeom prst="rect">
            <a:avLst/>
          </a:prstGeom>
          <a:no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11" name="TextBox 10"/>
          <p:cNvSpPr txBox="1"/>
          <p:nvPr/>
        </p:nvSpPr>
        <p:spPr bwMode="gray">
          <a:xfrm>
            <a:off x="1870899" y="1340035"/>
            <a:ext cx="2557303" cy="33855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33E48"/>
                </a:solidFill>
                <a:effectLst/>
                <a:uLnTx/>
                <a:uFillTx/>
                <a:latin typeface="Verdana"/>
                <a:ea typeface="+mn-ea"/>
                <a:cs typeface="+mn-cs"/>
              </a:rPr>
              <a:t>3 Hurdles Facing Penn State’s Academic Advising in 2024</a:t>
            </a:r>
            <a:endParaRPr kumimoji="0" lang="en-US" sz="1100" b="1" i="0" u="none" strike="noStrike" kern="1200" cap="none" spc="0" normalizeH="0" baseline="0" noProof="0" dirty="0">
              <a:ln>
                <a:noFill/>
              </a:ln>
              <a:solidFill>
                <a:srgbClr val="333E48"/>
              </a:solidFill>
              <a:effectLst/>
              <a:highlight>
                <a:srgbClr val="FFFF00"/>
              </a:highlight>
              <a:uLnTx/>
              <a:uFillTx/>
              <a:latin typeface="Verdana"/>
              <a:ea typeface="+mn-ea"/>
              <a:cs typeface="+mn-cs"/>
            </a:endParaRPr>
          </a:p>
        </p:txBody>
      </p:sp>
      <p:sp>
        <p:nvSpPr>
          <p:cNvPr id="12" name="Rectangle 11"/>
          <p:cNvSpPr/>
          <p:nvPr/>
        </p:nvSpPr>
        <p:spPr bwMode="gray">
          <a:xfrm>
            <a:off x="300645" y="1769088"/>
            <a:ext cx="357790" cy="477054"/>
          </a:xfrm>
          <a:prstGeom prst="rect">
            <a:avLst/>
          </a:prstGeom>
          <a:solidFill>
            <a:schemeClr val="bg1"/>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69BF"/>
                </a:solidFill>
                <a:effectLst/>
                <a:uLnTx/>
                <a:uFillTx/>
                <a:latin typeface="Rockwell"/>
                <a:ea typeface="+mn-ea"/>
                <a:cs typeface="+mn-cs"/>
              </a:rPr>
              <a:t>1</a:t>
            </a:r>
          </a:p>
        </p:txBody>
      </p:sp>
      <p:sp>
        <p:nvSpPr>
          <p:cNvPr id="32" name="Text Placeholder 12"/>
          <p:cNvSpPr txBox="1">
            <a:spLocks/>
          </p:cNvSpPr>
          <p:nvPr/>
        </p:nvSpPr>
        <p:spPr bwMode="gray">
          <a:xfrm>
            <a:off x="630741" y="2396569"/>
            <a:ext cx="1415463" cy="1146468"/>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2713" marR="0" lvl="0" indent="-112713" algn="l" defTabSz="1018879" rtl="0" eaLnBrk="1" fontAlgn="auto" latinLnBrk="0" hangingPunct="1">
              <a:lnSpc>
                <a:spcPct val="100000"/>
              </a:lnSpc>
              <a:spcBef>
                <a:spcPts val="300"/>
              </a:spcBef>
              <a:spcAft>
                <a:spcPts val="0"/>
              </a:spcAft>
              <a:buClr>
                <a:srgbClr val="333E48"/>
              </a:buClr>
              <a:buSzTx/>
              <a:buFont typeface="Arial" pitchFamily="34" charset="0"/>
              <a:buChar char="•"/>
              <a:tabLst/>
              <a:defRPr/>
            </a:pPr>
            <a:r>
              <a:rPr kumimoji="0" lang="en-US" sz="800" b="0" i="0" u="none" strike="noStrike" kern="1200" cap="none" spc="0" normalizeH="0" baseline="0" noProof="0" dirty="0">
                <a:ln>
                  <a:noFill/>
                </a:ln>
                <a:solidFill>
                  <a:srgbClr val="333E48"/>
                </a:solidFill>
                <a:effectLst/>
                <a:uLnTx/>
                <a:uFillTx/>
                <a:latin typeface="Verdana"/>
                <a:ea typeface="+mn-ea"/>
                <a:cs typeface="+mn-cs"/>
              </a:rPr>
              <a:t>New budget model + voluntary separation incentive program created risk of adviser position cuts </a:t>
            </a:r>
          </a:p>
          <a:p>
            <a:pPr marL="112713" marR="0" lvl="0" indent="-112713" algn="l" defTabSz="1018879" rtl="0" eaLnBrk="1" fontAlgn="auto" latinLnBrk="0" hangingPunct="1">
              <a:lnSpc>
                <a:spcPct val="100000"/>
              </a:lnSpc>
              <a:spcBef>
                <a:spcPts val="300"/>
              </a:spcBef>
              <a:spcAft>
                <a:spcPts val="0"/>
              </a:spcAft>
              <a:buClr>
                <a:srgbClr val="333E48"/>
              </a:buClr>
              <a:buSzTx/>
              <a:buFont typeface="Arial" pitchFamily="34" charset="0"/>
              <a:buChar char="•"/>
              <a:tabLst/>
              <a:defRPr/>
            </a:pPr>
            <a:r>
              <a:rPr kumimoji="0" lang="en-US" sz="800" b="0" i="0" u="none" strike="noStrike" kern="1200" cap="none" spc="0" normalizeH="0" baseline="0" noProof="0" dirty="0">
                <a:ln>
                  <a:noFill/>
                </a:ln>
                <a:solidFill>
                  <a:srgbClr val="333E48"/>
                </a:solidFill>
                <a:effectLst/>
                <a:uLnTx/>
                <a:uFillTx/>
                <a:latin typeface="Verdana"/>
                <a:ea typeface="+mn-ea"/>
                <a:cs typeface="+mn-cs"/>
              </a:rPr>
              <a:t>Needed to demonstrate the </a:t>
            </a:r>
            <a:r>
              <a:rPr kumimoji="0" lang="en-US" sz="800" b="1" i="0" u="none" strike="noStrike" kern="1200" cap="none" spc="0" normalizeH="0" baseline="0" noProof="0" dirty="0">
                <a:ln>
                  <a:noFill/>
                </a:ln>
                <a:solidFill>
                  <a:srgbClr val="333E48"/>
                </a:solidFill>
                <a:effectLst/>
                <a:uLnTx/>
                <a:uFillTx/>
                <a:latin typeface="Verdana"/>
                <a:ea typeface="+mn-ea"/>
                <a:cs typeface="+mn-cs"/>
              </a:rPr>
              <a:t>financial and student success impact </a:t>
            </a:r>
            <a:r>
              <a:rPr kumimoji="0" lang="en-US" sz="800" b="0" i="0" u="none" strike="noStrike" kern="1200" cap="none" spc="0" normalizeH="0" baseline="0" noProof="0" dirty="0">
                <a:ln>
                  <a:noFill/>
                </a:ln>
                <a:solidFill>
                  <a:srgbClr val="333E48"/>
                </a:solidFill>
                <a:effectLst/>
                <a:uLnTx/>
                <a:uFillTx/>
                <a:latin typeface="Verdana"/>
                <a:ea typeface="+mn-ea"/>
                <a:cs typeface="+mn-cs"/>
              </a:rPr>
              <a:t>of advising</a:t>
            </a:r>
          </a:p>
        </p:txBody>
      </p:sp>
      <p:sp>
        <p:nvSpPr>
          <p:cNvPr id="13" name="Rectangle 12"/>
          <p:cNvSpPr/>
          <p:nvPr/>
        </p:nvSpPr>
        <p:spPr bwMode="gray">
          <a:xfrm>
            <a:off x="2286679" y="1757612"/>
            <a:ext cx="357790" cy="477054"/>
          </a:xfrm>
          <a:prstGeom prst="rect">
            <a:avLst/>
          </a:prstGeom>
          <a:solidFill>
            <a:schemeClr val="bg1"/>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69BF"/>
                </a:solidFill>
                <a:effectLst/>
                <a:uLnTx/>
                <a:uFillTx/>
                <a:latin typeface="Rockwell"/>
                <a:ea typeface="+mn-ea"/>
                <a:cs typeface="+mn-cs"/>
              </a:rPr>
              <a:t>2</a:t>
            </a:r>
          </a:p>
        </p:txBody>
      </p:sp>
      <p:sp>
        <p:nvSpPr>
          <p:cNvPr id="34" name="Text Placeholder 12"/>
          <p:cNvSpPr txBox="1">
            <a:spLocks/>
          </p:cNvSpPr>
          <p:nvPr/>
        </p:nvSpPr>
        <p:spPr bwMode="gray">
          <a:xfrm>
            <a:off x="2582197" y="2385093"/>
            <a:ext cx="1370294" cy="802784"/>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2713" marR="0" lvl="0" indent="-112713" algn="l" defTabSz="1018879" rtl="0" eaLnBrk="1" fontAlgn="auto" latinLnBrk="0" hangingPunct="1">
              <a:lnSpc>
                <a:spcPct val="100000"/>
              </a:lnSpc>
              <a:spcBef>
                <a:spcPts val="500"/>
              </a:spcBef>
              <a:spcAft>
                <a:spcPts val="0"/>
              </a:spcAft>
              <a:buClr>
                <a:srgbClr val="333E48"/>
              </a:buClr>
              <a:buSzTx/>
              <a:buFont typeface="Arial" pitchFamily="34" charset="0"/>
              <a:buChar char="•"/>
              <a:tabLst/>
              <a:defRPr/>
            </a:pPr>
            <a:r>
              <a:rPr kumimoji="0" lang="en-US" sz="800" b="0" i="0" u="none" strike="noStrike" kern="1200" cap="none" spc="0" normalizeH="0" baseline="0" noProof="0" dirty="0">
                <a:ln>
                  <a:noFill/>
                </a:ln>
                <a:solidFill>
                  <a:srgbClr val="333E48"/>
                </a:solidFill>
                <a:effectLst/>
                <a:uLnTx/>
                <a:uFillTx/>
                <a:latin typeface="Verdana"/>
                <a:ea typeface="+mn-ea"/>
                <a:cs typeface="+mn-cs"/>
              </a:rPr>
              <a:t>Wide variation in advising models across campuses/colleges</a:t>
            </a:r>
          </a:p>
          <a:p>
            <a:pPr marL="112713" marR="0" lvl="0" indent="-112713" algn="l" defTabSz="1018879" rtl="0" eaLnBrk="1" fontAlgn="auto" latinLnBrk="0" hangingPunct="1">
              <a:lnSpc>
                <a:spcPct val="100000"/>
              </a:lnSpc>
              <a:spcBef>
                <a:spcPts val="500"/>
              </a:spcBef>
              <a:spcAft>
                <a:spcPts val="0"/>
              </a:spcAft>
              <a:buClr>
                <a:srgbClr val="333E48"/>
              </a:buClr>
              <a:buSzTx/>
              <a:buFont typeface="Arial" pitchFamily="34" charset="0"/>
              <a:buChar char="•"/>
              <a:tabLst/>
              <a:defRPr/>
            </a:pPr>
            <a:r>
              <a:rPr kumimoji="0" lang="en-US" sz="800" b="0" i="0" u="none" strike="noStrike" kern="1200" cap="none" spc="0" normalizeH="0" baseline="0" noProof="0" dirty="0">
                <a:ln>
                  <a:noFill/>
                </a:ln>
                <a:solidFill>
                  <a:srgbClr val="333E48"/>
                </a:solidFill>
                <a:effectLst/>
                <a:uLnTx/>
                <a:uFillTx/>
                <a:latin typeface="Verdana"/>
                <a:ea typeface="+mn-ea"/>
                <a:cs typeface="+mn-cs"/>
              </a:rPr>
              <a:t>Student feedback suggested </a:t>
            </a:r>
            <a:r>
              <a:rPr kumimoji="0" lang="en-US" sz="800" b="1" i="0" u="none" strike="noStrike" kern="1200" cap="none" spc="0" normalizeH="0" baseline="0" noProof="0" dirty="0">
                <a:ln>
                  <a:noFill/>
                </a:ln>
                <a:solidFill>
                  <a:srgbClr val="333E48"/>
                </a:solidFill>
                <a:effectLst/>
                <a:uLnTx/>
                <a:uFillTx/>
                <a:latin typeface="Verdana"/>
                <a:ea typeface="+mn-ea"/>
                <a:cs typeface="+mn-cs"/>
              </a:rPr>
              <a:t>inequitable experiences</a:t>
            </a:r>
          </a:p>
        </p:txBody>
      </p:sp>
      <p:sp>
        <p:nvSpPr>
          <p:cNvPr id="14" name="Rectangle 13"/>
          <p:cNvSpPr/>
          <p:nvPr/>
        </p:nvSpPr>
        <p:spPr bwMode="gray">
          <a:xfrm>
            <a:off x="4257323" y="1769086"/>
            <a:ext cx="357790" cy="477054"/>
          </a:xfrm>
          <a:prstGeom prst="rect">
            <a:avLst/>
          </a:prstGeom>
          <a:solidFill>
            <a:schemeClr val="bg1"/>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69BF"/>
                </a:solidFill>
                <a:effectLst/>
                <a:uLnTx/>
                <a:uFillTx/>
                <a:latin typeface="Rockwell"/>
                <a:ea typeface="+mn-ea"/>
                <a:cs typeface="+mn-cs"/>
              </a:rPr>
              <a:t>3</a:t>
            </a:r>
          </a:p>
        </p:txBody>
      </p:sp>
      <p:sp>
        <p:nvSpPr>
          <p:cNvPr id="31" name="Text Placeholder 1"/>
          <p:cNvSpPr txBox="1">
            <a:spLocks/>
          </p:cNvSpPr>
          <p:nvPr/>
        </p:nvSpPr>
        <p:spPr bwMode="gray">
          <a:xfrm>
            <a:off x="4586256" y="2396567"/>
            <a:ext cx="1487866" cy="99001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14300" marR="0" lvl="0" indent="-114300" algn="l" defTabSz="640080" rtl="0" eaLnBrk="1" fontAlgn="auto" latinLnBrk="0" hangingPunct="1">
              <a:lnSpc>
                <a:spcPct val="100000"/>
              </a:lnSpc>
              <a:spcBef>
                <a:spcPts val="500"/>
              </a:spcBef>
              <a:spcAft>
                <a:spcPts val="0"/>
              </a:spcAft>
              <a:buClrTx/>
              <a:buSzTx/>
              <a:buFont typeface="Arial" pitchFamily="34" charset="0"/>
              <a:buChar char="•"/>
              <a:tabLst/>
              <a:defRPr/>
            </a:pPr>
            <a:r>
              <a:rPr kumimoji="0" lang="en-US" sz="800" b="0" i="0" u="none" strike="noStrike" kern="1200" cap="none" spc="0" normalizeH="0" baseline="0" noProof="0" dirty="0">
                <a:ln>
                  <a:noFill/>
                </a:ln>
                <a:solidFill>
                  <a:srgbClr val="333E48"/>
                </a:solidFill>
                <a:effectLst/>
                <a:uLnTx/>
                <a:uFillTx/>
                <a:latin typeface="Verdana"/>
                <a:ea typeface="+mn-ea"/>
                <a:cs typeface="+mn-cs"/>
              </a:rPr>
              <a:t>IR capacity focused on reporting/accreditation</a:t>
            </a:r>
          </a:p>
          <a:p>
            <a:pPr marL="114300" marR="0" lvl="0" indent="-114300" algn="l" defTabSz="640080" rtl="0" eaLnBrk="1" fontAlgn="auto" latinLnBrk="0" hangingPunct="1">
              <a:lnSpc>
                <a:spcPct val="100000"/>
              </a:lnSpc>
              <a:spcBef>
                <a:spcPts val="500"/>
              </a:spcBef>
              <a:spcAft>
                <a:spcPts val="0"/>
              </a:spcAft>
              <a:buClrTx/>
              <a:buSzTx/>
              <a:buFont typeface="Arial" pitchFamily="34" charset="0"/>
              <a:buChar char="•"/>
              <a:tabLst/>
              <a:defRPr/>
            </a:pPr>
            <a:r>
              <a:rPr kumimoji="0" lang="en-US" sz="800" b="0" i="0" u="none" strike="noStrike" kern="1200" cap="none" spc="0" normalizeH="0" baseline="0" noProof="0" dirty="0">
                <a:ln>
                  <a:noFill/>
                </a:ln>
                <a:solidFill>
                  <a:srgbClr val="333E48"/>
                </a:solidFill>
                <a:effectLst/>
                <a:uLnTx/>
                <a:uFillTx/>
                <a:latin typeface="Verdana"/>
                <a:ea typeface="+mn-ea"/>
                <a:cs typeface="+mn-cs"/>
              </a:rPr>
              <a:t>Key advising data (Starfish) not centrally available</a:t>
            </a:r>
          </a:p>
          <a:p>
            <a:pPr marL="114300" marR="0" lvl="0" indent="-114300" algn="l" defTabSz="640080" rtl="0" eaLnBrk="1" fontAlgn="auto" latinLnBrk="0" hangingPunct="1">
              <a:lnSpc>
                <a:spcPct val="100000"/>
              </a:lnSpc>
              <a:spcBef>
                <a:spcPts val="500"/>
              </a:spcBef>
              <a:spcAft>
                <a:spcPts val="0"/>
              </a:spcAft>
              <a:buClrTx/>
              <a:buSzTx/>
              <a:buFont typeface="Arial" pitchFamily="34" charset="0"/>
              <a:buChar char="•"/>
              <a:tabLst/>
              <a:defRPr/>
            </a:pPr>
            <a:r>
              <a:rPr kumimoji="0" lang="en-US" sz="800" b="1" i="0" u="none" strike="noStrike" kern="1200" cap="none" spc="0" normalizeH="0" baseline="0" noProof="0" dirty="0">
                <a:ln>
                  <a:noFill/>
                </a:ln>
                <a:solidFill>
                  <a:srgbClr val="333E48"/>
                </a:solidFill>
                <a:effectLst/>
                <a:uLnTx/>
                <a:uFillTx/>
                <a:latin typeface="Verdana"/>
                <a:ea typeface="+mn-ea"/>
                <a:cs typeface="+mn-cs"/>
              </a:rPr>
              <a:t>Needed a tool beyond Excel/laptop analysis</a:t>
            </a:r>
          </a:p>
        </p:txBody>
      </p:sp>
      <p:pic>
        <p:nvPicPr>
          <p:cNvPr id="33"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938722" y="953964"/>
            <a:ext cx="421658" cy="27158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0DE6EE9-4479-3342-F229-7B456042D0E8}"/>
              </a:ext>
            </a:extLst>
          </p:cNvPr>
          <p:cNvSpPr txBox="1"/>
          <p:nvPr/>
        </p:nvSpPr>
        <p:spPr>
          <a:xfrm>
            <a:off x="658435" y="2093664"/>
            <a:ext cx="1139719"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333E48"/>
                </a:solidFill>
                <a:effectLst/>
                <a:uLnTx/>
                <a:uFillTx/>
                <a:latin typeface="Verdana"/>
                <a:ea typeface="+mn-ea"/>
                <a:cs typeface="+mn-cs"/>
              </a:rPr>
              <a:t>Budget &amp; Staffing Pressures</a:t>
            </a:r>
          </a:p>
        </p:txBody>
      </p:sp>
      <p:sp>
        <p:nvSpPr>
          <p:cNvPr id="29" name="TextBox 28">
            <a:extLst>
              <a:ext uri="{FF2B5EF4-FFF2-40B4-BE49-F238E27FC236}">
                <a16:creationId xmlns:a16="http://schemas.microsoft.com/office/drawing/2014/main" id="{3764F577-D0A8-54C5-C344-607BB72544EC}"/>
              </a:ext>
            </a:extLst>
          </p:cNvPr>
          <p:cNvSpPr txBox="1"/>
          <p:nvPr/>
        </p:nvSpPr>
        <p:spPr>
          <a:xfrm>
            <a:off x="2641892" y="2080430"/>
            <a:ext cx="1310599"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333E48"/>
                </a:solidFill>
                <a:effectLst/>
                <a:uLnTx/>
                <a:uFillTx/>
                <a:latin typeface="Verdana"/>
                <a:ea typeface="+mn-ea"/>
                <a:cs typeface="+mn-cs"/>
              </a:rPr>
              <a:t>Inconsistent Advising Experience</a:t>
            </a:r>
          </a:p>
        </p:txBody>
      </p:sp>
      <p:sp>
        <p:nvSpPr>
          <p:cNvPr id="30" name="TextBox 29">
            <a:extLst>
              <a:ext uri="{FF2B5EF4-FFF2-40B4-BE49-F238E27FC236}">
                <a16:creationId xmlns:a16="http://schemas.microsoft.com/office/drawing/2014/main" id="{4BA079EE-4AAE-9486-3368-A86EA7EC1C06}"/>
              </a:ext>
            </a:extLst>
          </p:cNvPr>
          <p:cNvSpPr txBox="1"/>
          <p:nvPr/>
        </p:nvSpPr>
        <p:spPr>
          <a:xfrm>
            <a:off x="4644332" y="2091903"/>
            <a:ext cx="1310599"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333E48"/>
                </a:solidFill>
                <a:effectLst/>
                <a:uLnTx/>
                <a:uFillTx/>
                <a:latin typeface="Verdana"/>
                <a:ea typeface="+mn-ea"/>
                <a:cs typeface="+mn-cs"/>
              </a:rPr>
              <a:t>Data &amp; Resource Limitations</a:t>
            </a:r>
          </a:p>
        </p:txBody>
      </p:sp>
      <p:sp>
        <p:nvSpPr>
          <p:cNvPr id="3" name="Text Placeholder 9">
            <a:extLst>
              <a:ext uri="{FF2B5EF4-FFF2-40B4-BE49-F238E27FC236}">
                <a16:creationId xmlns:a16="http://schemas.microsoft.com/office/drawing/2014/main" id="{4A135E95-8E0B-5274-97BD-ACD54AE37779}"/>
              </a:ext>
            </a:extLst>
          </p:cNvPr>
          <p:cNvSpPr txBox="1">
            <a:spLocks/>
          </p:cNvSpPr>
          <p:nvPr/>
        </p:nvSpPr>
        <p:spPr bwMode="gray">
          <a:xfrm>
            <a:off x="4111256" y="4677489"/>
            <a:ext cx="2289544"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a:t>Source Penn State University, EAB interviews and analysis</a:t>
            </a:r>
            <a:endParaRPr lang="en-US" dirty="0"/>
          </a:p>
        </p:txBody>
      </p:sp>
    </p:spTree>
    <p:custDataLst>
      <p:tags r:id="rId1"/>
    </p:custDataLst>
    <p:extLst>
      <p:ext uri="{BB962C8B-B14F-4D97-AF65-F5344CB8AC3E}">
        <p14:creationId xmlns:p14="http://schemas.microsoft.com/office/powerpoint/2010/main" val="90472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76E6D-10AE-62AA-3BB5-CB8996B0B05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82757AA-9890-4A7B-411E-13643EEA0798}"/>
              </a:ext>
            </a:extLst>
          </p:cNvPr>
          <p:cNvSpPr>
            <a:spLocks noGrp="1"/>
          </p:cNvSpPr>
          <p:nvPr>
            <p:ph type="body" sz="quarter" idx="16"/>
          </p:nvPr>
        </p:nvSpPr>
        <p:spPr/>
        <p:txBody>
          <a:bodyPr/>
          <a:lstStyle/>
          <a:p>
            <a:r>
              <a:rPr lang="en-US" dirty="0"/>
              <a:t>Partner Spotlight: Penn State University</a:t>
            </a:r>
          </a:p>
        </p:txBody>
      </p:sp>
      <p:sp>
        <p:nvSpPr>
          <p:cNvPr id="3" name="Title 2">
            <a:extLst>
              <a:ext uri="{FF2B5EF4-FFF2-40B4-BE49-F238E27FC236}">
                <a16:creationId xmlns:a16="http://schemas.microsoft.com/office/drawing/2014/main" id="{527CF5E8-BF51-B0B8-3470-2BF0BB7642E4}"/>
              </a:ext>
            </a:extLst>
          </p:cNvPr>
          <p:cNvSpPr>
            <a:spLocks noGrp="1"/>
          </p:cNvSpPr>
          <p:nvPr>
            <p:ph type="title"/>
          </p:nvPr>
        </p:nvSpPr>
        <p:spPr/>
        <p:txBody>
          <a:bodyPr/>
          <a:lstStyle/>
          <a:p>
            <a:r>
              <a:rPr lang="en-US" dirty="0"/>
              <a:t>The Solution</a:t>
            </a:r>
          </a:p>
        </p:txBody>
      </p:sp>
      <p:sp>
        <p:nvSpPr>
          <p:cNvPr id="7" name="Oval 6">
            <a:extLst>
              <a:ext uri="{FF2B5EF4-FFF2-40B4-BE49-F238E27FC236}">
                <a16:creationId xmlns:a16="http://schemas.microsoft.com/office/drawing/2014/main" id="{7EAC6932-896A-EA60-2CC8-D69ECCDE5571}"/>
              </a:ext>
              <a:ext uri="{C183D7F6-B498-43B3-948B-1728B52AA6E4}">
                <adec:decorative xmlns:adec="http://schemas.microsoft.com/office/drawing/2017/decorative" val="1"/>
              </a:ext>
            </a:extLst>
          </p:cNvPr>
          <p:cNvSpPr/>
          <p:nvPr/>
        </p:nvSpPr>
        <p:spPr bwMode="gray">
          <a:xfrm>
            <a:off x="329766" y="1179049"/>
            <a:ext cx="5762620" cy="2996508"/>
          </a:xfrm>
          <a:prstGeom prst="ellipse">
            <a:avLst/>
          </a:prstGeom>
          <a:solidFill>
            <a:schemeClr val="accent5"/>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4636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D6D8DA"/>
              </a:solidFill>
              <a:effectLst/>
              <a:uLnTx/>
              <a:uFillTx/>
              <a:latin typeface="Verdana"/>
              <a:ea typeface="+mn-ea"/>
              <a:cs typeface="+mn-cs"/>
            </a:endParaRPr>
          </a:p>
        </p:txBody>
      </p:sp>
      <p:sp>
        <p:nvSpPr>
          <p:cNvPr id="8" name="Oval 7">
            <a:extLst>
              <a:ext uri="{FF2B5EF4-FFF2-40B4-BE49-F238E27FC236}">
                <a16:creationId xmlns:a16="http://schemas.microsoft.com/office/drawing/2014/main" id="{7BB406F8-C8AD-A755-BF56-1C2A29AC920A}"/>
              </a:ext>
              <a:ext uri="{C183D7F6-B498-43B3-948B-1728B52AA6E4}">
                <adec:decorative xmlns:adec="http://schemas.microsoft.com/office/drawing/2017/decorative" val="1"/>
              </a:ext>
            </a:extLst>
          </p:cNvPr>
          <p:cNvSpPr/>
          <p:nvPr/>
        </p:nvSpPr>
        <p:spPr bwMode="gray">
          <a:xfrm>
            <a:off x="329766" y="1417334"/>
            <a:ext cx="4000058" cy="2504843"/>
          </a:xfrm>
          <a:prstGeom prst="ellipse">
            <a:avLst/>
          </a:prstGeom>
          <a:solidFill>
            <a:schemeClr val="accent3"/>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4636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D6D8DA"/>
              </a:solidFill>
              <a:effectLst/>
              <a:uLnTx/>
              <a:uFillTx/>
              <a:latin typeface="Verdana"/>
              <a:ea typeface="+mn-ea"/>
              <a:cs typeface="+mn-cs"/>
            </a:endParaRPr>
          </a:p>
        </p:txBody>
      </p:sp>
      <p:sp>
        <p:nvSpPr>
          <p:cNvPr id="9" name="Oval 8">
            <a:extLst>
              <a:ext uri="{FF2B5EF4-FFF2-40B4-BE49-F238E27FC236}">
                <a16:creationId xmlns:a16="http://schemas.microsoft.com/office/drawing/2014/main" id="{7C779481-CB6E-5D75-E59B-DE9CDFE08C73}"/>
              </a:ext>
              <a:ext uri="{C183D7F6-B498-43B3-948B-1728B52AA6E4}">
                <adec:decorative xmlns:adec="http://schemas.microsoft.com/office/drawing/2017/decorative" val="1"/>
              </a:ext>
            </a:extLst>
          </p:cNvPr>
          <p:cNvSpPr/>
          <p:nvPr/>
        </p:nvSpPr>
        <p:spPr bwMode="gray">
          <a:xfrm>
            <a:off x="329766" y="1799740"/>
            <a:ext cx="2203944" cy="1715814"/>
          </a:xfrm>
          <a:prstGeom prst="ellipse">
            <a:avLst/>
          </a:prstGeom>
          <a:solidFill>
            <a:schemeClr val="accent4"/>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463675"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D6D8DA"/>
              </a:solidFill>
              <a:effectLst/>
              <a:uLnTx/>
              <a:uFillTx/>
              <a:latin typeface="Verdana"/>
              <a:ea typeface="+mn-ea"/>
              <a:cs typeface="+mn-cs"/>
            </a:endParaRPr>
          </a:p>
        </p:txBody>
      </p:sp>
      <p:sp>
        <p:nvSpPr>
          <p:cNvPr id="10" name="TextBox 9">
            <a:extLst>
              <a:ext uri="{FF2B5EF4-FFF2-40B4-BE49-F238E27FC236}">
                <a16:creationId xmlns:a16="http://schemas.microsoft.com/office/drawing/2014/main" id="{89EBA595-0B96-99C0-E4B4-5E82A6BBE8AF}"/>
              </a:ext>
            </a:extLst>
          </p:cNvPr>
          <p:cNvSpPr txBox="1"/>
          <p:nvPr/>
        </p:nvSpPr>
        <p:spPr bwMode="gray">
          <a:xfrm>
            <a:off x="280193" y="835754"/>
            <a:ext cx="5812193"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Analyzing Large Advising Datasets with Rapid Insight</a:t>
            </a:r>
          </a:p>
        </p:txBody>
      </p:sp>
      <p:sp>
        <p:nvSpPr>
          <p:cNvPr id="11" name="Text Placeholder 31">
            <a:extLst>
              <a:ext uri="{FF2B5EF4-FFF2-40B4-BE49-F238E27FC236}">
                <a16:creationId xmlns:a16="http://schemas.microsoft.com/office/drawing/2014/main" id="{8921BE88-79D0-8461-2127-A96CE2161F92}"/>
              </a:ext>
            </a:extLst>
          </p:cNvPr>
          <p:cNvSpPr txBox="1">
            <a:spLocks/>
          </p:cNvSpPr>
          <p:nvPr/>
        </p:nvSpPr>
        <p:spPr bwMode="gray">
          <a:xfrm>
            <a:off x="949646" y="2008923"/>
            <a:ext cx="1247147" cy="110030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300"/>
              </a:spcBef>
              <a:spcAft>
                <a:spcPts val="0"/>
              </a:spcAft>
              <a:buClrTx/>
              <a:buSzTx/>
              <a:buFont typeface="Arial" pitchFamily="34" charset="0"/>
              <a:buNone/>
              <a:tabLst/>
              <a:defRPr/>
            </a:pPr>
            <a:r>
              <a:rPr kumimoji="0" lang="en-US" sz="800" b="1" i="0" u="none" strike="noStrike" kern="1200" cap="none" spc="0" normalizeH="0" baseline="0" noProof="0" dirty="0">
                <a:ln>
                  <a:noFill/>
                </a:ln>
                <a:solidFill>
                  <a:srgbClr val="FFFFFF"/>
                </a:solidFill>
                <a:effectLst/>
                <a:uLnTx/>
                <a:uFillTx/>
                <a:latin typeface="Verdana"/>
                <a:ea typeface="+mn-ea"/>
                <a:cs typeface="+mn-cs"/>
              </a:rPr>
              <a:t>Data Analysis</a:t>
            </a:r>
          </a:p>
          <a:p>
            <a:pPr marL="114300" marR="0" lvl="0" indent="-114300" algn="l" defTabSz="640080" rtl="0" eaLnBrk="1" fontAlgn="auto" latinLnBrk="0" hangingPunct="1">
              <a:lnSpc>
                <a:spcPct val="100000"/>
              </a:lnSpc>
              <a:spcBef>
                <a:spcPts val="300"/>
              </a:spcBef>
              <a:spcAft>
                <a:spcPts val="0"/>
              </a:spcAft>
              <a:buClrTx/>
              <a:buSzTx/>
              <a:buFont typeface="Arial" pitchFamily="34" charset="0"/>
              <a:buChar char="•"/>
              <a:tabLst/>
              <a:defRPr/>
            </a:pPr>
            <a:r>
              <a:rPr kumimoji="0" lang="en-US" sz="800" b="0" i="0" u="none" strike="noStrike" kern="1200" cap="none" spc="0" normalizeH="0" baseline="0" noProof="0" dirty="0">
                <a:ln>
                  <a:noFill/>
                </a:ln>
                <a:solidFill>
                  <a:srgbClr val="FFFFFF"/>
                </a:solidFill>
                <a:effectLst/>
                <a:uLnTx/>
                <a:uFillTx/>
                <a:latin typeface="Verdana"/>
                <a:ea typeface="+mn-ea"/>
                <a:cs typeface="+mn-cs"/>
              </a:rPr>
              <a:t>Presence of any documented advising meeting</a:t>
            </a:r>
          </a:p>
          <a:p>
            <a:pPr marL="114300" marR="0" lvl="0" indent="-114300" algn="l" defTabSz="640080" rtl="0" eaLnBrk="1" fontAlgn="auto" latinLnBrk="0" hangingPunct="1">
              <a:lnSpc>
                <a:spcPct val="100000"/>
              </a:lnSpc>
              <a:spcBef>
                <a:spcPts val="300"/>
              </a:spcBef>
              <a:spcAft>
                <a:spcPts val="0"/>
              </a:spcAft>
              <a:buClrTx/>
              <a:buSzTx/>
              <a:buFont typeface="Arial" pitchFamily="34" charset="0"/>
              <a:buChar char="•"/>
              <a:tabLst/>
              <a:defRPr/>
            </a:pPr>
            <a:r>
              <a:rPr kumimoji="0" lang="en-US" sz="800" b="0" i="0" u="none" strike="noStrike" kern="1200" cap="none" spc="0" normalizeH="0" baseline="0" noProof="0" dirty="0">
                <a:ln>
                  <a:noFill/>
                </a:ln>
                <a:solidFill>
                  <a:srgbClr val="FFFFFF"/>
                </a:solidFill>
                <a:effectLst/>
                <a:uLnTx/>
                <a:uFillTx/>
                <a:latin typeface="Verdana"/>
                <a:ea typeface="+mn-ea"/>
                <a:cs typeface="+mn-cs"/>
              </a:rPr>
              <a:t>Student enrollment in subsequent term</a:t>
            </a:r>
          </a:p>
          <a:p>
            <a:pPr marL="114300" marR="0" lvl="0" indent="-114300" algn="l" defTabSz="640080" rtl="0" eaLnBrk="1" fontAlgn="auto" latinLnBrk="0" hangingPunct="1">
              <a:lnSpc>
                <a:spcPct val="100000"/>
              </a:lnSpc>
              <a:spcBef>
                <a:spcPts val="300"/>
              </a:spcBef>
              <a:spcAft>
                <a:spcPts val="0"/>
              </a:spcAft>
              <a:buClrTx/>
              <a:buSzTx/>
              <a:buFont typeface="Arial" pitchFamily="34" charset="0"/>
              <a:buChar char="•"/>
              <a:tabLst/>
              <a:defRPr/>
            </a:pPr>
            <a:r>
              <a:rPr kumimoji="0" lang="en-US" sz="800" b="0" i="0" u="none" strike="noStrike" kern="1200" cap="none" spc="0" normalizeH="0" baseline="0" noProof="0" dirty="0">
                <a:ln>
                  <a:noFill/>
                </a:ln>
                <a:solidFill>
                  <a:srgbClr val="FFFFFF"/>
                </a:solidFill>
                <a:effectLst/>
                <a:uLnTx/>
                <a:uFillTx/>
                <a:latin typeface="Verdana"/>
                <a:ea typeface="+mn-ea"/>
                <a:cs typeface="+mn-cs"/>
              </a:rPr>
              <a:t>Adviser role (faculty vs. professional)</a:t>
            </a:r>
          </a:p>
        </p:txBody>
      </p:sp>
      <p:sp>
        <p:nvSpPr>
          <p:cNvPr id="12" name="Text Placeholder 31">
            <a:extLst>
              <a:ext uri="{FF2B5EF4-FFF2-40B4-BE49-F238E27FC236}">
                <a16:creationId xmlns:a16="http://schemas.microsoft.com/office/drawing/2014/main" id="{01DBA32B-67A7-F148-DEA5-B59D130A29B9}"/>
              </a:ext>
            </a:extLst>
          </p:cNvPr>
          <p:cNvSpPr txBox="1">
            <a:spLocks/>
          </p:cNvSpPr>
          <p:nvPr/>
        </p:nvSpPr>
        <p:spPr bwMode="gray">
          <a:xfrm>
            <a:off x="2710404" y="2008923"/>
            <a:ext cx="1400852" cy="130035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300"/>
              </a:spcBef>
              <a:spcAft>
                <a:spcPts val="0"/>
              </a:spcAft>
              <a:buClrTx/>
              <a:buSzTx/>
              <a:buFont typeface="Arial" pitchFamily="34" charset="0"/>
              <a:buNone/>
              <a:tabLst/>
              <a:defRPr/>
            </a:pPr>
            <a:r>
              <a:rPr kumimoji="0" lang="en-US" sz="800" b="1" i="0" u="none" strike="noStrike" kern="1200" cap="none" spc="0" normalizeH="0" baseline="0" noProof="0" dirty="0">
                <a:ln>
                  <a:noFill/>
                </a:ln>
                <a:solidFill>
                  <a:srgbClr val="FFFFFF"/>
                </a:solidFill>
                <a:effectLst/>
                <a:uLnTx/>
                <a:uFillTx/>
                <a:latin typeface="Verdana"/>
                <a:ea typeface="+mn-ea"/>
                <a:cs typeface="+mn-cs"/>
              </a:rPr>
              <a:t>Action</a:t>
            </a:r>
          </a:p>
          <a:p>
            <a:pPr marL="114300" marR="0" lvl="0" indent="-114300" algn="l" defTabSz="640080" rtl="0" eaLnBrk="1" fontAlgn="auto" latinLnBrk="0" hangingPunct="1">
              <a:lnSpc>
                <a:spcPct val="100000"/>
              </a:lnSpc>
              <a:spcBef>
                <a:spcPts val="500"/>
              </a:spcBef>
              <a:spcAft>
                <a:spcPts val="0"/>
              </a:spcAft>
              <a:buClrTx/>
              <a:buSzTx/>
              <a:buFont typeface="Arial" pitchFamily="34" charset="0"/>
              <a:buChar char="•"/>
              <a:tabLst/>
              <a:defRPr/>
            </a:pPr>
            <a:r>
              <a:rPr kumimoji="0" lang="en-US" sz="800" b="0" i="0" u="none" strike="noStrike" kern="1200" cap="none" spc="0" normalizeH="0" baseline="0" noProof="0" dirty="0">
                <a:ln>
                  <a:noFill/>
                </a:ln>
                <a:solidFill>
                  <a:srgbClr val="FFFFFF"/>
                </a:solidFill>
                <a:effectLst/>
                <a:uLnTx/>
                <a:uFillTx/>
                <a:latin typeface="Verdana"/>
                <a:ea typeface="+mn-ea"/>
                <a:cs typeface="+mn-cs"/>
              </a:rPr>
              <a:t>Adapted EAB ROI template for Early Alert to advising context</a:t>
            </a:r>
          </a:p>
          <a:p>
            <a:pPr marL="114300" marR="0" lvl="0" indent="-114300" algn="l" defTabSz="640080" rtl="0" eaLnBrk="1" fontAlgn="auto" latinLnBrk="0" hangingPunct="1">
              <a:lnSpc>
                <a:spcPct val="100000"/>
              </a:lnSpc>
              <a:spcBef>
                <a:spcPts val="500"/>
              </a:spcBef>
              <a:spcAft>
                <a:spcPts val="0"/>
              </a:spcAft>
              <a:buClrTx/>
              <a:buSzTx/>
              <a:buFont typeface="Arial" pitchFamily="34" charset="0"/>
              <a:buChar char="•"/>
              <a:tabLst/>
              <a:defRPr/>
            </a:pPr>
            <a:r>
              <a:rPr kumimoji="0" lang="en-US" sz="800" b="0" i="0" u="none" strike="noStrike" kern="1200" cap="none" spc="0" normalizeH="0" baseline="0" noProof="0" dirty="0">
                <a:ln>
                  <a:noFill/>
                </a:ln>
                <a:solidFill>
                  <a:srgbClr val="FFFFFF"/>
                </a:solidFill>
                <a:effectLst/>
                <a:uLnTx/>
                <a:uFillTx/>
                <a:latin typeface="Verdana"/>
                <a:ea typeface="+mn-ea"/>
                <a:cs typeface="+mn-cs"/>
              </a:rPr>
              <a:t>Demonstrated the financial and student success impact of advising</a:t>
            </a:r>
          </a:p>
          <a:p>
            <a:pPr marL="114300" marR="0" lvl="0" indent="-114300" algn="l" defTabSz="640080" rtl="0" eaLnBrk="1" fontAlgn="auto" latinLnBrk="0" hangingPunct="1">
              <a:lnSpc>
                <a:spcPct val="100000"/>
              </a:lnSpc>
              <a:spcBef>
                <a:spcPts val="500"/>
              </a:spcBef>
              <a:spcAft>
                <a:spcPts val="0"/>
              </a:spcAft>
              <a:buClrTx/>
              <a:buSzTx/>
              <a:buFont typeface="Arial" pitchFamily="34" charset="0"/>
              <a:buChar char="•"/>
              <a:tabLst/>
              <a:defRPr/>
            </a:pPr>
            <a:endParaRPr kumimoji="0" lang="en-US" sz="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3" name="Text Placeholder 31">
            <a:extLst>
              <a:ext uri="{FF2B5EF4-FFF2-40B4-BE49-F238E27FC236}">
                <a16:creationId xmlns:a16="http://schemas.microsoft.com/office/drawing/2014/main" id="{A97C2552-EC32-9CD6-A2F1-344E0BD38708}"/>
              </a:ext>
            </a:extLst>
          </p:cNvPr>
          <p:cNvSpPr txBox="1">
            <a:spLocks/>
          </p:cNvSpPr>
          <p:nvPr/>
        </p:nvSpPr>
        <p:spPr bwMode="gray">
          <a:xfrm>
            <a:off x="4498775" y="2008923"/>
            <a:ext cx="1424505" cy="1308050"/>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300"/>
              </a:spcBef>
              <a:spcAft>
                <a:spcPts val="0"/>
              </a:spcAft>
              <a:buClrTx/>
              <a:buSzTx/>
              <a:buFont typeface="Arial" pitchFamily="34" charset="0"/>
              <a:buNone/>
              <a:tabLst/>
              <a:defRPr/>
            </a:pPr>
            <a:r>
              <a:rPr kumimoji="0" lang="en-US" sz="800" b="1" i="0" u="none" strike="noStrike" kern="1200" cap="none" spc="0" normalizeH="0" baseline="0" noProof="0" dirty="0">
                <a:ln>
                  <a:noFill/>
                </a:ln>
                <a:solidFill>
                  <a:srgbClr val="FFFFFF"/>
                </a:solidFill>
                <a:effectLst/>
                <a:uLnTx/>
                <a:uFillTx/>
                <a:latin typeface="Verdana"/>
                <a:ea typeface="+mn-ea"/>
                <a:cs typeface="+mn-cs"/>
              </a:rPr>
              <a:t>Partnerships</a:t>
            </a:r>
          </a:p>
          <a:p>
            <a:pPr marL="114300" marR="0" lvl="0" indent="-114300" algn="l" defTabSz="640080" rtl="0" eaLnBrk="1" fontAlgn="auto" latinLnBrk="0" hangingPunct="1">
              <a:lnSpc>
                <a:spcPct val="100000"/>
              </a:lnSpc>
              <a:spcBef>
                <a:spcPts val="300"/>
              </a:spcBef>
              <a:spcAft>
                <a:spcPts val="0"/>
              </a:spcAft>
              <a:buClrTx/>
              <a:buSzTx/>
              <a:buFont typeface="Arial" pitchFamily="34" charset="0"/>
              <a:buChar char="•"/>
              <a:tabLst/>
              <a:defRPr/>
            </a:pPr>
            <a:r>
              <a:rPr kumimoji="0" lang="en-US" sz="800" b="0" i="0" u="none" strike="noStrike" kern="1200" cap="none" spc="0" normalizeH="0" baseline="0" noProof="0" dirty="0">
                <a:ln>
                  <a:noFill/>
                </a:ln>
                <a:solidFill>
                  <a:srgbClr val="FFFFFF"/>
                </a:solidFill>
                <a:effectLst/>
                <a:uLnTx/>
                <a:uFillTx/>
                <a:latin typeface="Verdana"/>
                <a:ea typeface="+mn-ea"/>
                <a:cs typeface="+mn-cs"/>
              </a:rPr>
              <a:t>Collaboration between IR, advising staff, and academic affairs leadership</a:t>
            </a:r>
          </a:p>
          <a:p>
            <a:pPr marL="114300" marR="0" lvl="0" indent="-114300" algn="l" defTabSz="640080" rtl="0" eaLnBrk="1" fontAlgn="auto" latinLnBrk="0" hangingPunct="1">
              <a:lnSpc>
                <a:spcPct val="100000"/>
              </a:lnSpc>
              <a:spcBef>
                <a:spcPts val="300"/>
              </a:spcBef>
              <a:spcAft>
                <a:spcPts val="0"/>
              </a:spcAft>
              <a:buClrTx/>
              <a:buSzTx/>
              <a:buFont typeface="Arial" pitchFamily="34" charset="0"/>
              <a:buChar char="•"/>
              <a:tabLst/>
              <a:defRPr/>
            </a:pPr>
            <a:r>
              <a:rPr kumimoji="0" lang="en-US" sz="800" b="0" i="0" u="none" strike="noStrike" kern="1200" cap="none" spc="0" normalizeH="0" baseline="0" noProof="0" dirty="0">
                <a:ln>
                  <a:noFill/>
                </a:ln>
                <a:solidFill>
                  <a:srgbClr val="FFFFFF"/>
                </a:solidFill>
                <a:effectLst/>
                <a:uLnTx/>
                <a:uFillTx/>
                <a:latin typeface="Verdana"/>
                <a:ea typeface="+mn-ea"/>
                <a:cs typeface="+mn-cs"/>
              </a:rPr>
              <a:t>Shared results with leaders influencing structure, evaluation, and accountability of advising</a:t>
            </a:r>
          </a:p>
        </p:txBody>
      </p:sp>
      <p:sp>
        <p:nvSpPr>
          <p:cNvPr id="4" name="Text Placeholder 9">
            <a:extLst>
              <a:ext uri="{FF2B5EF4-FFF2-40B4-BE49-F238E27FC236}">
                <a16:creationId xmlns:a16="http://schemas.microsoft.com/office/drawing/2014/main" id="{8C42B543-ABD2-2231-341F-F54E74CE2FDA}"/>
              </a:ext>
            </a:extLst>
          </p:cNvPr>
          <p:cNvSpPr txBox="1">
            <a:spLocks/>
          </p:cNvSpPr>
          <p:nvPr/>
        </p:nvSpPr>
        <p:spPr bwMode="gray">
          <a:xfrm>
            <a:off x="4111256" y="4677489"/>
            <a:ext cx="2289544"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a:t>Source Penn State University, EAB interviews and analysis</a:t>
            </a:r>
            <a:endParaRPr lang="en-US" dirty="0"/>
          </a:p>
        </p:txBody>
      </p:sp>
    </p:spTree>
    <p:extLst>
      <p:ext uri="{BB962C8B-B14F-4D97-AF65-F5344CB8AC3E}">
        <p14:creationId xmlns:p14="http://schemas.microsoft.com/office/powerpoint/2010/main" val="3856294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B22CE98-F591-C181-0782-B4A1E758BFF6}"/>
              </a:ext>
            </a:extLst>
          </p:cNvPr>
          <p:cNvSpPr>
            <a:spLocks noGrp="1"/>
          </p:cNvSpPr>
          <p:nvPr>
            <p:ph type="body" sz="quarter" idx="16"/>
          </p:nvPr>
        </p:nvSpPr>
        <p:spPr/>
        <p:txBody>
          <a:bodyPr/>
          <a:lstStyle/>
          <a:p>
            <a:r>
              <a:rPr lang="en-US" dirty="0"/>
              <a:t>Partner Spotlight: Penn State University</a:t>
            </a:r>
          </a:p>
        </p:txBody>
      </p:sp>
      <p:sp>
        <p:nvSpPr>
          <p:cNvPr id="3" name="Title 2"/>
          <p:cNvSpPr>
            <a:spLocks noGrp="1"/>
          </p:cNvSpPr>
          <p:nvPr>
            <p:ph type="title"/>
          </p:nvPr>
        </p:nvSpPr>
        <p:spPr>
          <a:xfrm>
            <a:off x="280193" y="309824"/>
            <a:ext cx="5842795" cy="256480"/>
          </a:xfrm>
        </p:spPr>
        <p:txBody>
          <a:bodyPr/>
          <a:lstStyle/>
          <a:p>
            <a:r>
              <a:rPr lang="en-US" dirty="0"/>
              <a:t>Impact</a:t>
            </a:r>
          </a:p>
        </p:txBody>
      </p:sp>
      <p:sp>
        <p:nvSpPr>
          <p:cNvPr id="10" name="Text Placeholder 9">
            <a:extLst>
              <a:ext uri="{FF2B5EF4-FFF2-40B4-BE49-F238E27FC236}">
                <a16:creationId xmlns:a16="http://schemas.microsoft.com/office/drawing/2014/main" id="{88C60D0D-EFFC-FFEE-EFFD-370C9EC68F9F}"/>
              </a:ext>
            </a:extLst>
          </p:cNvPr>
          <p:cNvSpPr>
            <a:spLocks noGrp="1"/>
          </p:cNvSpPr>
          <p:nvPr>
            <p:ph type="body" sz="quarter" idx="18"/>
          </p:nvPr>
        </p:nvSpPr>
        <p:spPr>
          <a:xfrm>
            <a:off x="4111256" y="4677489"/>
            <a:ext cx="2289544" cy="123111"/>
          </a:xfrm>
        </p:spPr>
        <p:txBody>
          <a:bodyPr/>
          <a:lstStyle/>
          <a:p>
            <a:r>
              <a:rPr lang="en-US" dirty="0"/>
              <a:t>Source Penn State University, EAB interviews and analysis</a:t>
            </a:r>
          </a:p>
        </p:txBody>
      </p:sp>
      <p:sp>
        <p:nvSpPr>
          <p:cNvPr id="8" name="TextBox 7"/>
          <p:cNvSpPr txBox="1"/>
          <p:nvPr/>
        </p:nvSpPr>
        <p:spPr bwMode="gray">
          <a:xfrm>
            <a:off x="593495" y="1237562"/>
            <a:ext cx="1919634" cy="30777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Key Findings from the Rapid Insight Analysis</a:t>
            </a:r>
          </a:p>
        </p:txBody>
      </p:sp>
      <p:sp>
        <p:nvSpPr>
          <p:cNvPr id="34" name="Text Placeholder 1"/>
          <p:cNvSpPr txBox="1">
            <a:spLocks/>
          </p:cNvSpPr>
          <p:nvPr/>
        </p:nvSpPr>
        <p:spPr bwMode="gray">
          <a:xfrm>
            <a:off x="593493" y="1855404"/>
            <a:ext cx="2722142" cy="2195473"/>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114300" marR="0" lvl="0" indent="-114300" algn="l" defTabSz="64008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Students with a documented advising meeting were </a:t>
            </a:r>
            <a:r>
              <a:rPr kumimoji="0" lang="en-US" sz="900" b="1" i="0" u="none" strike="noStrike" kern="1200" cap="none" spc="0" normalizeH="0" baseline="0" noProof="0" dirty="0">
                <a:ln>
                  <a:noFill/>
                </a:ln>
                <a:solidFill>
                  <a:srgbClr val="333E48"/>
                </a:solidFill>
                <a:effectLst/>
                <a:uLnTx/>
                <a:uFillTx/>
                <a:latin typeface="Verdana"/>
                <a:ea typeface="+mn-ea"/>
                <a:cs typeface="+mn-cs"/>
              </a:rPr>
              <a:t>much more likely to return</a:t>
            </a:r>
            <a:r>
              <a:rPr kumimoji="0" lang="en-US" sz="900" b="0" i="0" u="none" strike="noStrike" kern="1200" cap="none" spc="0" normalizeH="0" baseline="0" noProof="0" dirty="0">
                <a:ln>
                  <a:noFill/>
                </a:ln>
                <a:solidFill>
                  <a:srgbClr val="333E48"/>
                </a:solidFill>
                <a:effectLst/>
                <a:uLnTx/>
                <a:uFillTx/>
                <a:latin typeface="Verdana"/>
                <a:ea typeface="+mn-ea"/>
                <a:cs typeface="+mn-cs"/>
              </a:rPr>
              <a:t> the following semester.</a:t>
            </a:r>
          </a:p>
          <a:p>
            <a:pPr marL="114300" marR="0" lvl="0" indent="-114300" algn="l" defTabSz="64008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Documented meetings reduced URM-majority retention gaps; </a:t>
            </a:r>
            <a:r>
              <a:rPr kumimoji="0" lang="en-US" sz="900" b="1" i="0" u="none" strike="noStrike" kern="1200" cap="none" spc="0" normalizeH="0" baseline="0" noProof="0" dirty="0">
                <a:ln>
                  <a:noFill/>
                </a:ln>
                <a:solidFill>
                  <a:srgbClr val="333E48"/>
                </a:solidFill>
                <a:effectLst/>
                <a:uLnTx/>
                <a:uFillTx/>
                <a:latin typeface="Verdana"/>
                <a:ea typeface="+mn-ea"/>
                <a:cs typeface="+mn-cs"/>
              </a:rPr>
              <a:t>without advising, gaps widened.</a:t>
            </a:r>
          </a:p>
          <a:p>
            <a:pPr marL="114300" marR="0" lvl="0" indent="-114300" algn="l" defTabSz="64008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Financial modeling showed </a:t>
            </a:r>
            <a:r>
              <a:rPr kumimoji="0" lang="en-US" sz="900" b="1" i="0" u="none" strike="noStrike" kern="1200" cap="none" spc="0" normalizeH="0" baseline="0" noProof="0" dirty="0">
                <a:ln>
                  <a:noFill/>
                </a:ln>
                <a:solidFill>
                  <a:srgbClr val="333E48"/>
                </a:solidFill>
                <a:effectLst/>
                <a:uLnTx/>
                <a:uFillTx/>
                <a:latin typeface="Verdana"/>
                <a:ea typeface="+mn-ea"/>
                <a:cs typeface="+mn-cs"/>
              </a:rPr>
              <a:t>millions</a:t>
            </a:r>
            <a:r>
              <a:rPr kumimoji="0" lang="en-US" sz="900" b="0" i="0" u="none" strike="noStrike" kern="1200" cap="none" spc="0" normalizeH="0" baseline="0" noProof="0" dirty="0">
                <a:ln>
                  <a:noFill/>
                </a:ln>
                <a:solidFill>
                  <a:srgbClr val="333E48"/>
                </a:solidFill>
                <a:effectLst/>
                <a:uLnTx/>
                <a:uFillTx/>
                <a:latin typeface="Verdana"/>
                <a:ea typeface="+mn-ea"/>
                <a:cs typeface="+mn-cs"/>
              </a:rPr>
              <a:t> in tuition revenue linked to advising-related persistence.</a:t>
            </a:r>
          </a:p>
          <a:p>
            <a:pPr marL="114300" marR="0" lvl="0" indent="-114300" algn="l" defTabSz="64008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Units with stronger adviser accountability had higher rates of documented meetings.</a:t>
            </a:r>
          </a:p>
          <a:p>
            <a:pPr marL="114300" marR="0" lvl="0" indent="-114300" algn="l" defTabSz="640080" rtl="0" eaLnBrk="1" fontAlgn="auto" latinLnBrk="0" hangingPunct="1">
              <a:lnSpc>
                <a:spcPct val="100000"/>
              </a:lnSpc>
              <a:spcBef>
                <a:spcPts val="50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Advisers evaluated on advising responsibilities were more likely to hold/document meetings.</a:t>
            </a:r>
          </a:p>
        </p:txBody>
      </p:sp>
      <p:sp>
        <p:nvSpPr>
          <p:cNvPr id="21" name="Text Placeholder 9">
            <a:extLst>
              <a:ext uri="{C183D7F6-B498-43B3-948B-1728B52AA6E4}">
                <adec:decorative xmlns:adec="http://schemas.microsoft.com/office/drawing/2017/decorative" val="0"/>
              </a:ext>
            </a:extLst>
          </p:cNvPr>
          <p:cNvSpPr>
            <a:spLocks noGrp="1"/>
          </p:cNvSpPr>
          <p:nvPr/>
        </p:nvSpPr>
        <p:spPr bwMode="gray">
          <a:xfrm>
            <a:off x="3400846" y="946499"/>
            <a:ext cx="2722142" cy="3576289"/>
          </a:xfrm>
          <a:prstGeom prst="rect">
            <a:avLst/>
          </a:prstGeom>
          <a:solidFill>
            <a:schemeClr val="accent5"/>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spc="0" normalizeH="0" baseline="0" noProof="0" dirty="0">
                <a:ln>
                  <a:noFill/>
                </a:ln>
                <a:solidFill>
                  <a:srgbClr val="FFFFFF"/>
                </a:solidFill>
                <a:effectLst/>
                <a:uLnTx/>
                <a:uFillTx/>
                <a:latin typeface="Verdana"/>
                <a:ea typeface="+mn-ea"/>
                <a:cs typeface="+mn-cs"/>
              </a:rPr>
              <a:t>Now</a:t>
            </a:r>
          </a:p>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kumimoji="0" lang="en-US" sz="900" b="0" i="1" u="none" strike="noStrike" kern="1200" cap="none" spc="0" normalizeH="0" baseline="0" noProof="0" dirty="0">
                <a:ln>
                  <a:noFill/>
                </a:ln>
                <a:solidFill>
                  <a:srgbClr val="FFFFFF"/>
                </a:solidFill>
                <a:effectLst/>
                <a:uLnTx/>
                <a:uFillTx/>
                <a:latin typeface="Verdana"/>
                <a:ea typeface="+mn-ea"/>
                <a:cs typeface="+mn-cs"/>
              </a:rPr>
              <a:t>Advising’s Well-Earned Seat at the Table</a:t>
            </a:r>
          </a:p>
        </p:txBody>
      </p:sp>
      <p:sp>
        <p:nvSpPr>
          <p:cNvPr id="24" name="TextBox 23"/>
          <p:cNvSpPr txBox="1"/>
          <p:nvPr/>
        </p:nvSpPr>
        <p:spPr bwMode="gray">
          <a:xfrm>
            <a:off x="4009732" y="1650846"/>
            <a:ext cx="1958582" cy="4154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Verdana"/>
                <a:ea typeface="+mn-ea"/>
                <a:cs typeface="+mn-cs"/>
              </a:rPr>
              <a:t>Campuses set goals to increase intentional outreach and documentation</a:t>
            </a:r>
          </a:p>
        </p:txBody>
      </p:sp>
      <p:sp>
        <p:nvSpPr>
          <p:cNvPr id="29" name="TextBox 28"/>
          <p:cNvSpPr txBox="1"/>
          <p:nvPr/>
        </p:nvSpPr>
        <p:spPr bwMode="gray">
          <a:xfrm>
            <a:off x="4009732" y="2216229"/>
            <a:ext cx="1958582" cy="4154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Verdana"/>
                <a:ea typeface="+mn-ea"/>
                <a:cs typeface="+mn-cs"/>
              </a:rPr>
              <a:t>Faculty Affairs exploring ways to include advising quality in evaluations</a:t>
            </a:r>
          </a:p>
        </p:txBody>
      </p:sp>
      <p:sp>
        <p:nvSpPr>
          <p:cNvPr id="30" name="TextBox 29"/>
          <p:cNvSpPr txBox="1"/>
          <p:nvPr/>
        </p:nvSpPr>
        <p:spPr bwMode="gray">
          <a:xfrm>
            <a:off x="4009732" y="2781612"/>
            <a:ext cx="1958582" cy="4154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Verdana"/>
                <a:ea typeface="+mn-ea"/>
                <a:cs typeface="+mn-cs"/>
              </a:rPr>
              <a:t>Academic affairs directors setting clearer expectations for faculty advising</a:t>
            </a:r>
          </a:p>
        </p:txBody>
      </p:sp>
      <p:sp>
        <p:nvSpPr>
          <p:cNvPr id="31" name="TextBox 30"/>
          <p:cNvSpPr txBox="1"/>
          <p:nvPr/>
        </p:nvSpPr>
        <p:spPr bwMode="gray">
          <a:xfrm>
            <a:off x="4009732" y="3346995"/>
            <a:ext cx="1958582"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Verdana"/>
                <a:ea typeface="+mn-ea"/>
                <a:cs typeface="+mn-cs"/>
              </a:rPr>
              <a:t>Elevated advising as a strategic resource for persistence</a:t>
            </a:r>
          </a:p>
        </p:txBody>
      </p:sp>
      <p:sp>
        <p:nvSpPr>
          <p:cNvPr id="32" name="TextBox 31"/>
          <p:cNvSpPr txBox="1"/>
          <p:nvPr/>
        </p:nvSpPr>
        <p:spPr bwMode="gray">
          <a:xfrm>
            <a:off x="4009732" y="3773878"/>
            <a:ext cx="1958582"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Verdana"/>
                <a:ea typeface="+mn-ea"/>
                <a:cs typeface="+mn-cs"/>
              </a:rPr>
              <a:t>Supported Faculty Senate recommendation to revisit advising’s structure and accountability</a:t>
            </a:r>
          </a:p>
        </p:txBody>
      </p:sp>
      <p:cxnSp>
        <p:nvCxnSpPr>
          <p:cNvPr id="9" name="Straight Connector 8">
            <a:extLst>
              <a:ext uri="{C183D7F6-B498-43B3-948B-1728B52AA6E4}">
                <adec:decorative xmlns:adec="http://schemas.microsoft.com/office/drawing/2017/decorative" val="1"/>
              </a:ext>
            </a:extLst>
          </p:cNvPr>
          <p:cNvCxnSpPr/>
          <p:nvPr/>
        </p:nvCxnSpPr>
        <p:spPr bwMode="gray">
          <a:xfrm>
            <a:off x="593494" y="1619026"/>
            <a:ext cx="2722141" cy="0"/>
          </a:xfrm>
          <a:prstGeom prst="line">
            <a:avLst/>
          </a:prstGeom>
          <a:ln w="12700">
            <a:solidFill>
              <a:schemeClr val="accent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5" name="Picture 8">
            <a:extLst>
              <a:ext uri="{C183D7F6-B498-43B3-948B-1728B52AA6E4}">
                <adec:decorative xmlns:adec="http://schemas.microsoft.com/office/drawing/2017/decorative" val="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3617872" y="2306579"/>
            <a:ext cx="174833" cy="2194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C183D7F6-B498-43B3-948B-1728B52AA6E4}">
                <adec:decorative xmlns:adec="http://schemas.microsoft.com/office/drawing/2017/decorative" val="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3627107" y="2841738"/>
            <a:ext cx="174833" cy="2194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a:extLst>
              <a:ext uri="{C183D7F6-B498-43B3-948B-1728B52AA6E4}">
                <adec:decorative xmlns:adec="http://schemas.microsoft.com/office/drawing/2017/decorative" val="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3560926" y="3905427"/>
            <a:ext cx="335608" cy="2159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FB85416-A1D8-1F9E-FC30-6B3F2D94BD62}"/>
              </a:ext>
            </a:extLst>
          </p:cNvPr>
          <p:cNvPicPr>
            <a:picLocks noChangeAspect="1"/>
          </p:cNvPicPr>
          <p:nvPr/>
        </p:nvPicPr>
        <p:blipFill>
          <a:blip r:embed="rId10">
            <a:lum bright="70000" contrast="-70000"/>
          </a:blip>
          <a:stretch>
            <a:fillRect/>
          </a:stretch>
        </p:blipFill>
        <p:spPr>
          <a:xfrm>
            <a:off x="3562665" y="1727949"/>
            <a:ext cx="298595" cy="230913"/>
          </a:xfrm>
          <a:prstGeom prst="rect">
            <a:avLst/>
          </a:prstGeom>
        </p:spPr>
      </p:pic>
      <p:pic>
        <p:nvPicPr>
          <p:cNvPr id="5" name="Picture 4">
            <a:extLst>
              <a:ext uri="{FF2B5EF4-FFF2-40B4-BE49-F238E27FC236}">
                <a16:creationId xmlns:a16="http://schemas.microsoft.com/office/drawing/2014/main" id="{B187BECD-A47F-168A-4113-8EDBB6DBA1C1}"/>
              </a:ext>
            </a:extLst>
          </p:cNvPr>
          <p:cNvPicPr>
            <a:picLocks noChangeAspect="1"/>
          </p:cNvPicPr>
          <p:nvPr/>
        </p:nvPicPr>
        <p:blipFill>
          <a:blip r:embed="rId11">
            <a:lum bright="70000" contrast="-70000"/>
          </a:blip>
          <a:stretch>
            <a:fillRect/>
          </a:stretch>
        </p:blipFill>
        <p:spPr>
          <a:xfrm>
            <a:off x="3613977" y="3340793"/>
            <a:ext cx="292393" cy="292393"/>
          </a:xfrm>
          <a:prstGeom prst="rect">
            <a:avLst/>
          </a:prstGeom>
        </p:spPr>
      </p:pic>
    </p:spTree>
    <p:custDataLst>
      <p:tags r:id="rId1"/>
    </p:custDataLst>
    <p:extLst>
      <p:ext uri="{BB962C8B-B14F-4D97-AF65-F5344CB8AC3E}">
        <p14:creationId xmlns:p14="http://schemas.microsoft.com/office/powerpoint/2010/main" val="3708355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12B20E-850F-DB84-5897-1392E9E7C3B0}"/>
              </a:ext>
            </a:extLst>
          </p:cNvPr>
          <p:cNvSpPr>
            <a:spLocks noGrp="1"/>
          </p:cNvSpPr>
          <p:nvPr>
            <p:ph type="body" sz="quarter" idx="16"/>
          </p:nvPr>
        </p:nvSpPr>
        <p:spPr/>
        <p:txBody>
          <a:bodyPr/>
          <a:lstStyle/>
          <a:p>
            <a:r>
              <a:rPr lang="en-US" dirty="0"/>
              <a:t>Partner Spotlight: Penn State University</a:t>
            </a:r>
          </a:p>
        </p:txBody>
      </p:sp>
      <p:sp>
        <p:nvSpPr>
          <p:cNvPr id="3" name="Title 2">
            <a:extLst>
              <a:ext uri="{FF2B5EF4-FFF2-40B4-BE49-F238E27FC236}">
                <a16:creationId xmlns:a16="http://schemas.microsoft.com/office/drawing/2014/main" id="{6BA77D68-F70D-D447-206B-B5AD1B8DB2B4}"/>
              </a:ext>
            </a:extLst>
          </p:cNvPr>
          <p:cNvSpPr>
            <a:spLocks noGrp="1"/>
          </p:cNvSpPr>
          <p:nvPr>
            <p:ph type="title"/>
          </p:nvPr>
        </p:nvSpPr>
        <p:spPr/>
        <p:txBody>
          <a:bodyPr/>
          <a:lstStyle/>
          <a:p>
            <a:r>
              <a:rPr lang="en-US" dirty="0"/>
              <a:t>Step 1: Start Somewhere!</a:t>
            </a:r>
          </a:p>
        </p:txBody>
      </p:sp>
      <p:pic>
        <p:nvPicPr>
          <p:cNvPr id="8" name="Picture 7" descr="A diagram of a computer program&#10;&#10;AI-generated content may be incorrect.">
            <a:extLst>
              <a:ext uri="{FF2B5EF4-FFF2-40B4-BE49-F238E27FC236}">
                <a16:creationId xmlns:a16="http://schemas.microsoft.com/office/drawing/2014/main" id="{E1697582-BDAA-0029-1666-ABB09F6F5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235"/>
            <a:ext cx="6400800" cy="3951019"/>
          </a:xfrm>
          <a:prstGeom prst="rect">
            <a:avLst/>
          </a:prstGeom>
        </p:spPr>
      </p:pic>
    </p:spTree>
    <p:extLst>
      <p:ext uri="{BB962C8B-B14F-4D97-AF65-F5344CB8AC3E}">
        <p14:creationId xmlns:p14="http://schemas.microsoft.com/office/powerpoint/2010/main" val="1067545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BBDB43-CAD8-6D11-CEEA-3D58BFCE70FA}"/>
              </a:ext>
            </a:extLst>
          </p:cNvPr>
          <p:cNvSpPr>
            <a:spLocks noGrp="1"/>
          </p:cNvSpPr>
          <p:nvPr>
            <p:ph type="body" sz="quarter" idx="16"/>
          </p:nvPr>
        </p:nvSpPr>
        <p:spPr/>
        <p:txBody>
          <a:bodyPr/>
          <a:lstStyle/>
          <a:p>
            <a:r>
              <a:rPr lang="en-US" dirty="0"/>
              <a:t>Partner Spotlight: Penn State University</a:t>
            </a:r>
          </a:p>
        </p:txBody>
      </p:sp>
      <p:sp>
        <p:nvSpPr>
          <p:cNvPr id="3" name="Title 2">
            <a:extLst>
              <a:ext uri="{FF2B5EF4-FFF2-40B4-BE49-F238E27FC236}">
                <a16:creationId xmlns:a16="http://schemas.microsoft.com/office/drawing/2014/main" id="{A191FD8F-0F8B-13D1-26F0-234CC0B4460C}"/>
              </a:ext>
            </a:extLst>
          </p:cNvPr>
          <p:cNvSpPr>
            <a:spLocks noGrp="1"/>
          </p:cNvSpPr>
          <p:nvPr>
            <p:ph type="title"/>
          </p:nvPr>
        </p:nvSpPr>
        <p:spPr/>
        <p:txBody>
          <a:bodyPr/>
          <a:lstStyle/>
          <a:p>
            <a:r>
              <a:rPr lang="en-US" dirty="0"/>
              <a:t>Step 2: Adapt the Job to Your Research Question</a:t>
            </a:r>
          </a:p>
        </p:txBody>
      </p:sp>
      <p:pic>
        <p:nvPicPr>
          <p:cNvPr id="8" name="Picture 7" descr="A screenshot of a computer&#10;&#10;AI-generated content may be incorrect.">
            <a:extLst>
              <a:ext uri="{FF2B5EF4-FFF2-40B4-BE49-F238E27FC236}">
                <a16:creationId xmlns:a16="http://schemas.microsoft.com/office/drawing/2014/main" id="{4433217B-48AA-0877-2787-023AB884BD17}"/>
              </a:ext>
            </a:extLst>
          </p:cNvPr>
          <p:cNvPicPr>
            <a:picLocks noChangeAspect="1"/>
          </p:cNvPicPr>
          <p:nvPr/>
        </p:nvPicPr>
        <p:blipFill>
          <a:blip r:embed="rId3">
            <a:extLst>
              <a:ext uri="{28A0092B-C50C-407E-A947-70E740481C1C}">
                <a14:useLocalDpi xmlns:a14="http://schemas.microsoft.com/office/drawing/2010/main" val="0"/>
              </a:ext>
            </a:extLst>
          </a:blip>
          <a:srcRect t="4295"/>
          <a:stretch>
            <a:fillRect/>
          </a:stretch>
        </p:blipFill>
        <p:spPr>
          <a:xfrm>
            <a:off x="457200" y="682628"/>
            <a:ext cx="5486400" cy="3836613"/>
          </a:xfrm>
          <a:prstGeom prst="rect">
            <a:avLst/>
          </a:prstGeom>
        </p:spPr>
      </p:pic>
    </p:spTree>
    <p:extLst>
      <p:ext uri="{BB962C8B-B14F-4D97-AF65-F5344CB8AC3E}">
        <p14:creationId xmlns:p14="http://schemas.microsoft.com/office/powerpoint/2010/main" val="219933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CDF2-B047-CEF2-6C86-198C980C5D93}"/>
              </a:ext>
            </a:extLst>
          </p:cNvPr>
          <p:cNvSpPr>
            <a:spLocks noGrp="1"/>
          </p:cNvSpPr>
          <p:nvPr>
            <p:ph type="title"/>
          </p:nvPr>
        </p:nvSpPr>
        <p:spPr/>
        <p:txBody>
          <a:bodyPr/>
          <a:lstStyle/>
          <a:p>
            <a:r>
              <a:rPr lang="en-US" dirty="0">
                <a:solidFill>
                  <a:schemeClr val="accent2"/>
                </a:solidFill>
              </a:rPr>
              <a:t>Questions</a:t>
            </a:r>
          </a:p>
        </p:txBody>
      </p:sp>
      <p:sp>
        <p:nvSpPr>
          <p:cNvPr id="3" name="Text Placeholder 2">
            <a:extLst>
              <a:ext uri="{FF2B5EF4-FFF2-40B4-BE49-F238E27FC236}">
                <a16:creationId xmlns:a16="http://schemas.microsoft.com/office/drawing/2014/main" id="{E38E8E6C-6C88-BD1D-6D5D-7FEB490A9450}"/>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0DDC4BDD-AFA9-08BE-8C3A-5295C6ADA16E}"/>
              </a:ext>
            </a:extLst>
          </p:cNvPr>
          <p:cNvSpPr>
            <a:spLocks noGrp="1"/>
          </p:cNvSpPr>
          <p:nvPr>
            <p:ph type="body" sz="quarter" idx="18"/>
          </p:nvPr>
        </p:nvSpPr>
        <p:spPr/>
        <p:txBody>
          <a:bodyPr/>
          <a:lstStyle/>
          <a:p>
            <a:endParaRPr lang="en-US"/>
          </a:p>
        </p:txBody>
      </p:sp>
      <p:sp>
        <p:nvSpPr>
          <p:cNvPr id="5" name="TextBox 4">
            <a:extLst>
              <a:ext uri="{FF2B5EF4-FFF2-40B4-BE49-F238E27FC236}">
                <a16:creationId xmlns:a16="http://schemas.microsoft.com/office/drawing/2014/main" id="{51BB4265-ABD7-71DF-CD09-F52775BE094B}"/>
              </a:ext>
            </a:extLst>
          </p:cNvPr>
          <p:cNvSpPr txBox="1"/>
          <p:nvPr/>
        </p:nvSpPr>
        <p:spPr bwMode="gray">
          <a:xfrm>
            <a:off x="2804985" y="2166509"/>
            <a:ext cx="2727134" cy="62068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sz="1600" b="0" i="0" u="none" strike="noStrike" kern="1200" cap="none" spc="0" normalizeH="0" baseline="0" noProof="0" dirty="0">
                <a:ln>
                  <a:noFill/>
                </a:ln>
                <a:solidFill>
                  <a:srgbClr val="7FCFCF"/>
                </a:solidFill>
                <a:effectLst/>
                <a:uLnTx/>
                <a:uFillTx/>
                <a:latin typeface="Rockwell"/>
                <a:ea typeface="+mn-ea"/>
                <a:cs typeface="+mn-cs"/>
              </a:rPr>
              <a:t>Janet Schulenberg, Ph.D.</a:t>
            </a: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Verdana"/>
                <a:ea typeface="+mn-ea"/>
                <a:cs typeface="+mn-cs"/>
              </a:rPr>
              <a:t>Senior Director, Undergraduate Studies</a:t>
            </a: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Verdana"/>
                <a:ea typeface="+mn-ea"/>
                <a:cs typeface="+mn-cs"/>
              </a:rPr>
              <a:t>Penn State University</a:t>
            </a:r>
          </a:p>
        </p:txBody>
      </p:sp>
      <p:grpSp>
        <p:nvGrpSpPr>
          <p:cNvPr id="6" name="Group 5">
            <a:extLst>
              <a:ext uri="{FF2B5EF4-FFF2-40B4-BE49-F238E27FC236}">
                <a16:creationId xmlns:a16="http://schemas.microsoft.com/office/drawing/2014/main" id="{C8481FCF-7309-EFC1-1CB7-EA535E499DB2}"/>
              </a:ext>
            </a:extLst>
          </p:cNvPr>
          <p:cNvGrpSpPr/>
          <p:nvPr/>
        </p:nvGrpSpPr>
        <p:grpSpPr>
          <a:xfrm>
            <a:off x="1005691" y="1846232"/>
            <a:ext cx="1496466" cy="1496467"/>
            <a:chOff x="433709" y="1116774"/>
            <a:chExt cx="1805196" cy="1805193"/>
          </a:xfrm>
        </p:grpSpPr>
        <p:sp>
          <p:nvSpPr>
            <p:cNvPr id="7" name="Oval 6">
              <a:extLst>
                <a:ext uri="{FF2B5EF4-FFF2-40B4-BE49-F238E27FC236}">
                  <a16:creationId xmlns:a16="http://schemas.microsoft.com/office/drawing/2014/main" id="{2CABDCA4-E47E-45BB-1F4F-F2BC6D42D52D}"/>
                </a:ext>
              </a:extLst>
            </p:cNvPr>
            <p:cNvSpPr/>
            <p:nvPr/>
          </p:nvSpPr>
          <p:spPr bwMode="gray">
            <a:xfrm>
              <a:off x="433709" y="1116774"/>
              <a:ext cx="1805196" cy="1805193"/>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Oval 7">
              <a:extLst>
                <a:ext uri="{FF2B5EF4-FFF2-40B4-BE49-F238E27FC236}">
                  <a16:creationId xmlns:a16="http://schemas.microsoft.com/office/drawing/2014/main" id="{2E3F9CD9-A10E-503F-70DA-6302B066273E}"/>
                </a:ext>
              </a:extLst>
            </p:cNvPr>
            <p:cNvSpPr/>
            <p:nvPr/>
          </p:nvSpPr>
          <p:spPr bwMode="gray">
            <a:xfrm>
              <a:off x="443862" y="1172330"/>
              <a:ext cx="1676400" cy="16764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grpSp>
      <p:pic>
        <p:nvPicPr>
          <p:cNvPr id="9" name="Picture 2" descr="Janet Schulenberg, Senior Director">
            <a:extLst>
              <a:ext uri="{FF2B5EF4-FFF2-40B4-BE49-F238E27FC236}">
                <a16:creationId xmlns:a16="http://schemas.microsoft.com/office/drawing/2014/main" id="{FBB9BA2E-2DA1-4BEE-818F-618A4C576F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14" t="18285" r="4163" b="8573"/>
          <a:stretch>
            <a:fillRect/>
          </a:stretch>
        </p:blipFill>
        <p:spPr bwMode="auto">
          <a:xfrm>
            <a:off x="1018903" y="1899615"/>
            <a:ext cx="1393319" cy="13897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10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B06AAD-F999-C2AD-9445-419C1F1AC862}"/>
              </a:ext>
            </a:extLst>
          </p:cNvPr>
          <p:cNvPicPr>
            <a:picLocks noChangeAspect="1"/>
          </p:cNvPicPr>
          <p:nvPr/>
        </p:nvPicPr>
        <p:blipFill>
          <a:blip r:embed="rId3"/>
          <a:srcRect/>
          <a:stretch/>
        </p:blipFill>
        <p:spPr>
          <a:xfrm>
            <a:off x="1036176" y="934764"/>
            <a:ext cx="1380744" cy="1380744"/>
          </a:xfrm>
          <a:prstGeom prst="rect">
            <a:avLst/>
          </a:prstGeom>
        </p:spPr>
      </p:pic>
      <p:sp>
        <p:nvSpPr>
          <p:cNvPr id="5" name="Title 4">
            <a:extLst>
              <a:ext uri="{FF2B5EF4-FFF2-40B4-BE49-F238E27FC236}">
                <a16:creationId xmlns:a16="http://schemas.microsoft.com/office/drawing/2014/main" id="{BDCC8084-61BC-1B49-B203-03459432D814}"/>
              </a:ext>
            </a:extLst>
          </p:cNvPr>
          <p:cNvSpPr>
            <a:spLocks noGrp="1"/>
          </p:cNvSpPr>
          <p:nvPr>
            <p:ph type="title"/>
          </p:nvPr>
        </p:nvSpPr>
        <p:spPr>
          <a:xfrm>
            <a:off x="279056" y="309824"/>
            <a:ext cx="2834014" cy="256480"/>
          </a:xfrm>
        </p:spPr>
        <p:txBody>
          <a:bodyPr/>
          <a:lstStyle/>
          <a:p>
            <a:r>
              <a:rPr lang="en-US" dirty="0"/>
              <a:t>Meet Your Presenters</a:t>
            </a:r>
          </a:p>
        </p:txBody>
      </p:sp>
      <p:sp>
        <p:nvSpPr>
          <p:cNvPr id="24" name="TextBox 23">
            <a:extLst>
              <a:ext uri="{FF2B5EF4-FFF2-40B4-BE49-F238E27FC236}">
                <a16:creationId xmlns:a16="http://schemas.microsoft.com/office/drawing/2014/main" id="{8A8812B3-EE4D-0D4A-8E5F-48BBE150C5F4}"/>
              </a:ext>
            </a:extLst>
          </p:cNvPr>
          <p:cNvSpPr txBox="1"/>
          <p:nvPr/>
        </p:nvSpPr>
        <p:spPr bwMode="gray">
          <a:xfrm>
            <a:off x="2835471" y="1193620"/>
            <a:ext cx="1757870" cy="595035"/>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sz="1600" b="0" i="0" u="none" strike="noStrike" kern="1200" cap="none" spc="0" normalizeH="0" baseline="0" noProof="0" dirty="0">
                <a:ln>
                  <a:noFill/>
                </a:ln>
                <a:solidFill>
                  <a:srgbClr val="7FCFCF"/>
                </a:solidFill>
                <a:effectLst/>
                <a:uLnTx/>
                <a:uFillTx/>
                <a:latin typeface="Rockwell"/>
                <a:ea typeface="+mn-ea"/>
                <a:cs typeface="+mn-cs"/>
              </a:rPr>
              <a:t>Lily Brennan</a:t>
            </a:r>
            <a:endParaRPr kumimoji="0" lang="en-US" sz="1050" b="0" i="0" u="none" strike="noStrike" kern="1200" cap="none" spc="0" normalizeH="0" baseline="0" noProof="0" dirty="0">
              <a:ln>
                <a:noFill/>
              </a:ln>
              <a:solidFill>
                <a:srgbClr val="7FCFCF"/>
              </a:solidFill>
              <a:effectLst/>
              <a:uLnTx/>
              <a:uFillTx/>
              <a:latin typeface="Rockwell"/>
              <a:ea typeface="+mn-ea"/>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Verdana"/>
                <a:ea typeface="+mn-ea"/>
                <a:cs typeface="+mn-cs"/>
              </a:rPr>
              <a:t>Strategic Leader, </a:t>
            </a:r>
            <a:br>
              <a:rPr kumimoji="0" lang="en-US" sz="1050" b="0" i="1" u="none" strike="noStrike" kern="1200" cap="none" spc="0" normalizeH="0" baseline="0" noProof="0" dirty="0">
                <a:ln>
                  <a:noFill/>
                </a:ln>
                <a:solidFill>
                  <a:srgbClr val="FFFFFF"/>
                </a:solidFill>
                <a:effectLst/>
                <a:uLnTx/>
                <a:uFillTx/>
                <a:latin typeface="Verdana"/>
                <a:ea typeface="+mn-ea"/>
                <a:cs typeface="+mn-cs"/>
              </a:rPr>
            </a:br>
            <a:r>
              <a:rPr kumimoji="0" lang="en-US" sz="1050" b="0" i="1" u="none" strike="noStrike" kern="1200" cap="none" spc="0" normalizeH="0" baseline="0" noProof="0" dirty="0">
                <a:ln>
                  <a:noFill/>
                </a:ln>
                <a:solidFill>
                  <a:srgbClr val="FFFFFF"/>
                </a:solidFill>
                <a:effectLst/>
                <a:uLnTx/>
                <a:uFillTx/>
                <a:latin typeface="Verdana"/>
                <a:ea typeface="+mn-ea"/>
                <a:cs typeface="+mn-cs"/>
              </a:rPr>
              <a:t>EAB Data and Analytics</a:t>
            </a:r>
          </a:p>
        </p:txBody>
      </p:sp>
      <p:grpSp>
        <p:nvGrpSpPr>
          <p:cNvPr id="20" name="Group 19">
            <a:extLst>
              <a:ext uri="{FF2B5EF4-FFF2-40B4-BE49-F238E27FC236}">
                <a16:creationId xmlns:a16="http://schemas.microsoft.com/office/drawing/2014/main" id="{627B80C0-DA76-4188-B587-CF75046D162C}"/>
              </a:ext>
            </a:extLst>
          </p:cNvPr>
          <p:cNvGrpSpPr/>
          <p:nvPr/>
        </p:nvGrpSpPr>
        <p:grpSpPr>
          <a:xfrm>
            <a:off x="1014108" y="860469"/>
            <a:ext cx="1496466" cy="1496467"/>
            <a:chOff x="428944" y="1095870"/>
            <a:chExt cx="1805196" cy="1805193"/>
          </a:xfrm>
        </p:grpSpPr>
        <p:sp>
          <p:nvSpPr>
            <p:cNvPr id="21" name="Oval 20">
              <a:extLst>
                <a:ext uri="{FF2B5EF4-FFF2-40B4-BE49-F238E27FC236}">
                  <a16:creationId xmlns:a16="http://schemas.microsoft.com/office/drawing/2014/main" id="{22238657-21CC-485C-B2A2-3C7A8DBAAEB4}"/>
                </a:ext>
              </a:extLst>
            </p:cNvPr>
            <p:cNvSpPr/>
            <p:nvPr/>
          </p:nvSpPr>
          <p:spPr bwMode="gray">
            <a:xfrm>
              <a:off x="428944" y="1095870"/>
              <a:ext cx="1805196" cy="1805193"/>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3" name="Oval 22">
              <a:extLst>
                <a:ext uri="{FF2B5EF4-FFF2-40B4-BE49-F238E27FC236}">
                  <a16:creationId xmlns:a16="http://schemas.microsoft.com/office/drawing/2014/main" id="{C6267121-77A5-4E24-823D-04FCD2BB5817}"/>
                </a:ext>
              </a:extLst>
            </p:cNvPr>
            <p:cNvSpPr/>
            <p:nvPr/>
          </p:nvSpPr>
          <p:spPr bwMode="gray">
            <a:xfrm>
              <a:off x="443862" y="1172330"/>
              <a:ext cx="1676400" cy="16764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9" name="TextBox 8">
            <a:extLst>
              <a:ext uri="{FF2B5EF4-FFF2-40B4-BE49-F238E27FC236}">
                <a16:creationId xmlns:a16="http://schemas.microsoft.com/office/drawing/2014/main" id="{D3E3FF8A-3A49-6ABE-F547-9800B8467C7E}"/>
              </a:ext>
            </a:extLst>
          </p:cNvPr>
          <p:cNvSpPr txBox="1"/>
          <p:nvPr/>
        </p:nvSpPr>
        <p:spPr bwMode="gray">
          <a:xfrm>
            <a:off x="2804985" y="2971378"/>
            <a:ext cx="2727134" cy="62068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sz="1600" b="0" i="0" u="none" strike="noStrike" kern="1200" cap="none" spc="0" normalizeH="0" baseline="0" noProof="0" dirty="0">
                <a:ln>
                  <a:noFill/>
                </a:ln>
                <a:solidFill>
                  <a:srgbClr val="7FCFCF"/>
                </a:solidFill>
                <a:effectLst/>
                <a:uLnTx/>
                <a:uFillTx/>
                <a:latin typeface="Rockwell"/>
                <a:ea typeface="+mn-ea"/>
                <a:cs typeface="+mn-cs"/>
              </a:rPr>
              <a:t>Janet Schulenberg, Ph.D.</a:t>
            </a: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Verdana"/>
                <a:ea typeface="+mn-ea"/>
                <a:cs typeface="+mn-cs"/>
              </a:rPr>
              <a:t>Senior Director, Undergraduate Studies</a:t>
            </a: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sz="1050" b="0" i="1" u="none" strike="noStrike" kern="1200" cap="none" spc="0" normalizeH="0" baseline="0" noProof="0" dirty="0">
                <a:ln>
                  <a:noFill/>
                </a:ln>
                <a:solidFill>
                  <a:srgbClr val="FFFFFF"/>
                </a:solidFill>
                <a:effectLst/>
                <a:uLnTx/>
                <a:uFillTx/>
                <a:latin typeface="Verdana"/>
                <a:ea typeface="+mn-ea"/>
                <a:cs typeface="+mn-cs"/>
              </a:rPr>
              <a:t>Penn State University</a:t>
            </a:r>
          </a:p>
        </p:txBody>
      </p:sp>
      <p:grpSp>
        <p:nvGrpSpPr>
          <p:cNvPr id="10" name="Group 9">
            <a:extLst>
              <a:ext uri="{FF2B5EF4-FFF2-40B4-BE49-F238E27FC236}">
                <a16:creationId xmlns:a16="http://schemas.microsoft.com/office/drawing/2014/main" id="{8BBEE559-08FF-F700-802C-0E271A5267CC}"/>
              </a:ext>
            </a:extLst>
          </p:cNvPr>
          <p:cNvGrpSpPr/>
          <p:nvPr/>
        </p:nvGrpSpPr>
        <p:grpSpPr>
          <a:xfrm>
            <a:off x="1005691" y="2651101"/>
            <a:ext cx="1496466" cy="1496467"/>
            <a:chOff x="433709" y="1116774"/>
            <a:chExt cx="1805196" cy="1805193"/>
          </a:xfrm>
        </p:grpSpPr>
        <p:sp>
          <p:nvSpPr>
            <p:cNvPr id="11" name="Oval 10">
              <a:extLst>
                <a:ext uri="{FF2B5EF4-FFF2-40B4-BE49-F238E27FC236}">
                  <a16:creationId xmlns:a16="http://schemas.microsoft.com/office/drawing/2014/main" id="{6BD8219B-A596-169D-DE0D-CF091DECF245}"/>
                </a:ext>
              </a:extLst>
            </p:cNvPr>
            <p:cNvSpPr/>
            <p:nvPr/>
          </p:nvSpPr>
          <p:spPr bwMode="gray">
            <a:xfrm>
              <a:off x="433709" y="1116774"/>
              <a:ext cx="1805196" cy="1805193"/>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2" name="Oval 11">
              <a:extLst>
                <a:ext uri="{FF2B5EF4-FFF2-40B4-BE49-F238E27FC236}">
                  <a16:creationId xmlns:a16="http://schemas.microsoft.com/office/drawing/2014/main" id="{7CD19E5E-7C51-5901-92FF-1D9E4ECB4F35}"/>
                </a:ext>
              </a:extLst>
            </p:cNvPr>
            <p:cNvSpPr/>
            <p:nvPr/>
          </p:nvSpPr>
          <p:spPr bwMode="gray">
            <a:xfrm>
              <a:off x="443862" y="1172330"/>
              <a:ext cx="1676400" cy="16764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grpSp>
      <p:pic>
        <p:nvPicPr>
          <p:cNvPr id="1026" name="Picture 2" descr="Janet Schulenberg, Senior Director">
            <a:extLst>
              <a:ext uri="{FF2B5EF4-FFF2-40B4-BE49-F238E27FC236}">
                <a16:creationId xmlns:a16="http://schemas.microsoft.com/office/drawing/2014/main" id="{5EC18CDE-53BE-9FED-5145-2B657AD665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14" t="18285" r="4163" b="8573"/>
          <a:stretch>
            <a:fillRect/>
          </a:stretch>
        </p:blipFill>
        <p:spPr bwMode="auto">
          <a:xfrm>
            <a:off x="1018903" y="2704484"/>
            <a:ext cx="1393319" cy="13897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90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2AA9A-7742-CEA6-765A-109C503F7E8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25D1C3A-2A7E-871B-C988-F9FB50EFE076}"/>
              </a:ext>
            </a:extLst>
          </p:cNvPr>
          <p:cNvSpPr>
            <a:spLocks noGrp="1"/>
          </p:cNvSpPr>
          <p:nvPr>
            <p:ph type="body" sz="quarter" idx="21"/>
          </p:nvPr>
        </p:nvSpPr>
        <p:spPr>
          <a:xfrm>
            <a:off x="4686870" y="3494256"/>
            <a:ext cx="748219" cy="221432"/>
          </a:xfrm>
        </p:spPr>
        <p:txBody>
          <a:bodyPr/>
          <a:lstStyle/>
          <a:p>
            <a:r>
              <a:rPr lang="en-US" dirty="0"/>
              <a:t>Section</a:t>
            </a:r>
          </a:p>
        </p:txBody>
      </p:sp>
      <p:sp>
        <p:nvSpPr>
          <p:cNvPr id="3" name="Text Placeholder 2">
            <a:extLst>
              <a:ext uri="{FF2B5EF4-FFF2-40B4-BE49-F238E27FC236}">
                <a16:creationId xmlns:a16="http://schemas.microsoft.com/office/drawing/2014/main" id="{FEF9A231-75D3-10BB-62D7-3D2D17D771D5}"/>
              </a:ext>
            </a:extLst>
          </p:cNvPr>
          <p:cNvSpPr>
            <a:spLocks noGrp="1"/>
          </p:cNvSpPr>
          <p:nvPr>
            <p:ph type="body" sz="quarter" idx="22"/>
          </p:nvPr>
        </p:nvSpPr>
        <p:spPr/>
        <p:txBody>
          <a:bodyPr/>
          <a:lstStyle/>
          <a:p>
            <a:r>
              <a:rPr lang="en-US" dirty="0"/>
              <a:t>4</a:t>
            </a:r>
          </a:p>
        </p:txBody>
      </p:sp>
      <p:sp>
        <p:nvSpPr>
          <p:cNvPr id="4" name="Title 3">
            <a:extLst>
              <a:ext uri="{FF2B5EF4-FFF2-40B4-BE49-F238E27FC236}">
                <a16:creationId xmlns:a16="http://schemas.microsoft.com/office/drawing/2014/main" id="{E149F902-B4DC-2A3C-84F7-21576D02B196}"/>
              </a:ext>
            </a:extLst>
          </p:cNvPr>
          <p:cNvSpPr>
            <a:spLocks noGrp="1"/>
          </p:cNvSpPr>
          <p:nvPr>
            <p:ph type="title"/>
          </p:nvPr>
        </p:nvSpPr>
        <p:spPr>
          <a:xfrm>
            <a:off x="457200" y="2657886"/>
            <a:ext cx="4114800" cy="346249"/>
          </a:xfrm>
        </p:spPr>
        <p:txBody>
          <a:bodyPr/>
          <a:lstStyle/>
          <a:p>
            <a:r>
              <a:rPr lang="en-US" dirty="0"/>
              <a:t>Demo</a:t>
            </a:r>
          </a:p>
        </p:txBody>
      </p:sp>
      <p:sp>
        <p:nvSpPr>
          <p:cNvPr id="5" name="Text Placeholder 4">
            <a:extLst>
              <a:ext uri="{FF2B5EF4-FFF2-40B4-BE49-F238E27FC236}">
                <a16:creationId xmlns:a16="http://schemas.microsoft.com/office/drawing/2014/main" id="{9443C666-A01A-D6E4-5CFA-F5B48F1C1863}"/>
              </a:ext>
            </a:extLst>
          </p:cNvPr>
          <p:cNvSpPr>
            <a:spLocks noGrp="1"/>
          </p:cNvSpPr>
          <p:nvPr>
            <p:ph type="body" sz="quarter" idx="19"/>
          </p:nvPr>
        </p:nvSpPr>
        <p:spPr>
          <a:xfrm>
            <a:off x="457200" y="3105325"/>
            <a:ext cx="4114800" cy="169277"/>
          </a:xfrm>
        </p:spPr>
        <p:txBody>
          <a:bodyPr/>
          <a:lstStyle/>
          <a:p>
            <a:r>
              <a:rPr lang="en-US" dirty="0"/>
              <a:t>Identifying Early Indicators in Rapid Insight</a:t>
            </a:r>
          </a:p>
        </p:txBody>
      </p:sp>
      <p:sp>
        <p:nvSpPr>
          <p:cNvPr id="6" name="Text Placeholder 5">
            <a:extLst>
              <a:ext uri="{FF2B5EF4-FFF2-40B4-BE49-F238E27FC236}">
                <a16:creationId xmlns:a16="http://schemas.microsoft.com/office/drawing/2014/main" id="{734F60C6-15D2-DEEE-8719-081689B7AAD7}"/>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76305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3AB4A-883C-399F-6966-75EC53DCCF3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64E670-A83A-B194-09DB-A18FFA1B410C}"/>
              </a:ext>
            </a:extLst>
          </p:cNvPr>
          <p:cNvSpPr>
            <a:spLocks noGrp="1"/>
          </p:cNvSpPr>
          <p:nvPr>
            <p:ph type="body" sz="quarter" idx="21"/>
          </p:nvPr>
        </p:nvSpPr>
        <p:spPr>
          <a:xfrm>
            <a:off x="4686870" y="3494256"/>
            <a:ext cx="748219" cy="221432"/>
          </a:xfrm>
        </p:spPr>
        <p:txBody>
          <a:bodyPr/>
          <a:lstStyle/>
          <a:p>
            <a:r>
              <a:rPr lang="en-US" dirty="0"/>
              <a:t>Section</a:t>
            </a:r>
          </a:p>
        </p:txBody>
      </p:sp>
      <p:sp>
        <p:nvSpPr>
          <p:cNvPr id="3" name="Text Placeholder 2">
            <a:extLst>
              <a:ext uri="{FF2B5EF4-FFF2-40B4-BE49-F238E27FC236}">
                <a16:creationId xmlns:a16="http://schemas.microsoft.com/office/drawing/2014/main" id="{8CAAF1B4-2BEF-435C-C8F4-570696C242B8}"/>
              </a:ext>
            </a:extLst>
          </p:cNvPr>
          <p:cNvSpPr>
            <a:spLocks noGrp="1"/>
          </p:cNvSpPr>
          <p:nvPr>
            <p:ph type="body" sz="quarter" idx="22"/>
          </p:nvPr>
        </p:nvSpPr>
        <p:spPr/>
        <p:txBody>
          <a:bodyPr/>
          <a:lstStyle/>
          <a:p>
            <a:r>
              <a:rPr lang="en-US" dirty="0"/>
              <a:t>5</a:t>
            </a:r>
          </a:p>
        </p:txBody>
      </p:sp>
      <p:sp>
        <p:nvSpPr>
          <p:cNvPr id="4" name="Title 3">
            <a:extLst>
              <a:ext uri="{FF2B5EF4-FFF2-40B4-BE49-F238E27FC236}">
                <a16:creationId xmlns:a16="http://schemas.microsoft.com/office/drawing/2014/main" id="{418BF1A4-8ABC-DD41-1D0D-0E90EBA18A76}"/>
              </a:ext>
            </a:extLst>
          </p:cNvPr>
          <p:cNvSpPr>
            <a:spLocks noGrp="1"/>
          </p:cNvSpPr>
          <p:nvPr>
            <p:ph type="title"/>
          </p:nvPr>
        </p:nvSpPr>
        <p:spPr>
          <a:xfrm>
            <a:off x="457200" y="2311638"/>
            <a:ext cx="5743050" cy="692497"/>
          </a:xfrm>
        </p:spPr>
        <p:txBody>
          <a:bodyPr/>
          <a:lstStyle/>
          <a:p>
            <a:r>
              <a:rPr lang="en-US" dirty="0"/>
              <a:t>Applying Insights on Your Campus</a:t>
            </a:r>
          </a:p>
        </p:txBody>
      </p:sp>
      <p:sp>
        <p:nvSpPr>
          <p:cNvPr id="5" name="Text Placeholder 4">
            <a:extLst>
              <a:ext uri="{FF2B5EF4-FFF2-40B4-BE49-F238E27FC236}">
                <a16:creationId xmlns:a16="http://schemas.microsoft.com/office/drawing/2014/main" id="{989A59E3-CA6C-8739-BBA3-0D11862A8BA3}"/>
              </a:ext>
            </a:extLst>
          </p:cNvPr>
          <p:cNvSpPr>
            <a:spLocks noGrp="1"/>
          </p:cNvSpPr>
          <p:nvPr>
            <p:ph type="body" sz="quarter" idx="19"/>
          </p:nvPr>
        </p:nvSpPr>
        <p:spPr>
          <a:xfrm>
            <a:off x="457200" y="3105325"/>
            <a:ext cx="4114800" cy="169277"/>
          </a:xfrm>
        </p:spPr>
        <p:txBody>
          <a:bodyPr/>
          <a:lstStyle/>
          <a:p>
            <a:r>
              <a:rPr lang="en-US" dirty="0"/>
              <a:t>Where Will You Start?</a:t>
            </a:r>
          </a:p>
        </p:txBody>
      </p:sp>
      <p:sp>
        <p:nvSpPr>
          <p:cNvPr id="6" name="Text Placeholder 5">
            <a:extLst>
              <a:ext uri="{FF2B5EF4-FFF2-40B4-BE49-F238E27FC236}">
                <a16:creationId xmlns:a16="http://schemas.microsoft.com/office/drawing/2014/main" id="{D53624DC-B7D9-70F8-924E-868BB7A039CA}"/>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2777747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518B98-D7A2-47C4-8EB5-E3FE328A1664}"/>
              </a:ext>
            </a:extLst>
          </p:cNvPr>
          <p:cNvSpPr>
            <a:spLocks noGrp="1"/>
          </p:cNvSpPr>
          <p:nvPr>
            <p:ph type="title"/>
          </p:nvPr>
        </p:nvSpPr>
        <p:spPr/>
        <p:txBody>
          <a:bodyPr/>
          <a:lstStyle/>
          <a:p>
            <a:r>
              <a:rPr lang="en-US" dirty="0"/>
              <a:t>How to Use the Zoom Annotation Feature</a:t>
            </a:r>
          </a:p>
        </p:txBody>
      </p:sp>
      <p:sp>
        <p:nvSpPr>
          <p:cNvPr id="33" name="Line Callout 1 46">
            <a:extLst>
              <a:ext uri="{FF2B5EF4-FFF2-40B4-BE49-F238E27FC236}">
                <a16:creationId xmlns:a16="http://schemas.microsoft.com/office/drawing/2014/main" id="{8BE5ACFE-A592-C94C-8A98-89C139B747DE}"/>
              </a:ext>
            </a:extLst>
          </p:cNvPr>
          <p:cNvSpPr/>
          <p:nvPr/>
        </p:nvSpPr>
        <p:spPr bwMode="gray">
          <a:xfrm>
            <a:off x="289379" y="1188882"/>
            <a:ext cx="1556179" cy="338554"/>
          </a:xfrm>
          <a:prstGeom prst="borderCallout1">
            <a:avLst>
              <a:gd name="adj1" fmla="val 51351"/>
              <a:gd name="adj2" fmla="val 100090"/>
              <a:gd name="adj3" fmla="val 52659"/>
              <a:gd name="adj4" fmla="val 246896"/>
            </a:avLst>
          </a:prstGeom>
          <a:solidFill>
            <a:schemeClr val="bg1"/>
          </a:solid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r>
              <a:rPr lang="en-US" sz="800" b="1" dirty="0"/>
              <a:t>Step 1: </a:t>
            </a:r>
            <a:r>
              <a:rPr lang="en-US" sz="800" dirty="0"/>
              <a:t>View Options, then Annotate.</a:t>
            </a:r>
          </a:p>
        </p:txBody>
      </p:sp>
      <p:sp>
        <p:nvSpPr>
          <p:cNvPr id="43" name="Line Callout 1 46">
            <a:extLst>
              <a:ext uri="{FF2B5EF4-FFF2-40B4-BE49-F238E27FC236}">
                <a16:creationId xmlns:a16="http://schemas.microsoft.com/office/drawing/2014/main" id="{0AC85398-56B3-194E-A4C3-348DCED4E4DE}"/>
              </a:ext>
            </a:extLst>
          </p:cNvPr>
          <p:cNvSpPr/>
          <p:nvPr/>
        </p:nvSpPr>
        <p:spPr bwMode="gray">
          <a:xfrm>
            <a:off x="289379" y="3738489"/>
            <a:ext cx="1212088" cy="584775"/>
          </a:xfrm>
          <a:prstGeom prst="borderCallout1">
            <a:avLst>
              <a:gd name="adj1" fmla="val 49625"/>
              <a:gd name="adj2" fmla="val 99611"/>
              <a:gd name="adj3" fmla="val 48241"/>
              <a:gd name="adj4" fmla="val 153815"/>
            </a:avLst>
          </a:prstGeom>
          <a:solidFill>
            <a:schemeClr val="bg1"/>
          </a:solid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r>
              <a:rPr lang="en-US" sz="800" b="1" dirty="0"/>
              <a:t>Step 2: </a:t>
            </a:r>
            <a:r>
              <a:rPr lang="en-US" sz="800" dirty="0"/>
              <a:t>Panel with different options for annotation. Please select Stamp.</a:t>
            </a:r>
          </a:p>
        </p:txBody>
      </p:sp>
      <p:pic>
        <p:nvPicPr>
          <p:cNvPr id="1028" name="Picture 4">
            <a:extLst>
              <a:ext uri="{FF2B5EF4-FFF2-40B4-BE49-F238E27FC236}">
                <a16:creationId xmlns:a16="http://schemas.microsoft.com/office/drawing/2014/main" id="{D9523CA5-D581-4053-B969-17210DF698E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64" t="47537" r="9184" b="30311"/>
          <a:stretch/>
        </p:blipFill>
        <p:spPr bwMode="auto">
          <a:xfrm>
            <a:off x="2217768" y="3856654"/>
            <a:ext cx="3910984" cy="25647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A5267048-8430-B844-9106-355E32B6AFD7}"/>
              </a:ext>
              <a:ext uri="{C183D7F6-B498-43B3-948B-1728B52AA6E4}">
                <adec:decorative xmlns:adec="http://schemas.microsoft.com/office/drawing/2017/decorative" val="1"/>
              </a:ext>
            </a:extLst>
          </p:cNvPr>
          <p:cNvGrpSpPr/>
          <p:nvPr/>
        </p:nvGrpSpPr>
        <p:grpSpPr>
          <a:xfrm>
            <a:off x="2217768" y="1036017"/>
            <a:ext cx="3905220" cy="2263516"/>
            <a:chOff x="188244" y="2044019"/>
            <a:chExt cx="4027397" cy="2139958"/>
          </a:xfrm>
        </p:grpSpPr>
        <p:pic>
          <p:nvPicPr>
            <p:cNvPr id="32" name="Picture 31" descr="A screenshot of a computer screen&#10;&#10;Description automatically generated">
              <a:extLst>
                <a:ext uri="{FF2B5EF4-FFF2-40B4-BE49-F238E27FC236}">
                  <a16:creationId xmlns:a16="http://schemas.microsoft.com/office/drawing/2014/main" id="{FD482FD8-9AAA-BE46-B002-EA47AE919D7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88244" y="2044019"/>
              <a:ext cx="4027397" cy="2139958"/>
            </a:xfrm>
            <a:prstGeom prst="rect">
              <a:avLst/>
            </a:prstGeom>
          </p:spPr>
        </p:pic>
        <p:pic>
          <p:nvPicPr>
            <p:cNvPr id="35" name="Picture 34" descr="A screenshot of a computer screen&#10;&#10;Description automatically generated">
              <a:extLst>
                <a:ext uri="{FF2B5EF4-FFF2-40B4-BE49-F238E27FC236}">
                  <a16:creationId xmlns:a16="http://schemas.microsoft.com/office/drawing/2014/main" id="{AC7F2830-9DF7-304F-AACF-ACCE6C863269}"/>
                </a:ext>
              </a:extLst>
            </p:cNvPr>
            <p:cNvPicPr>
              <a:picLocks noChangeAspect="1"/>
            </p:cNvPicPr>
            <p:nvPr/>
          </p:nvPicPr>
          <p:blipFill rotWithShape="1">
            <a:blip r:embed="rId5"/>
            <a:srcRect l="56759" t="35737" r="30926" b="51573"/>
            <a:stretch/>
          </p:blipFill>
          <p:spPr>
            <a:xfrm>
              <a:off x="3373583" y="2442355"/>
              <a:ext cx="740660" cy="429263"/>
            </a:xfrm>
            <a:prstGeom prst="rect">
              <a:avLst/>
            </a:prstGeom>
          </p:spPr>
        </p:pic>
        <p:sp>
          <p:nvSpPr>
            <p:cNvPr id="36" name="Rectangle 35">
              <a:extLst>
                <a:ext uri="{FF2B5EF4-FFF2-40B4-BE49-F238E27FC236}">
                  <a16:creationId xmlns:a16="http://schemas.microsoft.com/office/drawing/2014/main" id="{5FD69DCE-16B1-104B-8D26-C6CEABBA58CC}"/>
                </a:ext>
              </a:extLst>
            </p:cNvPr>
            <p:cNvSpPr/>
            <p:nvPr/>
          </p:nvSpPr>
          <p:spPr bwMode="gray">
            <a:xfrm>
              <a:off x="3303270" y="2797428"/>
              <a:ext cx="45719" cy="1383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 name="Rectangle 3">
            <a:extLst>
              <a:ext uri="{FF2B5EF4-FFF2-40B4-BE49-F238E27FC236}">
                <a16:creationId xmlns:a16="http://schemas.microsoft.com/office/drawing/2014/main" id="{6062FD7F-2A27-C546-9CDC-9F00210EAB81}"/>
              </a:ext>
              <a:ext uri="{C183D7F6-B498-43B3-948B-1728B52AA6E4}">
                <adec:decorative xmlns:adec="http://schemas.microsoft.com/office/drawing/2017/decorative" val="1"/>
              </a:ext>
            </a:extLst>
          </p:cNvPr>
          <p:cNvSpPr/>
          <p:nvPr/>
        </p:nvSpPr>
        <p:spPr bwMode="gray">
          <a:xfrm>
            <a:off x="5260461" y="2063230"/>
            <a:ext cx="860097" cy="83000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1" name="Picture 90">
            <a:extLst>
              <a:ext uri="{FF2B5EF4-FFF2-40B4-BE49-F238E27FC236}">
                <a16:creationId xmlns:a16="http://schemas.microsoft.com/office/drawing/2014/main" id="{DBBF08CC-C6EC-7F41-A311-1530B0BD11DD}"/>
              </a:ext>
              <a:ext uri="{C183D7F6-B498-43B3-948B-1728B52AA6E4}">
                <adec:decorative xmlns:adec="http://schemas.microsoft.com/office/drawing/2017/decorative" val="1"/>
              </a:ext>
            </a:extLst>
          </p:cNvPr>
          <p:cNvPicPr>
            <a:picLocks noChangeAspect="1"/>
          </p:cNvPicPr>
          <p:nvPr/>
        </p:nvPicPr>
        <p:blipFill rotWithShape="1">
          <a:blip r:embed="rId6"/>
          <a:srcRect l="54524" r="29096" b="77211"/>
          <a:stretch/>
        </p:blipFill>
        <p:spPr>
          <a:xfrm>
            <a:off x="4139221" y="1369539"/>
            <a:ext cx="1344719" cy="1052423"/>
          </a:xfrm>
          <a:prstGeom prst="rect">
            <a:avLst/>
          </a:prstGeom>
        </p:spPr>
      </p:pic>
      <p:sp>
        <p:nvSpPr>
          <p:cNvPr id="28" name="Rectangle 27">
            <a:extLst>
              <a:ext uri="{FF2B5EF4-FFF2-40B4-BE49-F238E27FC236}">
                <a16:creationId xmlns:a16="http://schemas.microsoft.com/office/drawing/2014/main" id="{97CF28D6-ED08-704E-BA76-A875456DD010}"/>
              </a:ext>
              <a:ext uri="{C183D7F6-B498-43B3-948B-1728B52AA6E4}">
                <adec:decorative xmlns:adec="http://schemas.microsoft.com/office/drawing/2017/decorative" val="1"/>
              </a:ext>
            </a:extLst>
          </p:cNvPr>
          <p:cNvSpPr/>
          <p:nvPr/>
        </p:nvSpPr>
        <p:spPr bwMode="gray">
          <a:xfrm>
            <a:off x="4138634" y="1358159"/>
            <a:ext cx="763099" cy="1538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a:extLst>
              <a:ext uri="{FF2B5EF4-FFF2-40B4-BE49-F238E27FC236}">
                <a16:creationId xmlns:a16="http://schemas.microsoft.com/office/drawing/2014/main" id="{3043CF19-0AEC-1941-8848-3E0A75AC3ADB}"/>
              </a:ext>
              <a:ext uri="{C183D7F6-B498-43B3-948B-1728B52AA6E4}">
                <adec:decorative xmlns:adec="http://schemas.microsoft.com/office/drawing/2017/decorative" val="1"/>
              </a:ext>
            </a:extLst>
          </p:cNvPr>
          <p:cNvSpPr/>
          <p:nvPr/>
        </p:nvSpPr>
        <p:spPr bwMode="gray">
          <a:xfrm>
            <a:off x="4138636" y="1871584"/>
            <a:ext cx="1344719" cy="15388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a:extLst>
              <a:ext uri="{FF2B5EF4-FFF2-40B4-BE49-F238E27FC236}">
                <a16:creationId xmlns:a16="http://schemas.microsoft.com/office/drawing/2014/main" id="{F1299654-DA2E-BC41-AB02-2413AA48692E}"/>
              </a:ext>
              <a:ext uri="{C183D7F6-B498-43B3-948B-1728B52AA6E4}">
                <adec:decorative xmlns:adec="http://schemas.microsoft.com/office/drawing/2017/decorative" val="1"/>
              </a:ext>
            </a:extLst>
          </p:cNvPr>
          <p:cNvSpPr/>
          <p:nvPr/>
        </p:nvSpPr>
        <p:spPr bwMode="gray">
          <a:xfrm>
            <a:off x="4370763" y="1033809"/>
            <a:ext cx="364929" cy="7909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rapezoid 24">
            <a:extLst>
              <a:ext uri="{FF2B5EF4-FFF2-40B4-BE49-F238E27FC236}">
                <a16:creationId xmlns:a16="http://schemas.microsoft.com/office/drawing/2014/main" id="{5925ED09-F14E-5F4F-B05D-C7A539BAAE14}"/>
              </a:ext>
              <a:ext uri="{C183D7F6-B498-43B3-948B-1728B52AA6E4}">
                <adec:decorative xmlns:adec="http://schemas.microsoft.com/office/drawing/2017/decorative" val="1"/>
              </a:ext>
            </a:extLst>
          </p:cNvPr>
          <p:cNvSpPr/>
          <p:nvPr/>
        </p:nvSpPr>
        <p:spPr bwMode="gray">
          <a:xfrm>
            <a:off x="4132448" y="1122396"/>
            <a:ext cx="841557" cy="228665"/>
          </a:xfrm>
          <a:prstGeom prst="trapezoid">
            <a:avLst>
              <a:gd name="adj" fmla="val 107319"/>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a:extLst>
              <a:ext uri="{FF2B5EF4-FFF2-40B4-BE49-F238E27FC236}">
                <a16:creationId xmlns:a16="http://schemas.microsoft.com/office/drawing/2014/main" id="{A803152D-162B-5E4D-B58E-4C19CC7FC907}"/>
              </a:ext>
              <a:ext uri="{C183D7F6-B498-43B3-948B-1728B52AA6E4}">
                <adec:decorative xmlns:adec="http://schemas.microsoft.com/office/drawing/2017/decorative" val="1"/>
              </a:ext>
            </a:extLst>
          </p:cNvPr>
          <p:cNvSpPr/>
          <p:nvPr/>
        </p:nvSpPr>
        <p:spPr bwMode="gray">
          <a:xfrm>
            <a:off x="3272117" y="3810721"/>
            <a:ext cx="348343" cy="34834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1" name="Straight Connector 10">
            <a:extLst>
              <a:ext uri="{FF2B5EF4-FFF2-40B4-BE49-F238E27FC236}">
                <a16:creationId xmlns:a16="http://schemas.microsoft.com/office/drawing/2014/main" id="{DC4E0882-6089-12D4-419A-F0817EBC2E96}"/>
              </a:ext>
              <a:ext uri="{C183D7F6-B498-43B3-948B-1728B52AA6E4}">
                <adec:decorative xmlns:adec="http://schemas.microsoft.com/office/drawing/2017/decorative" val="1"/>
              </a:ext>
            </a:extLst>
          </p:cNvPr>
          <p:cNvCxnSpPr>
            <a:cxnSpLocks/>
          </p:cNvCxnSpPr>
          <p:nvPr/>
        </p:nvCxnSpPr>
        <p:spPr bwMode="gray">
          <a:xfrm>
            <a:off x="279056" y="626203"/>
            <a:ext cx="584922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0AA595C-779A-4F9D-5A5D-C34D212BC7D9}"/>
              </a:ext>
            </a:extLst>
          </p:cNvPr>
          <p:cNvSpPr/>
          <p:nvPr/>
        </p:nvSpPr>
        <p:spPr bwMode="gray">
          <a:xfrm>
            <a:off x="2903284" y="2397551"/>
            <a:ext cx="384201" cy="161364"/>
          </a:xfrm>
          <a:prstGeom prst="rect">
            <a:avLst/>
          </a:prstGeom>
          <a:solidFill>
            <a:srgbClr val="0134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93384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6B297E-9C7D-E94A-8626-99DB0BCC3D94}"/>
              </a:ext>
              <a:ext uri="{C183D7F6-B498-43B3-948B-1728B52AA6E4}">
                <adec:decorative xmlns:adec="http://schemas.microsoft.com/office/drawing/2017/decorative" val="1"/>
              </a:ext>
            </a:extLst>
          </p:cNvPr>
          <p:cNvSpPr/>
          <p:nvPr/>
        </p:nvSpPr>
        <p:spPr bwMode="gray">
          <a:xfrm>
            <a:off x="277813" y="1294343"/>
            <a:ext cx="1453038" cy="128847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0327A282-F5AB-C44A-BDEC-7182E424C6B9}"/>
              </a:ext>
              <a:ext uri="{C183D7F6-B498-43B3-948B-1728B52AA6E4}">
                <adec:decorative xmlns:adec="http://schemas.microsoft.com/office/drawing/2017/decorative" val="1"/>
              </a:ext>
            </a:extLst>
          </p:cNvPr>
          <p:cNvSpPr/>
          <p:nvPr/>
        </p:nvSpPr>
        <p:spPr bwMode="gray">
          <a:xfrm>
            <a:off x="3205904" y="1294343"/>
            <a:ext cx="1453038" cy="128847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4D13187A-5E0C-2A4C-B8E9-39FC741BB4AB}"/>
              </a:ext>
              <a:ext uri="{C183D7F6-B498-43B3-948B-1728B52AA6E4}">
                <adec:decorative xmlns:adec="http://schemas.microsoft.com/office/drawing/2017/decorative" val="1"/>
              </a:ext>
            </a:extLst>
          </p:cNvPr>
          <p:cNvSpPr/>
          <p:nvPr/>
        </p:nvSpPr>
        <p:spPr bwMode="gray">
          <a:xfrm>
            <a:off x="1741859" y="2582817"/>
            <a:ext cx="1453038" cy="128847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96B1AC7D-453C-F841-99D7-113BC53BFF66}"/>
              </a:ext>
              <a:ext uri="{C183D7F6-B498-43B3-948B-1728B52AA6E4}">
                <adec:decorative xmlns:adec="http://schemas.microsoft.com/office/drawing/2017/decorative" val="1"/>
              </a:ext>
            </a:extLst>
          </p:cNvPr>
          <p:cNvSpPr/>
          <p:nvPr/>
        </p:nvSpPr>
        <p:spPr bwMode="gray">
          <a:xfrm>
            <a:off x="4669950" y="2582817"/>
            <a:ext cx="1453038" cy="128847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6">
            <a:extLst>
              <a:ext uri="{FF2B5EF4-FFF2-40B4-BE49-F238E27FC236}">
                <a16:creationId xmlns:a16="http://schemas.microsoft.com/office/drawing/2014/main" id="{FAAF77DE-9CDC-6FCB-3BF1-EE2CD369BE14}"/>
              </a:ext>
            </a:extLst>
          </p:cNvPr>
          <p:cNvSpPr>
            <a:spLocks noGrp="1"/>
          </p:cNvSpPr>
          <p:nvPr>
            <p:ph type="body" sz="quarter" idx="16"/>
          </p:nvPr>
        </p:nvSpPr>
        <p:spPr/>
        <p:txBody>
          <a:bodyPr/>
          <a:lstStyle/>
          <a:p>
            <a:r>
              <a:rPr lang="en-US" dirty="0"/>
              <a:t>Applying Insights on Your Campus</a:t>
            </a:r>
          </a:p>
        </p:txBody>
      </p:sp>
      <p:sp>
        <p:nvSpPr>
          <p:cNvPr id="3" name="Title 2">
            <a:extLst>
              <a:ext uri="{FF2B5EF4-FFF2-40B4-BE49-F238E27FC236}">
                <a16:creationId xmlns:a16="http://schemas.microsoft.com/office/drawing/2014/main" id="{2F04E8BD-1856-44A8-B6FC-DC20B3D64E04}"/>
              </a:ext>
            </a:extLst>
          </p:cNvPr>
          <p:cNvSpPr>
            <a:spLocks noGrp="1"/>
          </p:cNvSpPr>
          <p:nvPr>
            <p:ph type="title"/>
          </p:nvPr>
        </p:nvSpPr>
        <p:spPr>
          <a:xfrm>
            <a:off x="280193" y="309824"/>
            <a:ext cx="5842795" cy="256480"/>
          </a:xfrm>
        </p:spPr>
        <p:txBody>
          <a:bodyPr/>
          <a:lstStyle/>
          <a:p>
            <a:r>
              <a:rPr lang="en-US" dirty="0"/>
              <a:t>Where Will You Start?</a:t>
            </a:r>
          </a:p>
        </p:txBody>
      </p:sp>
      <p:sp>
        <p:nvSpPr>
          <p:cNvPr id="5" name="Text Placeholder 4">
            <a:extLst>
              <a:ext uri="{FF2B5EF4-FFF2-40B4-BE49-F238E27FC236}">
                <a16:creationId xmlns:a16="http://schemas.microsoft.com/office/drawing/2014/main" id="{FA44F3F8-CE53-C4BB-C0E2-6FB79ECB7B68}"/>
              </a:ext>
            </a:extLst>
          </p:cNvPr>
          <p:cNvSpPr>
            <a:spLocks noGrp="1"/>
          </p:cNvSpPr>
          <p:nvPr>
            <p:ph type="body" sz="quarter" idx="15"/>
          </p:nvPr>
        </p:nvSpPr>
        <p:spPr>
          <a:xfrm>
            <a:off x="849689" y="758208"/>
            <a:ext cx="4712430" cy="307777"/>
          </a:xfrm>
        </p:spPr>
        <p:txBody>
          <a:bodyPr/>
          <a:lstStyle/>
          <a:p>
            <a:pPr algn="ctr"/>
            <a:r>
              <a:rPr lang="en-US" sz="1000" b="1" dirty="0"/>
              <a:t>Which of these common early indicators of attrition are you interested in exploring?</a:t>
            </a:r>
          </a:p>
        </p:txBody>
      </p:sp>
      <p:sp>
        <p:nvSpPr>
          <p:cNvPr id="29" name="Text Placeholder 9">
            <a:extLst>
              <a:ext uri="{FF2B5EF4-FFF2-40B4-BE49-F238E27FC236}">
                <a16:creationId xmlns:a16="http://schemas.microsoft.com/office/drawing/2014/main" id="{4B742661-C140-E34A-B16C-6FB4B2F566A1}"/>
              </a:ext>
            </a:extLst>
          </p:cNvPr>
          <p:cNvSpPr txBox="1">
            <a:spLocks/>
          </p:cNvSpPr>
          <p:nvPr/>
        </p:nvSpPr>
        <p:spPr bwMode="gray">
          <a:xfrm>
            <a:off x="266270" y="1416115"/>
            <a:ext cx="1453038" cy="400110"/>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300" dirty="0">
                <a:solidFill>
                  <a:schemeClr val="accent6"/>
                </a:solidFill>
                <a:latin typeface="+mj-lt"/>
              </a:rPr>
              <a:t>Not registered for next term</a:t>
            </a:r>
          </a:p>
        </p:txBody>
      </p:sp>
      <p:sp>
        <p:nvSpPr>
          <p:cNvPr id="17" name="Text Placeholder 9">
            <a:extLst>
              <a:ext uri="{FF2B5EF4-FFF2-40B4-BE49-F238E27FC236}">
                <a16:creationId xmlns:a16="http://schemas.microsoft.com/office/drawing/2014/main" id="{43C03CA4-B10D-E64B-A644-EEC39E541AB3}"/>
              </a:ext>
            </a:extLst>
          </p:cNvPr>
          <p:cNvSpPr txBox="1">
            <a:spLocks/>
          </p:cNvSpPr>
          <p:nvPr/>
        </p:nvSpPr>
        <p:spPr bwMode="gray">
          <a:xfrm>
            <a:off x="1858778" y="1418214"/>
            <a:ext cx="1219200" cy="60016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300" dirty="0">
                <a:solidFill>
                  <a:schemeClr val="accent4"/>
                </a:solidFill>
                <a:latin typeface="+mj-lt"/>
                <a:ea typeface="Verdana" panose="020B0604030504040204" pitchFamily="34" charset="0"/>
                <a:cs typeface="Verdana" panose="020B0604030504040204" pitchFamily="34" charset="0"/>
              </a:rPr>
              <a:t>Multiple course drops or withdrawals</a:t>
            </a:r>
          </a:p>
        </p:txBody>
      </p:sp>
      <p:sp>
        <p:nvSpPr>
          <p:cNvPr id="27" name="Text Placeholder 9">
            <a:extLst>
              <a:ext uri="{FF2B5EF4-FFF2-40B4-BE49-F238E27FC236}">
                <a16:creationId xmlns:a16="http://schemas.microsoft.com/office/drawing/2014/main" id="{29CB0A38-1873-9C46-9B06-AB88637F1D52}"/>
              </a:ext>
            </a:extLst>
          </p:cNvPr>
          <p:cNvSpPr txBox="1">
            <a:spLocks/>
          </p:cNvSpPr>
          <p:nvPr/>
        </p:nvSpPr>
        <p:spPr bwMode="gray">
          <a:xfrm>
            <a:off x="3322823" y="1418214"/>
            <a:ext cx="1219200" cy="60016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300" dirty="0">
                <a:solidFill>
                  <a:schemeClr val="accent6"/>
                </a:solidFill>
                <a:latin typeface="+mj-lt"/>
                <a:ea typeface="Verdana" panose="020B0604030504040204" pitchFamily="34" charset="0"/>
                <a:cs typeface="Verdana" panose="020B0604030504040204" pitchFamily="34" charset="0"/>
              </a:rPr>
              <a:t>No advising meetings documented</a:t>
            </a:r>
          </a:p>
        </p:txBody>
      </p:sp>
      <p:sp>
        <p:nvSpPr>
          <p:cNvPr id="15" name="Text Placeholder 9">
            <a:extLst>
              <a:ext uri="{FF2B5EF4-FFF2-40B4-BE49-F238E27FC236}">
                <a16:creationId xmlns:a16="http://schemas.microsoft.com/office/drawing/2014/main" id="{686841FD-42A9-9E48-B72D-F4D111A23DC5}"/>
              </a:ext>
            </a:extLst>
          </p:cNvPr>
          <p:cNvSpPr txBox="1">
            <a:spLocks/>
          </p:cNvSpPr>
          <p:nvPr/>
        </p:nvSpPr>
        <p:spPr bwMode="gray">
          <a:xfrm>
            <a:off x="4786869" y="1418214"/>
            <a:ext cx="1219200" cy="60016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300" dirty="0">
                <a:solidFill>
                  <a:schemeClr val="accent4"/>
                </a:solidFill>
                <a:latin typeface="+mj-lt"/>
                <a:ea typeface="Verdana" panose="020B0604030504040204" pitchFamily="34" charset="0"/>
                <a:cs typeface="Verdana" panose="020B0604030504040204" pitchFamily="34" charset="0"/>
              </a:rPr>
              <a:t>Low utilization of campus resources</a:t>
            </a:r>
          </a:p>
        </p:txBody>
      </p:sp>
      <p:sp>
        <p:nvSpPr>
          <p:cNvPr id="21" name="Text Placeholder 9">
            <a:extLst>
              <a:ext uri="{FF2B5EF4-FFF2-40B4-BE49-F238E27FC236}">
                <a16:creationId xmlns:a16="http://schemas.microsoft.com/office/drawing/2014/main" id="{FDCC5E09-163F-064F-8ECB-992C8630ADC7}"/>
              </a:ext>
            </a:extLst>
          </p:cNvPr>
          <p:cNvSpPr txBox="1">
            <a:spLocks/>
          </p:cNvSpPr>
          <p:nvPr/>
        </p:nvSpPr>
        <p:spPr bwMode="gray">
          <a:xfrm>
            <a:off x="266270" y="2771606"/>
            <a:ext cx="1453038" cy="20005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300" dirty="0">
                <a:solidFill>
                  <a:schemeClr val="accent4"/>
                </a:solidFill>
                <a:latin typeface="+mj-lt"/>
                <a:ea typeface="Verdana" panose="020B0604030504040204" pitchFamily="34" charset="0"/>
                <a:cs typeface="Verdana" panose="020B0604030504040204" pitchFamily="34" charset="0"/>
              </a:rPr>
              <a:t>Frequent absences</a:t>
            </a:r>
          </a:p>
        </p:txBody>
      </p:sp>
      <p:sp>
        <p:nvSpPr>
          <p:cNvPr id="25" name="Text Placeholder 9">
            <a:extLst>
              <a:ext uri="{FF2B5EF4-FFF2-40B4-BE49-F238E27FC236}">
                <a16:creationId xmlns:a16="http://schemas.microsoft.com/office/drawing/2014/main" id="{27C7914B-45C0-A243-9BBC-33CDA65491A9}"/>
              </a:ext>
            </a:extLst>
          </p:cNvPr>
          <p:cNvSpPr txBox="1">
            <a:spLocks/>
          </p:cNvSpPr>
          <p:nvPr/>
        </p:nvSpPr>
        <p:spPr bwMode="gray">
          <a:xfrm>
            <a:off x="1847234" y="2771606"/>
            <a:ext cx="1219200" cy="60016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300" dirty="0">
                <a:solidFill>
                  <a:schemeClr val="accent6"/>
                </a:solidFill>
                <a:latin typeface="+mj-lt"/>
                <a:ea typeface="Verdana" panose="020B0604030504040204" pitchFamily="34" charset="0"/>
                <a:cs typeface="Verdana" panose="020B0604030504040204" pitchFamily="34" charset="0"/>
              </a:rPr>
              <a:t>Account holds or late payments</a:t>
            </a:r>
          </a:p>
        </p:txBody>
      </p:sp>
      <p:sp>
        <p:nvSpPr>
          <p:cNvPr id="19" name="Text Placeholder 9">
            <a:extLst>
              <a:ext uri="{FF2B5EF4-FFF2-40B4-BE49-F238E27FC236}">
                <a16:creationId xmlns:a16="http://schemas.microsoft.com/office/drawing/2014/main" id="{4433F060-004E-7C44-AB72-BD7D67D6AD33}"/>
              </a:ext>
            </a:extLst>
          </p:cNvPr>
          <p:cNvSpPr txBox="1">
            <a:spLocks/>
          </p:cNvSpPr>
          <p:nvPr/>
        </p:nvSpPr>
        <p:spPr bwMode="gray">
          <a:xfrm>
            <a:off x="3322823" y="2771606"/>
            <a:ext cx="1219200" cy="400110"/>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300" dirty="0">
                <a:solidFill>
                  <a:schemeClr val="accent4"/>
                </a:solidFill>
                <a:latin typeface="+mj-lt"/>
                <a:ea typeface="Verdana" panose="020B0604030504040204" pitchFamily="34" charset="0"/>
                <a:cs typeface="Verdana" panose="020B0604030504040204" pitchFamily="34" charset="0"/>
              </a:rPr>
              <a:t>Unmet financial need </a:t>
            </a:r>
          </a:p>
        </p:txBody>
      </p:sp>
      <p:sp>
        <p:nvSpPr>
          <p:cNvPr id="23" name="Text Placeholder 9">
            <a:extLst>
              <a:ext uri="{FF2B5EF4-FFF2-40B4-BE49-F238E27FC236}">
                <a16:creationId xmlns:a16="http://schemas.microsoft.com/office/drawing/2014/main" id="{51413B73-1F7E-3643-AC34-B84756CB9FA1}"/>
              </a:ext>
            </a:extLst>
          </p:cNvPr>
          <p:cNvSpPr txBox="1">
            <a:spLocks/>
          </p:cNvSpPr>
          <p:nvPr/>
        </p:nvSpPr>
        <p:spPr bwMode="gray">
          <a:xfrm>
            <a:off x="4786869" y="2766178"/>
            <a:ext cx="1219200" cy="400110"/>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300" dirty="0">
                <a:solidFill>
                  <a:schemeClr val="accent6"/>
                </a:solidFill>
                <a:latin typeface="+mj-lt"/>
                <a:ea typeface="Verdana" panose="020B0604030504040204" pitchFamily="34" charset="0"/>
                <a:cs typeface="Verdana" panose="020B0604030504040204" pitchFamily="34" charset="0"/>
              </a:rPr>
              <a:t>Low midterm performance</a:t>
            </a:r>
          </a:p>
        </p:txBody>
      </p:sp>
      <p:sp>
        <p:nvSpPr>
          <p:cNvPr id="36" name="Text Placeholder 4">
            <a:extLst>
              <a:ext uri="{FF2B5EF4-FFF2-40B4-BE49-F238E27FC236}">
                <a16:creationId xmlns:a16="http://schemas.microsoft.com/office/drawing/2014/main" id="{BCD480F5-DED8-EA82-482E-1328E5120423}"/>
              </a:ext>
            </a:extLst>
          </p:cNvPr>
          <p:cNvSpPr txBox="1">
            <a:spLocks/>
          </p:cNvSpPr>
          <p:nvPr/>
        </p:nvSpPr>
        <p:spPr bwMode="gray">
          <a:xfrm>
            <a:off x="401426" y="4241064"/>
            <a:ext cx="5842794" cy="184666"/>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ctr"/>
            <a:r>
              <a:rPr lang="en-US" b="1" dirty="0"/>
              <a:t>Or something else? Tell us in the chat!</a:t>
            </a:r>
          </a:p>
        </p:txBody>
      </p:sp>
    </p:spTree>
    <p:extLst>
      <p:ext uri="{BB962C8B-B14F-4D97-AF65-F5344CB8AC3E}">
        <p14:creationId xmlns:p14="http://schemas.microsoft.com/office/powerpoint/2010/main" val="4253659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476A2-D71C-4040-2C24-2482A50765C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DF50F94-DE88-44A6-AE57-7A485A5AE3F6}"/>
              </a:ext>
            </a:extLst>
          </p:cNvPr>
          <p:cNvSpPr>
            <a:spLocks noGrp="1"/>
          </p:cNvSpPr>
          <p:nvPr>
            <p:ph type="title"/>
          </p:nvPr>
        </p:nvSpPr>
        <p:spPr/>
        <p:txBody>
          <a:bodyPr/>
          <a:lstStyle/>
          <a:p>
            <a:r>
              <a:rPr lang="en-US" dirty="0"/>
              <a:t>Practical Next Steps</a:t>
            </a:r>
          </a:p>
        </p:txBody>
      </p:sp>
      <p:sp>
        <p:nvSpPr>
          <p:cNvPr id="8" name="TextBox 7">
            <a:extLst>
              <a:ext uri="{FF2B5EF4-FFF2-40B4-BE49-F238E27FC236}">
                <a16:creationId xmlns:a16="http://schemas.microsoft.com/office/drawing/2014/main" id="{6B95D1A9-A6F4-935D-C32B-F1DE5FB73F68}"/>
              </a:ext>
            </a:extLst>
          </p:cNvPr>
          <p:cNvSpPr txBox="1"/>
          <p:nvPr/>
        </p:nvSpPr>
        <p:spPr bwMode="gray">
          <a:xfrm>
            <a:off x="268288" y="811877"/>
            <a:ext cx="5437240" cy="153888"/>
          </a:xfrm>
          <a:prstGeom prst="rect">
            <a:avLst/>
          </a:prstGeom>
          <a:noFill/>
        </p:spPr>
        <p:txBody>
          <a:bodyPr wrap="square" lIns="0" tIns="0" rIns="0" bIns="0" rtlCol="0">
            <a:spAutoFit/>
          </a:bodyPr>
          <a:lstStyle/>
          <a:p>
            <a:r>
              <a:rPr lang="en-US" sz="1000" b="1" dirty="0"/>
              <a:t>What You Can Do this Fall to Impact Retention</a:t>
            </a:r>
          </a:p>
        </p:txBody>
      </p:sp>
      <p:sp>
        <p:nvSpPr>
          <p:cNvPr id="9" name="TextBox 8">
            <a:extLst>
              <a:ext uri="{FF2B5EF4-FFF2-40B4-BE49-F238E27FC236}">
                <a16:creationId xmlns:a16="http://schemas.microsoft.com/office/drawing/2014/main" id="{47CF7C3F-360C-E4B5-4260-457EC5AEEDBC}"/>
              </a:ext>
            </a:extLst>
          </p:cNvPr>
          <p:cNvSpPr txBox="1"/>
          <p:nvPr/>
        </p:nvSpPr>
        <p:spPr bwMode="gray">
          <a:xfrm>
            <a:off x="869549" y="1326733"/>
            <a:ext cx="2796785" cy="756617"/>
          </a:xfrm>
          <a:prstGeom prst="rect">
            <a:avLst/>
          </a:prstGeom>
          <a:noFill/>
        </p:spPr>
        <p:txBody>
          <a:bodyPr wrap="square" lIns="0" tIns="0" rIns="0" bIns="0" rtlCol="0">
            <a:spAutoFit/>
          </a:bodyPr>
          <a:lstStyle/>
          <a:p>
            <a:pPr>
              <a:spcBef>
                <a:spcPts val="500"/>
              </a:spcBef>
            </a:pPr>
            <a:r>
              <a:rPr lang="en-US" sz="900" b="1" dirty="0"/>
              <a:t>Identify a Risk Indicator</a:t>
            </a:r>
          </a:p>
          <a:p>
            <a:pPr>
              <a:spcBef>
                <a:spcPts val="500"/>
              </a:spcBef>
            </a:pPr>
            <a:r>
              <a:rPr lang="en-US" sz="900" dirty="0"/>
              <a:t>Start with the risk indicator you identified on the previous slide. Think: what student data do I have access to? What’s the low-hanging fruit for me to analyze?</a:t>
            </a:r>
          </a:p>
        </p:txBody>
      </p:sp>
      <p:sp>
        <p:nvSpPr>
          <p:cNvPr id="11" name="TextBox 10">
            <a:extLst>
              <a:ext uri="{FF2B5EF4-FFF2-40B4-BE49-F238E27FC236}">
                <a16:creationId xmlns:a16="http://schemas.microsoft.com/office/drawing/2014/main" id="{5FEB059A-AD91-C65E-F62A-C7B29EC8E150}"/>
              </a:ext>
            </a:extLst>
          </p:cNvPr>
          <p:cNvSpPr txBox="1"/>
          <p:nvPr/>
        </p:nvSpPr>
        <p:spPr bwMode="gray">
          <a:xfrm>
            <a:off x="869548" y="2435704"/>
            <a:ext cx="2916434" cy="820738"/>
          </a:xfrm>
          <a:prstGeom prst="rect">
            <a:avLst/>
          </a:prstGeom>
          <a:noFill/>
        </p:spPr>
        <p:txBody>
          <a:bodyPr wrap="square" lIns="0" tIns="0" rIns="0" bIns="0" rtlCol="0">
            <a:spAutoFit/>
          </a:bodyPr>
          <a:lstStyle/>
          <a:p>
            <a:pPr>
              <a:spcBef>
                <a:spcPts val="500"/>
              </a:spcBef>
            </a:pPr>
            <a:r>
              <a:rPr lang="en-US" sz="900" b="1" dirty="0"/>
              <a:t>Determine Who You Need to Connect With</a:t>
            </a:r>
          </a:p>
          <a:p>
            <a:pPr>
              <a:spcBef>
                <a:spcPts val="500"/>
              </a:spcBef>
            </a:pPr>
            <a:r>
              <a:rPr lang="en-US" sz="900" dirty="0"/>
              <a:t>What departments or individuals will you work with to gather data and report your findings?</a:t>
            </a:r>
          </a:p>
          <a:p>
            <a:pPr>
              <a:spcBef>
                <a:spcPts val="500"/>
              </a:spcBef>
            </a:pPr>
            <a:r>
              <a:rPr lang="en-US" sz="900" dirty="0"/>
              <a:t>Work with them to uncover pain points, challenges, or analyses they want to explore.</a:t>
            </a:r>
          </a:p>
        </p:txBody>
      </p:sp>
      <p:sp>
        <p:nvSpPr>
          <p:cNvPr id="37" name="Text Placeholder 1">
            <a:extLst>
              <a:ext uri="{FF2B5EF4-FFF2-40B4-BE49-F238E27FC236}">
                <a16:creationId xmlns:a16="http://schemas.microsoft.com/office/drawing/2014/main" id="{A8532010-AC0B-AB6F-9A3D-4AC8AC5B1705}"/>
              </a:ext>
            </a:extLst>
          </p:cNvPr>
          <p:cNvSpPr txBox="1">
            <a:spLocks/>
          </p:cNvSpPr>
          <p:nvPr/>
        </p:nvSpPr>
        <p:spPr bwMode="gray">
          <a:xfrm>
            <a:off x="3975884" y="1671865"/>
            <a:ext cx="2093976" cy="1384482"/>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accent4"/>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000" b="1" dirty="0"/>
              <a:t>Your Role Continues</a:t>
            </a:r>
          </a:p>
          <a:p>
            <a:pPr marL="0" indent="0">
              <a:buNone/>
            </a:pPr>
            <a:r>
              <a:rPr lang="en-US" sz="1000" dirty="0"/>
              <a:t>Institutional Research’s role isn’t just identifying risk; </a:t>
            </a:r>
            <a:r>
              <a:rPr lang="en-US" sz="1000" b="1" dirty="0"/>
              <a:t>it’s shaping institutional actions with your insight.</a:t>
            </a:r>
          </a:p>
        </p:txBody>
      </p:sp>
      <p:grpSp>
        <p:nvGrpSpPr>
          <p:cNvPr id="38" name="Group 37">
            <a:extLst>
              <a:ext uri="{FF2B5EF4-FFF2-40B4-BE49-F238E27FC236}">
                <a16:creationId xmlns:a16="http://schemas.microsoft.com/office/drawing/2014/main" id="{09BD9895-C56A-F3C1-1F89-C16FD6250D80}"/>
              </a:ext>
              <a:ext uri="{C183D7F6-B498-43B3-948B-1728B52AA6E4}">
                <adec:decorative xmlns:adec="http://schemas.microsoft.com/office/drawing/2017/decorative" val="1"/>
              </a:ext>
            </a:extLst>
          </p:cNvPr>
          <p:cNvGrpSpPr/>
          <p:nvPr/>
        </p:nvGrpSpPr>
        <p:grpSpPr bwMode="gray">
          <a:xfrm>
            <a:off x="5705528" y="1671865"/>
            <a:ext cx="364332" cy="181522"/>
            <a:chOff x="5525241" y="1749562"/>
            <a:chExt cx="364332" cy="181522"/>
          </a:xfrm>
        </p:grpSpPr>
        <p:sp>
          <p:nvSpPr>
            <p:cNvPr id="39" name="Rectangle 38">
              <a:extLst>
                <a:ext uri="{FF2B5EF4-FFF2-40B4-BE49-F238E27FC236}">
                  <a16:creationId xmlns:a16="http://schemas.microsoft.com/office/drawing/2014/main" id="{859FC67A-9A46-8ADB-209E-7A092BD7EEE9}"/>
                </a:ext>
              </a:extLst>
            </p:cNvPr>
            <p:cNvSpPr/>
            <p:nvPr/>
          </p:nvSpPr>
          <p:spPr bwMode="gray">
            <a:xfrm>
              <a:off x="5525241" y="1749562"/>
              <a:ext cx="364332" cy="154187"/>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0" name="Round Same Side Corner Rectangle 39">
              <a:extLst>
                <a:ext uri="{FF2B5EF4-FFF2-40B4-BE49-F238E27FC236}">
                  <a16:creationId xmlns:a16="http://schemas.microsoft.com/office/drawing/2014/main" id="{0E292CFA-AEA4-2380-0B4C-67F6EF0F02F1}"/>
                </a:ext>
              </a:extLst>
            </p:cNvPr>
            <p:cNvSpPr/>
            <p:nvPr/>
          </p:nvSpPr>
          <p:spPr bwMode="gray">
            <a:xfrm rot="10800000">
              <a:off x="5617901" y="1749563"/>
              <a:ext cx="213772" cy="181521"/>
            </a:xfrm>
            <a:prstGeom prst="round2SameRect">
              <a:avLst/>
            </a:prstGeom>
            <a:solidFill>
              <a:schemeClr val="accent4"/>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41" name="Group 40">
              <a:extLst>
                <a:ext uri="{FF2B5EF4-FFF2-40B4-BE49-F238E27FC236}">
                  <a16:creationId xmlns:a16="http://schemas.microsoft.com/office/drawing/2014/main" id="{50DE01CC-DB53-9127-F2B8-A3BF213C4286}"/>
                </a:ext>
              </a:extLst>
            </p:cNvPr>
            <p:cNvGrpSpPr>
              <a:grpSpLocks noChangeAspect="1"/>
            </p:cNvGrpSpPr>
            <p:nvPr/>
          </p:nvGrpSpPr>
          <p:grpSpPr bwMode="gray">
            <a:xfrm>
              <a:off x="5653194" y="1779526"/>
              <a:ext cx="143187" cy="118872"/>
              <a:chOff x="996640" y="2897515"/>
              <a:chExt cx="131871" cy="109478"/>
            </a:xfrm>
            <a:solidFill>
              <a:schemeClr val="bg1"/>
            </a:solidFill>
          </p:grpSpPr>
          <p:sp>
            <p:nvSpPr>
              <p:cNvPr id="42" name="Freeform 41">
                <a:extLst>
                  <a:ext uri="{FF2B5EF4-FFF2-40B4-BE49-F238E27FC236}">
                    <a16:creationId xmlns:a16="http://schemas.microsoft.com/office/drawing/2014/main" id="{072C3D12-4042-244D-F230-966B31B90727}"/>
                  </a:ext>
                </a:extLst>
              </p:cNvPr>
              <p:cNvSpPr/>
              <p:nvPr/>
            </p:nvSpPr>
            <p:spPr bwMode="gray">
              <a:xfrm rot="5400000">
                <a:off x="1042173" y="2920656"/>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43" name="Freeform 42">
                <a:extLst>
                  <a:ext uri="{FF2B5EF4-FFF2-40B4-BE49-F238E27FC236}">
                    <a16:creationId xmlns:a16="http://schemas.microsoft.com/office/drawing/2014/main" id="{F22238D0-9094-4928-1C39-260361FFDFFB}"/>
                  </a:ext>
                </a:extLst>
              </p:cNvPr>
              <p:cNvSpPr/>
              <p:nvPr/>
            </p:nvSpPr>
            <p:spPr bwMode="gray">
              <a:xfrm rot="16200000" flipH="1">
                <a:off x="974048" y="2920107"/>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grpSp>
      </p:grpSp>
      <p:pic>
        <p:nvPicPr>
          <p:cNvPr id="14" name="Picture 13" descr="A hand holding a plant&#10;&#10;Description automatically generated">
            <a:extLst>
              <a:ext uri="{FF2B5EF4-FFF2-40B4-BE49-F238E27FC236}">
                <a16:creationId xmlns:a16="http://schemas.microsoft.com/office/drawing/2014/main" id="{1EE4E480-779D-5D5C-5733-3F1C52DCA1F7}"/>
              </a:ext>
            </a:extLst>
          </p:cNvPr>
          <p:cNvPicPr>
            <a:picLocks noChangeAspect="1"/>
          </p:cNvPicPr>
          <p:nvPr/>
        </p:nvPicPr>
        <p:blipFill>
          <a:blip r:embed="rId4"/>
          <a:stretch>
            <a:fillRect/>
          </a:stretch>
        </p:blipFill>
        <p:spPr>
          <a:xfrm>
            <a:off x="303086" y="1345572"/>
            <a:ext cx="457200" cy="438150"/>
          </a:xfrm>
          <a:prstGeom prst="rect">
            <a:avLst/>
          </a:prstGeom>
        </p:spPr>
      </p:pic>
      <p:pic>
        <p:nvPicPr>
          <p:cNvPr id="15" name="Picture 14">
            <a:extLst>
              <a:ext uri="{FF2B5EF4-FFF2-40B4-BE49-F238E27FC236}">
                <a16:creationId xmlns:a16="http://schemas.microsoft.com/office/drawing/2014/main" id="{4A7897F0-EA60-1E9A-446B-BB514C359057}"/>
              </a:ext>
            </a:extLst>
          </p:cNvPr>
          <p:cNvPicPr>
            <a:picLocks noChangeAspect="1"/>
          </p:cNvPicPr>
          <p:nvPr/>
        </p:nvPicPr>
        <p:blipFill>
          <a:blip r:embed="rId5"/>
          <a:stretch>
            <a:fillRect/>
          </a:stretch>
        </p:blipFill>
        <p:spPr>
          <a:xfrm>
            <a:off x="330940" y="2435704"/>
            <a:ext cx="452628" cy="457200"/>
          </a:xfrm>
          <a:prstGeom prst="rect">
            <a:avLst/>
          </a:prstGeom>
        </p:spPr>
      </p:pic>
      <p:sp>
        <p:nvSpPr>
          <p:cNvPr id="3" name="TextBox 2">
            <a:extLst>
              <a:ext uri="{FF2B5EF4-FFF2-40B4-BE49-F238E27FC236}">
                <a16:creationId xmlns:a16="http://schemas.microsoft.com/office/drawing/2014/main" id="{FB4CB263-F0D1-3A3E-0603-C352DC4A061B}"/>
              </a:ext>
            </a:extLst>
          </p:cNvPr>
          <p:cNvSpPr txBox="1"/>
          <p:nvPr/>
        </p:nvSpPr>
        <p:spPr bwMode="gray">
          <a:xfrm>
            <a:off x="869548" y="3612909"/>
            <a:ext cx="2916434" cy="756617"/>
          </a:xfrm>
          <a:prstGeom prst="rect">
            <a:avLst/>
          </a:prstGeom>
          <a:noFill/>
        </p:spPr>
        <p:txBody>
          <a:bodyPr wrap="square" lIns="0" tIns="0" rIns="0" bIns="0" rtlCol="0">
            <a:spAutoFit/>
          </a:bodyPr>
          <a:lstStyle/>
          <a:p>
            <a:pPr>
              <a:spcBef>
                <a:spcPts val="500"/>
              </a:spcBef>
            </a:pPr>
            <a:r>
              <a:rPr lang="en-US" sz="900" b="1" dirty="0"/>
              <a:t>Leverage Rapid Insight</a:t>
            </a:r>
          </a:p>
          <a:p>
            <a:pPr>
              <a:spcBef>
                <a:spcPts val="500"/>
              </a:spcBef>
            </a:pPr>
            <a:r>
              <a:rPr lang="en-US" sz="900" dirty="0"/>
              <a:t>Leverage the platform to identify early indicators of attrition, </a:t>
            </a:r>
            <a:r>
              <a:rPr lang="en-US" sz="900" dirty="0">
                <a:solidFill>
                  <a:srgbClr val="333E48"/>
                </a:solidFill>
              </a:rPr>
              <a:t>build a first-to-second term retention model, or correlate interventions to retention on your campus.</a:t>
            </a:r>
            <a:endParaRPr lang="en-US" sz="900" dirty="0"/>
          </a:p>
        </p:txBody>
      </p:sp>
      <p:pic>
        <p:nvPicPr>
          <p:cNvPr id="12" name="Picture 11">
            <a:extLst>
              <a:ext uri="{FF2B5EF4-FFF2-40B4-BE49-F238E27FC236}">
                <a16:creationId xmlns:a16="http://schemas.microsoft.com/office/drawing/2014/main" id="{944AEBBF-3B18-49A0-A784-71BA4B225110}"/>
              </a:ext>
            </a:extLst>
          </p:cNvPr>
          <p:cNvPicPr>
            <a:picLocks noChangeAspect="1"/>
          </p:cNvPicPr>
          <p:nvPr/>
        </p:nvPicPr>
        <p:blipFill>
          <a:blip r:embed="rId6"/>
          <a:stretch>
            <a:fillRect/>
          </a:stretch>
        </p:blipFill>
        <p:spPr>
          <a:xfrm>
            <a:off x="303086" y="3612909"/>
            <a:ext cx="457200" cy="422148"/>
          </a:xfrm>
          <a:prstGeom prst="rect">
            <a:avLst/>
          </a:prstGeom>
        </p:spPr>
      </p:pic>
    </p:spTree>
    <p:custDataLst>
      <p:tags r:id="rId1"/>
    </p:custDataLst>
    <p:extLst>
      <p:ext uri="{BB962C8B-B14F-4D97-AF65-F5344CB8AC3E}">
        <p14:creationId xmlns:p14="http://schemas.microsoft.com/office/powerpoint/2010/main" val="2993547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BE25C-66E9-9CE9-0EF3-D57972F134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7B5C2E-4369-91D3-8CCE-CEEAA77CF089}"/>
              </a:ext>
            </a:extLst>
          </p:cNvPr>
          <p:cNvSpPr>
            <a:spLocks noGrp="1"/>
          </p:cNvSpPr>
          <p:nvPr>
            <p:ph type="title"/>
          </p:nvPr>
        </p:nvSpPr>
        <p:spPr>
          <a:xfrm>
            <a:off x="277812" y="1371723"/>
            <a:ext cx="5845175" cy="249299"/>
          </a:xfrm>
        </p:spPr>
        <p:txBody>
          <a:bodyPr/>
          <a:lstStyle/>
          <a:p>
            <a:r>
              <a:rPr lang="en-US" dirty="0"/>
              <a:t>Final Poll</a:t>
            </a:r>
          </a:p>
        </p:txBody>
      </p:sp>
      <p:sp>
        <p:nvSpPr>
          <p:cNvPr id="7" name="TextBox 6">
            <a:extLst>
              <a:ext uri="{FF2B5EF4-FFF2-40B4-BE49-F238E27FC236}">
                <a16:creationId xmlns:a16="http://schemas.microsoft.com/office/drawing/2014/main" id="{272CB112-2CC5-7E21-6FA2-4F94F767FBF5}"/>
              </a:ext>
            </a:extLst>
          </p:cNvPr>
          <p:cNvSpPr txBox="1"/>
          <p:nvPr/>
        </p:nvSpPr>
        <p:spPr>
          <a:xfrm>
            <a:off x="420687" y="2066925"/>
            <a:ext cx="5465763" cy="1492716"/>
          </a:xfrm>
          <a:prstGeom prst="rect">
            <a:avLst/>
          </a:prstGeom>
          <a:noFill/>
        </p:spPr>
        <p:txBody>
          <a:bodyPr wrap="square" lIns="0" tIns="0" rIns="0" bIns="0" rtlCol="0">
            <a:spAutoFit/>
          </a:bodyPr>
          <a:lstStyle/>
          <a:p>
            <a:pPr algn="l">
              <a:spcBef>
                <a:spcPts val="500"/>
              </a:spcBef>
            </a:pPr>
            <a:r>
              <a:rPr lang="en-US" sz="900" dirty="0"/>
              <a:t>Please provide feedback on today’s session.</a:t>
            </a:r>
          </a:p>
          <a:p>
            <a:pPr algn="l">
              <a:spcBef>
                <a:spcPts val="500"/>
              </a:spcBef>
            </a:pPr>
            <a:endParaRPr lang="en-US" sz="900" dirty="0"/>
          </a:p>
          <a:p>
            <a:pPr algn="l">
              <a:spcBef>
                <a:spcPts val="500"/>
              </a:spcBef>
            </a:pPr>
            <a:r>
              <a:rPr lang="en-US" sz="900" dirty="0"/>
              <a:t>After today’s session, how confident do you feel in identifying early indicators of fall-to-spring attrition at your institution?</a:t>
            </a:r>
          </a:p>
          <a:p>
            <a:pPr algn="l">
              <a:spcBef>
                <a:spcPts val="500"/>
              </a:spcBef>
            </a:pPr>
            <a:endParaRPr lang="en-US" sz="900" dirty="0"/>
          </a:p>
          <a:p>
            <a:pPr algn="l">
              <a:spcBef>
                <a:spcPts val="500"/>
              </a:spcBef>
            </a:pPr>
            <a:r>
              <a:rPr lang="en-US" sz="900" dirty="0"/>
              <a:t>Would you like us to register you for the next Skills &amp; Solutions session on October 30?</a:t>
            </a:r>
          </a:p>
          <a:p>
            <a:pPr algn="l">
              <a:spcBef>
                <a:spcPts val="500"/>
              </a:spcBef>
            </a:pPr>
            <a:endParaRPr lang="en-US" sz="900" dirty="0"/>
          </a:p>
          <a:p>
            <a:pPr algn="l">
              <a:spcBef>
                <a:spcPts val="500"/>
              </a:spcBef>
            </a:pPr>
            <a:r>
              <a:rPr lang="en-US" sz="900" dirty="0"/>
              <a:t>Would you like to schedule a one-on-one meeting with Lily?</a:t>
            </a:r>
          </a:p>
        </p:txBody>
      </p:sp>
      <p:cxnSp>
        <p:nvCxnSpPr>
          <p:cNvPr id="8" name="Straight Connector 7">
            <a:extLst>
              <a:ext uri="{FF2B5EF4-FFF2-40B4-BE49-F238E27FC236}">
                <a16:creationId xmlns:a16="http://schemas.microsoft.com/office/drawing/2014/main" id="{E008D151-FAF1-0A8A-41EE-020A6C28ACCC}"/>
              </a:ext>
            </a:extLst>
          </p:cNvPr>
          <p:cNvCxnSpPr/>
          <p:nvPr/>
        </p:nvCxnSpPr>
        <p:spPr bwMode="gray">
          <a:xfrm>
            <a:off x="279003" y="1762125"/>
            <a:ext cx="5607447"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A11C92-5189-A10A-FC83-AB530A8989D8}"/>
              </a:ext>
            </a:extLst>
          </p:cNvPr>
          <p:cNvCxnSpPr/>
          <p:nvPr/>
        </p:nvCxnSpPr>
        <p:spPr bwMode="gray">
          <a:xfrm>
            <a:off x="431403" y="1914525"/>
            <a:ext cx="560744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158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E9853-DBA9-B8F5-2C09-BAED937FEF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4E7BD6-39AF-5571-03B6-F9A8D703C704}"/>
              </a:ext>
            </a:extLst>
          </p:cNvPr>
          <p:cNvSpPr>
            <a:spLocks noGrp="1"/>
          </p:cNvSpPr>
          <p:nvPr>
            <p:ph type="title"/>
          </p:nvPr>
        </p:nvSpPr>
        <p:spPr/>
        <p:txBody>
          <a:bodyPr/>
          <a:lstStyle/>
          <a:p>
            <a:r>
              <a:rPr lang="en-US" dirty="0"/>
              <a:t>Next Steps</a:t>
            </a:r>
          </a:p>
        </p:txBody>
      </p:sp>
      <p:sp>
        <p:nvSpPr>
          <p:cNvPr id="8" name="TextBox 7">
            <a:extLst>
              <a:ext uri="{FF2B5EF4-FFF2-40B4-BE49-F238E27FC236}">
                <a16:creationId xmlns:a16="http://schemas.microsoft.com/office/drawing/2014/main" id="{77B90ED7-8D28-EB59-78B5-6FEB580961F7}"/>
              </a:ext>
            </a:extLst>
          </p:cNvPr>
          <p:cNvSpPr txBox="1"/>
          <p:nvPr/>
        </p:nvSpPr>
        <p:spPr bwMode="gray">
          <a:xfrm>
            <a:off x="519955" y="1389580"/>
            <a:ext cx="2606905" cy="307777"/>
          </a:xfrm>
          <a:prstGeom prst="rect">
            <a:avLst/>
          </a:prstGeom>
          <a:noFill/>
        </p:spPr>
        <p:txBody>
          <a:bodyPr wrap="square" lIns="0" tIns="0" rIns="0" bIns="0" rtlCol="0">
            <a:spAutoFit/>
          </a:bodyPr>
          <a:lstStyle/>
          <a:p>
            <a:r>
              <a:rPr lang="en-US" sz="1000" b="1" dirty="0"/>
              <a:t>Want Help with Your Retention Model this Fall?</a:t>
            </a:r>
          </a:p>
        </p:txBody>
      </p:sp>
      <p:sp>
        <p:nvSpPr>
          <p:cNvPr id="34" name="Text Placeholder 1">
            <a:extLst>
              <a:ext uri="{FF2B5EF4-FFF2-40B4-BE49-F238E27FC236}">
                <a16:creationId xmlns:a16="http://schemas.microsoft.com/office/drawing/2014/main" id="{538B75EB-B406-AC41-FB8F-6A4A2F0E4C58}"/>
              </a:ext>
            </a:extLst>
          </p:cNvPr>
          <p:cNvSpPr txBox="1">
            <a:spLocks/>
          </p:cNvSpPr>
          <p:nvPr/>
        </p:nvSpPr>
        <p:spPr bwMode="gray">
          <a:xfrm>
            <a:off x="519954" y="2007422"/>
            <a:ext cx="2722142" cy="1641475"/>
          </a:xfrm>
          <a:prstGeom prst="rect">
            <a:avLst/>
          </a:prstGeom>
        </p:spPr>
        <p:txBody>
          <a:bodyPr vert="horz" wrap="square" lIns="0" tIns="0" rIns="0" bIns="0" rtlCol="0" anchor="t">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hlinkClick r:id="rId4"/>
              </a:rPr>
              <a:t>Rapid Insight Skills &amp; Solutions Session</a:t>
            </a:r>
            <a:br>
              <a:rPr lang="en-US" dirty="0"/>
            </a:br>
            <a:r>
              <a:rPr lang="en-US" dirty="0"/>
              <a:t>October 30 | 2:00-2:45PM ET</a:t>
            </a:r>
          </a:p>
          <a:p>
            <a:pPr marL="0" indent="0">
              <a:buNone/>
            </a:pPr>
            <a:r>
              <a:rPr lang="en-US" dirty="0"/>
              <a:t>Join us for a quick, low-pressure training session to enrich your retention modeling practice.</a:t>
            </a:r>
          </a:p>
          <a:p>
            <a:pPr marL="0" indent="0">
              <a:buNone/>
            </a:pPr>
            <a:endParaRPr lang="en-US" dirty="0"/>
          </a:p>
          <a:p>
            <a:pPr marL="0" indent="0">
              <a:buNone/>
            </a:pPr>
            <a:r>
              <a:rPr lang="en-US" b="1" dirty="0"/>
              <a:t>Schedule a One-on-One Session</a:t>
            </a:r>
          </a:p>
          <a:p>
            <a:pPr marL="0" indent="0">
              <a:buNone/>
            </a:pPr>
            <a:r>
              <a:rPr lang="en-US" dirty="0"/>
              <a:t>Meet with Lily to brainstorm project ideas or get help with a current project. Sign up in the poll.</a:t>
            </a:r>
            <a:endParaRPr lang="en-US" dirty="0">
              <a:ea typeface="Verdana"/>
            </a:endParaRPr>
          </a:p>
        </p:txBody>
      </p:sp>
      <p:sp>
        <p:nvSpPr>
          <p:cNvPr id="21" name="Text Placeholder 9">
            <a:extLst>
              <a:ext uri="{FF2B5EF4-FFF2-40B4-BE49-F238E27FC236}">
                <a16:creationId xmlns:a16="http://schemas.microsoft.com/office/drawing/2014/main" id="{EF43086B-7CB7-E3A4-6783-F265C7B1B18E}"/>
              </a:ext>
              <a:ext uri="{C183D7F6-B498-43B3-948B-1728B52AA6E4}">
                <adec:decorative xmlns:adec="http://schemas.microsoft.com/office/drawing/2017/decorative" val="0"/>
              </a:ext>
            </a:extLst>
          </p:cNvPr>
          <p:cNvSpPr>
            <a:spLocks noGrp="1"/>
          </p:cNvSpPr>
          <p:nvPr/>
        </p:nvSpPr>
        <p:spPr bwMode="gray">
          <a:xfrm>
            <a:off x="3824151" y="946499"/>
            <a:ext cx="2056695" cy="3446200"/>
          </a:xfrm>
          <a:prstGeom prst="rect">
            <a:avLst/>
          </a:prstGeom>
          <a:solidFill>
            <a:schemeClr val="accent5"/>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solidFill>
                  <a:schemeClr val="bg1"/>
                </a:solidFill>
              </a:rPr>
              <a:t>On-Demand Resources</a:t>
            </a:r>
          </a:p>
        </p:txBody>
      </p:sp>
      <p:cxnSp>
        <p:nvCxnSpPr>
          <p:cNvPr id="9" name="Straight Connector 8">
            <a:extLst>
              <a:ext uri="{FF2B5EF4-FFF2-40B4-BE49-F238E27FC236}">
                <a16:creationId xmlns:a16="http://schemas.microsoft.com/office/drawing/2014/main" id="{C0EFF06D-5A5F-80B1-9B31-A140C8B07107}"/>
              </a:ext>
              <a:ext uri="{C183D7F6-B498-43B3-948B-1728B52AA6E4}">
                <adec:decorative xmlns:adec="http://schemas.microsoft.com/office/drawing/2017/decorative" val="1"/>
              </a:ext>
            </a:extLst>
          </p:cNvPr>
          <p:cNvCxnSpPr/>
          <p:nvPr/>
        </p:nvCxnSpPr>
        <p:spPr bwMode="gray">
          <a:xfrm>
            <a:off x="519955" y="1771044"/>
            <a:ext cx="2722141" cy="0"/>
          </a:xfrm>
          <a:prstGeom prst="line">
            <a:avLst/>
          </a:prstGeom>
          <a:ln w="12700">
            <a:solidFill>
              <a:schemeClr val="accent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 Placeholder 9">
            <a:extLst>
              <a:ext uri="{FF2B5EF4-FFF2-40B4-BE49-F238E27FC236}">
                <a16:creationId xmlns:a16="http://schemas.microsoft.com/office/drawing/2014/main" id="{AFB5CE47-B866-6AC1-CE97-A0B95A51BE08}"/>
              </a:ext>
            </a:extLst>
          </p:cNvPr>
          <p:cNvSpPr>
            <a:spLocks noGrp="1"/>
          </p:cNvSpPr>
          <p:nvPr/>
        </p:nvSpPr>
        <p:spPr bwMode="gray">
          <a:xfrm>
            <a:off x="4041153" y="1771044"/>
            <a:ext cx="1490608" cy="1779974"/>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500"/>
              </a:spcBef>
              <a:buNone/>
            </a:pPr>
            <a:r>
              <a:rPr lang="en-US" dirty="0">
                <a:solidFill>
                  <a:schemeClr val="bg1"/>
                </a:solidFill>
              </a:rPr>
              <a:t>Follow along with </a:t>
            </a:r>
            <a:r>
              <a:rPr lang="en-US" dirty="0">
                <a:solidFill>
                  <a:schemeClr val="accent6"/>
                </a:solidFill>
                <a:hlinkClick r:id="rId5">
                  <a:extLst>
                    <a:ext uri="{A12FA001-AC4F-418D-AE19-62706E023703}">
                      <ahyp:hlinkClr xmlns:ahyp="http://schemas.microsoft.com/office/drawing/2018/hyperlinkcolor" val="tx"/>
                    </a:ext>
                  </a:extLst>
                </a:hlinkClick>
              </a:rPr>
              <a:t>our Three-Part Retention Modeling Cohort</a:t>
            </a:r>
            <a:r>
              <a:rPr lang="en-US" dirty="0">
                <a:solidFill>
                  <a:schemeClr val="accent6"/>
                </a:solidFill>
              </a:rPr>
              <a:t> </a:t>
            </a:r>
            <a:r>
              <a:rPr lang="en-US" dirty="0">
                <a:solidFill>
                  <a:schemeClr val="bg1"/>
                </a:solidFill>
              </a:rPr>
              <a:t>to:</a:t>
            </a:r>
          </a:p>
          <a:p>
            <a:pPr>
              <a:spcBef>
                <a:spcPts val="500"/>
              </a:spcBef>
            </a:pPr>
            <a:endParaRPr lang="en-US" dirty="0">
              <a:solidFill>
                <a:schemeClr val="bg1"/>
              </a:solidFill>
            </a:endParaRPr>
          </a:p>
          <a:p>
            <a:pPr>
              <a:spcBef>
                <a:spcPts val="500"/>
              </a:spcBef>
            </a:pPr>
            <a:r>
              <a:rPr lang="en-US" dirty="0">
                <a:solidFill>
                  <a:schemeClr val="bg1"/>
                </a:solidFill>
              </a:rPr>
              <a:t>Translate raw data into a predictive model</a:t>
            </a:r>
          </a:p>
          <a:p>
            <a:pPr>
              <a:spcBef>
                <a:spcPts val="500"/>
              </a:spcBef>
            </a:pPr>
            <a:r>
              <a:rPr lang="en-US" dirty="0">
                <a:solidFill>
                  <a:schemeClr val="bg1"/>
                </a:solidFill>
              </a:rPr>
              <a:t>Score students on their risk of attrition</a:t>
            </a:r>
          </a:p>
          <a:p>
            <a:pPr>
              <a:spcBef>
                <a:spcPts val="500"/>
              </a:spcBef>
            </a:pPr>
            <a:r>
              <a:rPr lang="en-US" dirty="0">
                <a:solidFill>
                  <a:schemeClr val="bg1"/>
                </a:solidFill>
              </a:rPr>
              <a:t>Explore and refine your understanding of students’ challenges</a:t>
            </a:r>
          </a:p>
        </p:txBody>
      </p:sp>
    </p:spTree>
    <p:custDataLst>
      <p:tags r:id="rId1"/>
    </p:custDataLst>
    <p:extLst>
      <p:ext uri="{BB962C8B-B14F-4D97-AF65-F5344CB8AC3E}">
        <p14:creationId xmlns:p14="http://schemas.microsoft.com/office/powerpoint/2010/main" val="755728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4A29-DC22-DF4A-478C-3B006471219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791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085018" y="2772551"/>
            <a:ext cx="1624240" cy="153888"/>
          </a:xfrm>
        </p:spPr>
        <p:txBody>
          <a:bodyPr/>
          <a:lstStyle/>
          <a:p>
            <a:r>
              <a:rPr lang="en-US" sz="1000" b="1" dirty="0"/>
              <a:t>Join the Discussion</a:t>
            </a:r>
            <a:endParaRPr lang="en-US" sz="1000" dirty="0"/>
          </a:p>
        </p:txBody>
      </p:sp>
      <p:sp>
        <p:nvSpPr>
          <p:cNvPr id="3" name="Text Placeholder 2"/>
          <p:cNvSpPr>
            <a:spLocks noGrp="1"/>
          </p:cNvSpPr>
          <p:nvPr>
            <p:ph type="body" sz="quarter" idx="16"/>
          </p:nvPr>
        </p:nvSpPr>
        <p:spPr/>
        <p:txBody>
          <a:bodyPr/>
          <a:lstStyle/>
          <a:p>
            <a:endParaRPr lang="en-US"/>
          </a:p>
        </p:txBody>
      </p:sp>
      <p:sp>
        <p:nvSpPr>
          <p:cNvPr id="6" name="Title 5"/>
          <p:cNvSpPr>
            <a:spLocks noGrp="1"/>
          </p:cNvSpPr>
          <p:nvPr>
            <p:ph type="title"/>
          </p:nvPr>
        </p:nvSpPr>
        <p:spPr/>
        <p:txBody>
          <a:bodyPr/>
          <a:lstStyle/>
          <a:p>
            <a:r>
              <a:rPr lang="en-US" dirty="0"/>
              <a:t>Using Zoom</a:t>
            </a:r>
          </a:p>
        </p:txBody>
      </p:sp>
      <p:sp>
        <p:nvSpPr>
          <p:cNvPr id="8" name="Text Placeholder 7"/>
          <p:cNvSpPr txBox="1">
            <a:spLocks/>
          </p:cNvSpPr>
          <p:nvPr/>
        </p:nvSpPr>
        <p:spPr>
          <a:xfrm>
            <a:off x="2085018" y="2977199"/>
            <a:ext cx="1551886" cy="520547"/>
          </a:xfrm>
          <a:prstGeom prst="rect">
            <a:avLst/>
          </a:prstGeom>
        </p:spPr>
        <p:txBody>
          <a:bodyPr lIns="0" tIns="0" rIns="0" bIns="0"/>
          <a:lstStyle>
            <a:lvl1pPr marL="1143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Wingdings" panose="05000000000000000000" pitchFamily="2" charset="2"/>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Wingdings" panose="05000000000000000000" pitchFamily="2" charset="2"/>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Arial" pitchFamily="34" charset="0"/>
              </a:rPr>
              <a:t>Use the </a:t>
            </a:r>
            <a:r>
              <a:rPr kumimoji="0" lang="en-US" sz="900" b="1" i="0" u="none" strike="noStrike" kern="1200" cap="none" spc="0" normalizeH="0" baseline="0" noProof="0" dirty="0">
                <a:ln>
                  <a:noFill/>
                </a:ln>
                <a:solidFill>
                  <a:srgbClr val="ED8B00"/>
                </a:solidFill>
                <a:effectLst/>
                <a:uLnTx/>
                <a:uFillTx/>
                <a:latin typeface="Verdana"/>
                <a:ea typeface="+mn-ea"/>
                <a:cs typeface="Arial" pitchFamily="34" charset="0"/>
              </a:rPr>
              <a:t>chat</a:t>
            </a:r>
            <a:r>
              <a:rPr kumimoji="0" lang="en-US" sz="900" b="0" i="0" u="none" strike="noStrike" kern="1200" cap="none" spc="0" normalizeH="0" baseline="0" noProof="0" dirty="0">
                <a:ln>
                  <a:noFill/>
                </a:ln>
                <a:solidFill>
                  <a:srgbClr val="333E48"/>
                </a:solidFill>
                <a:effectLst/>
                <a:uLnTx/>
                <a:uFillTx/>
                <a:latin typeface="Verdana"/>
                <a:ea typeface="+mn-ea"/>
                <a:cs typeface="Arial" pitchFamily="34" charset="0"/>
              </a:rPr>
              <a:t> to share your thoughts, experiences and resources</a:t>
            </a:r>
          </a:p>
        </p:txBody>
      </p:sp>
      <p:pic>
        <p:nvPicPr>
          <p:cNvPr id="5" name="Picture 4">
            <a:extLst>
              <a:ext uri="{FF2B5EF4-FFF2-40B4-BE49-F238E27FC236}">
                <a16:creationId xmlns:a16="http://schemas.microsoft.com/office/drawing/2014/main" id="{BD8FC832-A63D-42B2-AD53-C391153D3010}"/>
              </a:ext>
            </a:extLst>
          </p:cNvPr>
          <p:cNvPicPr>
            <a:picLocks noChangeAspect="1"/>
          </p:cNvPicPr>
          <p:nvPr/>
        </p:nvPicPr>
        <p:blipFill rotWithShape="1">
          <a:blip r:embed="rId3"/>
          <a:srcRect l="2676" t="1445" r="2174" b="4009"/>
          <a:stretch/>
        </p:blipFill>
        <p:spPr>
          <a:xfrm>
            <a:off x="2027994" y="962579"/>
            <a:ext cx="1493547" cy="1592049"/>
          </a:xfrm>
          <a:prstGeom prst="rect">
            <a:avLst/>
          </a:prstGeom>
          <a:ln>
            <a:solidFill>
              <a:schemeClr val="tx2"/>
            </a:solidFill>
          </a:ln>
        </p:spPr>
      </p:pic>
      <p:sp>
        <p:nvSpPr>
          <p:cNvPr id="17" name="Line Callout 1 46">
            <a:extLst>
              <a:ext uri="{FF2B5EF4-FFF2-40B4-BE49-F238E27FC236}">
                <a16:creationId xmlns:a16="http://schemas.microsoft.com/office/drawing/2014/main" id="{A09B6800-86E0-4E9F-8F37-086A1CF518B5}"/>
              </a:ext>
            </a:extLst>
          </p:cNvPr>
          <p:cNvSpPr/>
          <p:nvPr/>
        </p:nvSpPr>
        <p:spPr bwMode="gray">
          <a:xfrm>
            <a:off x="4111749" y="2749515"/>
            <a:ext cx="913413" cy="707886"/>
          </a:xfrm>
          <a:prstGeom prst="borderCallout1">
            <a:avLst>
              <a:gd name="adj1" fmla="val 99456"/>
              <a:gd name="adj2" fmla="val 35882"/>
              <a:gd name="adj3" fmla="val 159152"/>
              <a:gd name="adj4" fmla="val 36501"/>
            </a:avLst>
          </a:prstGeom>
          <a:solidFill>
            <a:schemeClr val="bg1"/>
          </a:solidFill>
          <a:ln w="12700" cap="flat" cmpd="sng" algn="ctr">
            <a:solidFill>
              <a:schemeClr val="accent6"/>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333E48"/>
                </a:solidFill>
                <a:effectLst/>
                <a:uLnTx/>
                <a:uFillTx/>
                <a:latin typeface="Verdana"/>
                <a:ea typeface="+mn-ea"/>
                <a:cs typeface="+mn-cs"/>
              </a:rPr>
              <a:t>Enable Closed Captions and Show Subtitle or View Full Transcript</a:t>
            </a:r>
          </a:p>
        </p:txBody>
      </p:sp>
      <p:sp>
        <p:nvSpPr>
          <p:cNvPr id="14" name="Rectangle 13">
            <a:extLst>
              <a:ext uri="{FF2B5EF4-FFF2-40B4-BE49-F238E27FC236}">
                <a16:creationId xmlns:a16="http://schemas.microsoft.com/office/drawing/2014/main" id="{DDD38213-5498-4467-87AC-32E84CCBD51E}"/>
              </a:ext>
            </a:extLst>
          </p:cNvPr>
          <p:cNvSpPr/>
          <p:nvPr/>
        </p:nvSpPr>
        <p:spPr bwMode="gray">
          <a:xfrm>
            <a:off x="2027994" y="2714384"/>
            <a:ext cx="1681265" cy="74824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VU" sz="1800" b="0" i="0" u="none" strike="noStrike" kern="1200" cap="none" spc="0" normalizeH="0" baseline="0" noProof="0" dirty="0">
              <a:ln>
                <a:noFill/>
              </a:ln>
              <a:solidFill>
                <a:srgbClr val="FFFFFF"/>
              </a:solidFill>
              <a:effectLst/>
              <a:uLnTx/>
              <a:uFillTx/>
              <a:latin typeface="Verdana"/>
              <a:ea typeface="+mn-ea"/>
              <a:cs typeface="+mn-cs"/>
            </a:endParaRPr>
          </a:p>
        </p:txBody>
      </p:sp>
      <p:cxnSp>
        <p:nvCxnSpPr>
          <p:cNvPr id="19" name="Straight Connector 18">
            <a:extLst>
              <a:ext uri="{FF2B5EF4-FFF2-40B4-BE49-F238E27FC236}">
                <a16:creationId xmlns:a16="http://schemas.microsoft.com/office/drawing/2014/main" id="{E44532AD-15B3-46DE-B185-6680F00FBA38}"/>
              </a:ext>
            </a:extLst>
          </p:cNvPr>
          <p:cNvCxnSpPr>
            <a:cxnSpLocks/>
            <a:endCxn id="13" idx="0"/>
          </p:cNvCxnSpPr>
          <p:nvPr/>
        </p:nvCxnSpPr>
        <p:spPr bwMode="gray">
          <a:xfrm>
            <a:off x="2285443" y="3457402"/>
            <a:ext cx="0" cy="36675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94A84C-4EB4-A9ED-005B-E14B91A928D0}"/>
              </a:ext>
            </a:extLst>
          </p:cNvPr>
          <p:cNvPicPr>
            <a:picLocks noChangeAspect="1"/>
          </p:cNvPicPr>
          <p:nvPr/>
        </p:nvPicPr>
        <p:blipFill rotWithShape="1">
          <a:blip r:embed="rId4"/>
          <a:srcRect l="35201" t="88691" r="17496" b="495"/>
          <a:stretch/>
        </p:blipFill>
        <p:spPr>
          <a:xfrm>
            <a:off x="453661" y="3902487"/>
            <a:ext cx="5528803" cy="485843"/>
          </a:xfrm>
          <a:prstGeom prst="rect">
            <a:avLst/>
          </a:prstGeom>
        </p:spPr>
      </p:pic>
      <p:sp>
        <p:nvSpPr>
          <p:cNvPr id="13" name="Oval 12">
            <a:extLst>
              <a:ext uri="{FF2B5EF4-FFF2-40B4-BE49-F238E27FC236}">
                <a16:creationId xmlns:a16="http://schemas.microsoft.com/office/drawing/2014/main" id="{5D5FC19D-997F-4449-8BD7-70DDCE2FEE4D}"/>
              </a:ext>
            </a:extLst>
          </p:cNvPr>
          <p:cNvSpPr/>
          <p:nvPr/>
        </p:nvSpPr>
        <p:spPr bwMode="gray">
          <a:xfrm>
            <a:off x="2044143" y="3824154"/>
            <a:ext cx="482600" cy="67455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VU"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5" name="Oval 14">
            <a:extLst>
              <a:ext uri="{FF2B5EF4-FFF2-40B4-BE49-F238E27FC236}">
                <a16:creationId xmlns:a16="http://schemas.microsoft.com/office/drawing/2014/main" id="{72E39F7F-C288-4F81-82D1-B076D8F4A9F2}"/>
              </a:ext>
            </a:extLst>
          </p:cNvPr>
          <p:cNvSpPr/>
          <p:nvPr/>
        </p:nvSpPr>
        <p:spPr bwMode="gray">
          <a:xfrm>
            <a:off x="4292539" y="3792104"/>
            <a:ext cx="913413" cy="70660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VU" sz="18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9" name="Picture 8">
            <a:extLst>
              <a:ext uri="{FF2B5EF4-FFF2-40B4-BE49-F238E27FC236}">
                <a16:creationId xmlns:a16="http://schemas.microsoft.com/office/drawing/2014/main" id="{AA9FFAB6-7D98-B6CA-6811-B3868AA9B712}"/>
              </a:ext>
            </a:extLst>
          </p:cNvPr>
          <p:cNvPicPr>
            <a:picLocks noChangeAspect="1"/>
          </p:cNvPicPr>
          <p:nvPr/>
        </p:nvPicPr>
        <p:blipFill rotWithShape="1">
          <a:blip r:embed="rId5"/>
          <a:srcRect l="28330" t="96" r="28205"/>
          <a:stretch/>
        </p:blipFill>
        <p:spPr>
          <a:xfrm>
            <a:off x="5159535" y="2749516"/>
            <a:ext cx="1020043" cy="706608"/>
          </a:xfrm>
          <a:prstGeom prst="rect">
            <a:avLst/>
          </a:prstGeom>
          <a:ln>
            <a:solidFill>
              <a:srgbClr val="FFFF00"/>
            </a:solidFill>
          </a:ln>
        </p:spPr>
      </p:pic>
      <p:cxnSp>
        <p:nvCxnSpPr>
          <p:cNvPr id="10" name="Straight Connector 9">
            <a:extLst>
              <a:ext uri="{FF2B5EF4-FFF2-40B4-BE49-F238E27FC236}">
                <a16:creationId xmlns:a16="http://schemas.microsoft.com/office/drawing/2014/main" id="{F00E6287-F83C-B6FE-CD3F-A7BF2B2FBF7A}"/>
              </a:ext>
            </a:extLst>
          </p:cNvPr>
          <p:cNvCxnSpPr>
            <a:cxnSpLocks/>
            <a:endCxn id="22" idx="0"/>
          </p:cNvCxnSpPr>
          <p:nvPr/>
        </p:nvCxnSpPr>
        <p:spPr bwMode="gray">
          <a:xfrm>
            <a:off x="5611793" y="3456124"/>
            <a:ext cx="1" cy="36803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B9E6A5ED-031C-641F-27CF-166DD8D41210}"/>
              </a:ext>
            </a:extLst>
          </p:cNvPr>
          <p:cNvSpPr/>
          <p:nvPr/>
        </p:nvSpPr>
        <p:spPr bwMode="gray">
          <a:xfrm>
            <a:off x="5241123" y="3824154"/>
            <a:ext cx="741339" cy="67455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VU"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71081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F8EF0D7-CA00-09BA-59B1-BBE3760CDDAF}"/>
              </a:ext>
            </a:extLst>
          </p:cNvPr>
          <p:cNvSpPr>
            <a:spLocks noGrp="1"/>
          </p:cNvSpPr>
          <p:nvPr>
            <p:ph type="body" sz="quarter" idx="16"/>
          </p:nvPr>
        </p:nvSpPr>
        <p:spPr/>
        <p:txBody>
          <a:bodyPr/>
          <a:lstStyle/>
          <a:p>
            <a:endParaRPr lang="en-US"/>
          </a:p>
        </p:txBody>
      </p:sp>
      <p:sp>
        <p:nvSpPr>
          <p:cNvPr id="5" name="Title 4">
            <a:extLst>
              <a:ext uri="{FF2B5EF4-FFF2-40B4-BE49-F238E27FC236}">
                <a16:creationId xmlns:a16="http://schemas.microsoft.com/office/drawing/2014/main" id="{2FFBD88B-C554-45E6-37B6-D0788AB87A54}"/>
              </a:ext>
            </a:extLst>
          </p:cNvPr>
          <p:cNvSpPr>
            <a:spLocks noGrp="1"/>
          </p:cNvSpPr>
          <p:nvPr>
            <p:ph type="title"/>
          </p:nvPr>
        </p:nvSpPr>
        <p:spPr/>
        <p:txBody>
          <a:bodyPr/>
          <a:lstStyle/>
          <a:p>
            <a:r>
              <a:rPr lang="en-US" dirty="0"/>
              <a:t>Give the Chat a Try!</a:t>
            </a:r>
          </a:p>
        </p:txBody>
      </p:sp>
      <p:sp>
        <p:nvSpPr>
          <p:cNvPr id="14" name="Text Placeholder 13">
            <a:extLst>
              <a:ext uri="{FF2B5EF4-FFF2-40B4-BE49-F238E27FC236}">
                <a16:creationId xmlns:a16="http://schemas.microsoft.com/office/drawing/2014/main" id="{04F36E90-2CB1-0797-D260-F95EB5AD56EF}"/>
              </a:ext>
            </a:extLst>
          </p:cNvPr>
          <p:cNvSpPr>
            <a:spLocks noGrp="1"/>
          </p:cNvSpPr>
          <p:nvPr>
            <p:ph type="body" sz="quarter" idx="18"/>
          </p:nvPr>
        </p:nvSpPr>
        <p:spPr/>
        <p:txBody>
          <a:bodyPr/>
          <a:lstStyle/>
          <a:p>
            <a:endParaRPr lang="en-US"/>
          </a:p>
        </p:txBody>
      </p:sp>
      <p:sp>
        <p:nvSpPr>
          <p:cNvPr id="3" name="Text Placeholder 2">
            <a:extLst>
              <a:ext uri="{FF2B5EF4-FFF2-40B4-BE49-F238E27FC236}">
                <a16:creationId xmlns:a16="http://schemas.microsoft.com/office/drawing/2014/main" id="{AFEB9586-4CBF-C362-9C73-288002BF2487}"/>
              </a:ext>
            </a:extLst>
          </p:cNvPr>
          <p:cNvSpPr>
            <a:spLocks noGrp="1"/>
          </p:cNvSpPr>
          <p:nvPr>
            <p:ph type="body" sz="quarter" idx="15"/>
          </p:nvPr>
        </p:nvSpPr>
        <p:spPr>
          <a:xfrm>
            <a:off x="280194" y="800615"/>
            <a:ext cx="5842794" cy="430887"/>
          </a:xfrm>
        </p:spPr>
        <p:txBody>
          <a:bodyPr/>
          <a:lstStyle/>
          <a:p>
            <a:pPr algn="ctr"/>
            <a:r>
              <a:rPr lang="en-US" sz="1400" dirty="0">
                <a:latin typeface="+mj-lt"/>
              </a:rPr>
              <a:t>If Rapid Insight could instantly answer one question for you, </a:t>
            </a:r>
            <a:br>
              <a:rPr lang="en-US" sz="1400" dirty="0">
                <a:latin typeface="+mj-lt"/>
              </a:rPr>
            </a:br>
            <a:r>
              <a:rPr lang="en-US" sz="1400" dirty="0">
                <a:latin typeface="+mj-lt"/>
              </a:rPr>
              <a:t>what would it be?</a:t>
            </a:r>
          </a:p>
        </p:txBody>
      </p:sp>
      <p:sp>
        <p:nvSpPr>
          <p:cNvPr id="16" name="Text Placeholder 2">
            <a:extLst>
              <a:ext uri="{FF2B5EF4-FFF2-40B4-BE49-F238E27FC236}">
                <a16:creationId xmlns:a16="http://schemas.microsoft.com/office/drawing/2014/main" id="{982343D7-F9B7-0EC1-82A5-FD8BD8CF5B0C}"/>
              </a:ext>
            </a:extLst>
          </p:cNvPr>
          <p:cNvSpPr txBox="1">
            <a:spLocks/>
          </p:cNvSpPr>
          <p:nvPr/>
        </p:nvSpPr>
        <p:spPr bwMode="gray">
          <a:xfrm>
            <a:off x="280193" y="1644979"/>
            <a:ext cx="1725105" cy="553998"/>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marR="0" lvl="0" indent="0" algn="ctr"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69BF"/>
                </a:solidFill>
                <a:effectLst/>
                <a:uLnTx/>
                <a:uFillTx/>
                <a:latin typeface="Rockwell"/>
                <a:ea typeface="+mn-ea"/>
                <a:cs typeface="+mn-cs"/>
              </a:rPr>
              <a:t>Which students are most likely to leave before the spring term?</a:t>
            </a:r>
          </a:p>
        </p:txBody>
      </p:sp>
      <p:sp>
        <p:nvSpPr>
          <p:cNvPr id="17" name="Text Placeholder 2">
            <a:extLst>
              <a:ext uri="{FF2B5EF4-FFF2-40B4-BE49-F238E27FC236}">
                <a16:creationId xmlns:a16="http://schemas.microsoft.com/office/drawing/2014/main" id="{0757F63A-5313-A0BD-C7F1-A37855B56A00}"/>
              </a:ext>
            </a:extLst>
          </p:cNvPr>
          <p:cNvSpPr txBox="1">
            <a:spLocks/>
          </p:cNvSpPr>
          <p:nvPr/>
        </p:nvSpPr>
        <p:spPr bwMode="gray">
          <a:xfrm>
            <a:off x="4301179" y="1644979"/>
            <a:ext cx="1935097" cy="738664"/>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marR="0" lvl="0" indent="0" algn="ctr"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ED8B00"/>
                </a:solidFill>
                <a:effectLst/>
                <a:uLnTx/>
                <a:uFillTx/>
                <a:latin typeface="Rockwell"/>
                <a:ea typeface="+mn-ea"/>
                <a:cs typeface="+mn-cs"/>
              </a:rPr>
              <a:t>Will my child change their mind about their Halloween costume unexpectedly?</a:t>
            </a:r>
          </a:p>
        </p:txBody>
      </p:sp>
      <p:sp>
        <p:nvSpPr>
          <p:cNvPr id="19" name="Text Placeholder 2">
            <a:extLst>
              <a:ext uri="{FF2B5EF4-FFF2-40B4-BE49-F238E27FC236}">
                <a16:creationId xmlns:a16="http://schemas.microsoft.com/office/drawing/2014/main" id="{7F832761-F923-5303-C923-1FCAF3CD346A}"/>
              </a:ext>
            </a:extLst>
          </p:cNvPr>
          <p:cNvSpPr txBox="1">
            <a:spLocks/>
          </p:cNvSpPr>
          <p:nvPr/>
        </p:nvSpPr>
        <p:spPr bwMode="gray">
          <a:xfrm>
            <a:off x="2337846" y="4072195"/>
            <a:ext cx="1725105" cy="184666"/>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marR="0" lvl="0" indent="0" algn="ctr"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33E48"/>
                </a:solidFill>
                <a:effectLst/>
                <a:uLnTx/>
                <a:uFillTx/>
                <a:latin typeface="Rockwell"/>
                <a:ea typeface="+mn-ea"/>
                <a:cs typeface="+mn-cs"/>
              </a:rPr>
              <a:t>or something else!</a:t>
            </a:r>
          </a:p>
        </p:txBody>
      </p:sp>
      <p:sp>
        <p:nvSpPr>
          <p:cNvPr id="20" name="Text Placeholder 2">
            <a:extLst>
              <a:ext uri="{FF2B5EF4-FFF2-40B4-BE49-F238E27FC236}">
                <a16:creationId xmlns:a16="http://schemas.microsoft.com/office/drawing/2014/main" id="{0BAF9EAA-3E7A-16FD-13D8-BB4C5E7394B8}"/>
              </a:ext>
            </a:extLst>
          </p:cNvPr>
          <p:cNvSpPr txBox="1">
            <a:spLocks/>
          </p:cNvSpPr>
          <p:nvPr/>
        </p:nvSpPr>
        <p:spPr bwMode="gray">
          <a:xfrm>
            <a:off x="4301179" y="2849271"/>
            <a:ext cx="1830102" cy="553998"/>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lvl="0" algn="ctr">
              <a:defRPr/>
            </a:pPr>
            <a:r>
              <a:rPr lang="en-US" dirty="0">
                <a:solidFill>
                  <a:schemeClr val="accent4"/>
                </a:solidFill>
                <a:latin typeface="Rockwell"/>
              </a:rPr>
              <a:t>Which advising strategies will have the biggest impact on retention?</a:t>
            </a:r>
          </a:p>
        </p:txBody>
      </p:sp>
      <p:sp>
        <p:nvSpPr>
          <p:cNvPr id="6" name="Text Placeholder 2">
            <a:extLst>
              <a:ext uri="{FF2B5EF4-FFF2-40B4-BE49-F238E27FC236}">
                <a16:creationId xmlns:a16="http://schemas.microsoft.com/office/drawing/2014/main" id="{17F9538D-15F5-0E1D-C901-FC8ADD77329E}"/>
              </a:ext>
            </a:extLst>
          </p:cNvPr>
          <p:cNvSpPr txBox="1">
            <a:spLocks/>
          </p:cNvSpPr>
          <p:nvPr/>
        </p:nvSpPr>
        <p:spPr bwMode="gray">
          <a:xfrm>
            <a:off x="175196" y="2849271"/>
            <a:ext cx="1935097" cy="553998"/>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marR="0" lvl="0" indent="0" algn="ctr"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ED8B00"/>
                </a:solidFill>
                <a:effectLst/>
                <a:uLnTx/>
                <a:uFillTx/>
                <a:latin typeface="Rockwell"/>
                <a:ea typeface="+mn-ea"/>
                <a:cs typeface="+mn-cs"/>
              </a:rPr>
              <a:t>How many emails will be waiting when I check my inbox after this session?</a:t>
            </a:r>
          </a:p>
        </p:txBody>
      </p:sp>
      <p:pic>
        <p:nvPicPr>
          <p:cNvPr id="7" name="Picture 6">
            <a:extLst>
              <a:ext uri="{FF2B5EF4-FFF2-40B4-BE49-F238E27FC236}">
                <a16:creationId xmlns:a16="http://schemas.microsoft.com/office/drawing/2014/main" id="{D1CF16A8-EA13-EF04-9A2A-A7933482652E}"/>
              </a:ext>
            </a:extLst>
          </p:cNvPr>
          <p:cNvPicPr>
            <a:picLocks noChangeAspect="1"/>
          </p:cNvPicPr>
          <p:nvPr/>
        </p:nvPicPr>
        <p:blipFill>
          <a:blip r:embed="rId3"/>
          <a:stretch>
            <a:fillRect/>
          </a:stretch>
        </p:blipFill>
        <p:spPr>
          <a:xfrm>
            <a:off x="2075123" y="1585048"/>
            <a:ext cx="2235200" cy="2133600"/>
          </a:xfrm>
          <a:prstGeom prst="rect">
            <a:avLst/>
          </a:prstGeom>
        </p:spPr>
      </p:pic>
    </p:spTree>
    <p:extLst>
      <p:ext uri="{BB962C8B-B14F-4D97-AF65-F5344CB8AC3E}">
        <p14:creationId xmlns:p14="http://schemas.microsoft.com/office/powerpoint/2010/main" val="265019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D8B89-14E3-A090-031C-B4E2ED35119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8D96985-2F39-A2EF-C3EC-6DAAB21C4B34}"/>
              </a:ext>
            </a:extLst>
          </p:cNvPr>
          <p:cNvSpPr>
            <a:spLocks noGrp="1"/>
          </p:cNvSpPr>
          <p:nvPr>
            <p:ph type="title"/>
          </p:nvPr>
        </p:nvSpPr>
        <p:spPr>
          <a:xfrm>
            <a:off x="436282" y="2265718"/>
            <a:ext cx="5766754" cy="692497"/>
          </a:xfrm>
        </p:spPr>
        <p:txBody>
          <a:bodyPr/>
          <a:lstStyle/>
          <a:p>
            <a:r>
              <a:rPr lang="en-US" dirty="0"/>
              <a:t>Strategy Spotlight: Improving Fall-to-Spring Retention with Rapid Insight</a:t>
            </a:r>
          </a:p>
        </p:txBody>
      </p:sp>
      <p:sp>
        <p:nvSpPr>
          <p:cNvPr id="10" name="Text Placeholder 9">
            <a:extLst>
              <a:ext uri="{FF2B5EF4-FFF2-40B4-BE49-F238E27FC236}">
                <a16:creationId xmlns:a16="http://schemas.microsoft.com/office/drawing/2014/main" id="{16B4E6F5-5F03-D266-7B9E-119AEFC3AFB9}"/>
              </a:ext>
            </a:extLst>
          </p:cNvPr>
          <p:cNvSpPr>
            <a:spLocks noGrp="1"/>
          </p:cNvSpPr>
          <p:nvPr>
            <p:ph type="body" sz="quarter" idx="13"/>
          </p:nvPr>
        </p:nvSpPr>
        <p:spPr>
          <a:xfrm>
            <a:off x="436282" y="3262145"/>
            <a:ext cx="4389438" cy="169277"/>
          </a:xfrm>
        </p:spPr>
        <p:txBody>
          <a:bodyPr/>
          <a:lstStyle/>
          <a:p>
            <a:r>
              <a:rPr lang="en-US" dirty="0"/>
              <a:t>October 9, 2025</a:t>
            </a:r>
          </a:p>
        </p:txBody>
      </p:sp>
      <p:sp>
        <p:nvSpPr>
          <p:cNvPr id="5" name="Text Placeholder 4">
            <a:extLst>
              <a:ext uri="{FF2B5EF4-FFF2-40B4-BE49-F238E27FC236}">
                <a16:creationId xmlns:a16="http://schemas.microsoft.com/office/drawing/2014/main" id="{C4A1EA22-D8DD-512A-3693-9AF9597714EE}"/>
              </a:ext>
            </a:extLst>
          </p:cNvPr>
          <p:cNvSpPr>
            <a:spLocks noGrp="1"/>
          </p:cNvSpPr>
          <p:nvPr>
            <p:ph type="body" sz="quarter" idx="14"/>
          </p:nvPr>
        </p:nvSpPr>
        <p:spPr/>
        <p:txBody>
          <a:bodyPr/>
          <a:lstStyle/>
          <a:p>
            <a:endParaRPr lang="en-US"/>
          </a:p>
        </p:txBody>
      </p:sp>
      <p:pic>
        <p:nvPicPr>
          <p:cNvPr id="4" name="Picture 3" descr="A blue circle with white text&#10;&#10;Description automatically generated with medium confidence">
            <a:extLst>
              <a:ext uri="{FF2B5EF4-FFF2-40B4-BE49-F238E27FC236}">
                <a16:creationId xmlns:a16="http://schemas.microsoft.com/office/drawing/2014/main" id="{7AA42BD3-D46D-2A62-9754-0F1305E4E19A}"/>
              </a:ext>
            </a:extLst>
          </p:cNvPr>
          <p:cNvPicPr>
            <a:picLocks noChangeAspect="1"/>
          </p:cNvPicPr>
          <p:nvPr/>
        </p:nvPicPr>
        <p:blipFill>
          <a:blip r:embed="rId3"/>
          <a:stretch>
            <a:fillRect/>
          </a:stretch>
        </p:blipFill>
        <p:spPr>
          <a:xfrm>
            <a:off x="4938080" y="3431422"/>
            <a:ext cx="1178514" cy="1178514"/>
          </a:xfrm>
          <a:prstGeom prst="rect">
            <a:avLst/>
          </a:prstGeom>
        </p:spPr>
      </p:pic>
    </p:spTree>
    <p:extLst>
      <p:ext uri="{BB962C8B-B14F-4D97-AF65-F5344CB8AC3E}">
        <p14:creationId xmlns:p14="http://schemas.microsoft.com/office/powerpoint/2010/main" val="130151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5D5E0-EBE5-0FA9-7504-CCF7F713D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19685-844A-F745-F65E-A87C84135F44}"/>
              </a:ext>
            </a:extLst>
          </p:cNvPr>
          <p:cNvSpPr>
            <a:spLocks noGrp="1"/>
          </p:cNvSpPr>
          <p:nvPr>
            <p:ph type="title"/>
          </p:nvPr>
        </p:nvSpPr>
        <p:spPr>
          <a:xfrm>
            <a:off x="4229657" y="0"/>
            <a:ext cx="1629189" cy="335667"/>
          </a:xfrm>
        </p:spPr>
        <p:txBody>
          <a:bodyPr/>
          <a:lstStyle/>
          <a:p>
            <a:r>
              <a:rPr lang="en-US" dirty="0"/>
              <a:t>Session ROADMAP</a:t>
            </a:r>
          </a:p>
        </p:txBody>
      </p:sp>
      <p:sp>
        <p:nvSpPr>
          <p:cNvPr id="3" name="Text Placeholder 2">
            <a:extLst>
              <a:ext uri="{FF2B5EF4-FFF2-40B4-BE49-F238E27FC236}">
                <a16:creationId xmlns:a16="http://schemas.microsoft.com/office/drawing/2014/main" id="{214D5729-63D9-9B48-97FC-98CB31C96CA0}"/>
              </a:ext>
            </a:extLst>
          </p:cNvPr>
          <p:cNvSpPr>
            <a:spLocks noGrp="1"/>
          </p:cNvSpPr>
          <p:nvPr>
            <p:ph type="body" sz="quarter" idx="25"/>
          </p:nvPr>
        </p:nvSpPr>
        <p:spPr/>
        <p:txBody>
          <a:bodyPr/>
          <a:lstStyle/>
          <a:p>
            <a:r>
              <a:rPr lang="en-US" dirty="0"/>
              <a:t>1</a:t>
            </a:r>
          </a:p>
        </p:txBody>
      </p:sp>
      <p:sp>
        <p:nvSpPr>
          <p:cNvPr id="4" name="Text Placeholder 3">
            <a:extLst>
              <a:ext uri="{FF2B5EF4-FFF2-40B4-BE49-F238E27FC236}">
                <a16:creationId xmlns:a16="http://schemas.microsoft.com/office/drawing/2014/main" id="{7A770410-9E64-0C3B-2D50-16C7DA437053}"/>
              </a:ext>
            </a:extLst>
          </p:cNvPr>
          <p:cNvSpPr>
            <a:spLocks noGrp="1"/>
          </p:cNvSpPr>
          <p:nvPr>
            <p:ph type="body" sz="quarter" idx="13"/>
          </p:nvPr>
        </p:nvSpPr>
        <p:spPr/>
        <p:txBody>
          <a:bodyPr/>
          <a:lstStyle/>
          <a:p>
            <a:r>
              <a:rPr lang="en-US" dirty="0"/>
              <a:t>Overview &amp; Objectives</a:t>
            </a:r>
          </a:p>
        </p:txBody>
      </p:sp>
      <p:sp>
        <p:nvSpPr>
          <p:cNvPr id="5" name="Text Placeholder 4">
            <a:extLst>
              <a:ext uri="{FF2B5EF4-FFF2-40B4-BE49-F238E27FC236}">
                <a16:creationId xmlns:a16="http://schemas.microsoft.com/office/drawing/2014/main" id="{9F6F5B18-DDE9-AFB8-0122-166BCAC11E29}"/>
              </a:ext>
            </a:extLst>
          </p:cNvPr>
          <p:cNvSpPr>
            <a:spLocks noGrp="1"/>
          </p:cNvSpPr>
          <p:nvPr>
            <p:ph type="body" sz="quarter" idx="17"/>
          </p:nvPr>
        </p:nvSpPr>
        <p:spPr/>
        <p:txBody>
          <a:bodyPr/>
          <a:lstStyle/>
          <a:p>
            <a:r>
              <a:rPr lang="en-US" dirty="0"/>
              <a:t>2</a:t>
            </a:r>
          </a:p>
        </p:txBody>
      </p:sp>
      <p:sp>
        <p:nvSpPr>
          <p:cNvPr id="6" name="Text Placeholder 5">
            <a:extLst>
              <a:ext uri="{FF2B5EF4-FFF2-40B4-BE49-F238E27FC236}">
                <a16:creationId xmlns:a16="http://schemas.microsoft.com/office/drawing/2014/main" id="{15A859D1-A3CF-004E-2D52-7AC1FD284BAC}"/>
              </a:ext>
            </a:extLst>
          </p:cNvPr>
          <p:cNvSpPr>
            <a:spLocks noGrp="1"/>
          </p:cNvSpPr>
          <p:nvPr>
            <p:ph type="body" sz="quarter" idx="18"/>
          </p:nvPr>
        </p:nvSpPr>
        <p:spPr/>
        <p:txBody>
          <a:bodyPr/>
          <a:lstStyle/>
          <a:p>
            <a:r>
              <a:rPr lang="en-US" dirty="0"/>
              <a:t>IR’s Role in Retention</a:t>
            </a:r>
          </a:p>
        </p:txBody>
      </p:sp>
      <p:sp>
        <p:nvSpPr>
          <p:cNvPr id="7" name="Text Placeholder 6">
            <a:extLst>
              <a:ext uri="{FF2B5EF4-FFF2-40B4-BE49-F238E27FC236}">
                <a16:creationId xmlns:a16="http://schemas.microsoft.com/office/drawing/2014/main" id="{6ADFF13B-B108-DAF8-08D5-EEB8B43ADA5C}"/>
              </a:ext>
            </a:extLst>
          </p:cNvPr>
          <p:cNvSpPr>
            <a:spLocks noGrp="1"/>
          </p:cNvSpPr>
          <p:nvPr>
            <p:ph type="body" sz="quarter" idx="19"/>
          </p:nvPr>
        </p:nvSpPr>
        <p:spPr/>
        <p:txBody>
          <a:bodyPr/>
          <a:lstStyle/>
          <a:p>
            <a:r>
              <a:rPr lang="en-US" dirty="0"/>
              <a:t>3</a:t>
            </a:r>
          </a:p>
        </p:txBody>
      </p:sp>
      <p:sp>
        <p:nvSpPr>
          <p:cNvPr id="8" name="Text Placeholder 7">
            <a:extLst>
              <a:ext uri="{FF2B5EF4-FFF2-40B4-BE49-F238E27FC236}">
                <a16:creationId xmlns:a16="http://schemas.microsoft.com/office/drawing/2014/main" id="{7E034FCC-E1C9-7AF6-7D6C-30991EB360CE}"/>
              </a:ext>
            </a:extLst>
          </p:cNvPr>
          <p:cNvSpPr>
            <a:spLocks noGrp="1"/>
          </p:cNvSpPr>
          <p:nvPr>
            <p:ph type="body" sz="quarter" idx="20"/>
          </p:nvPr>
        </p:nvSpPr>
        <p:spPr/>
        <p:txBody>
          <a:bodyPr/>
          <a:lstStyle/>
          <a:p>
            <a:r>
              <a:rPr lang="en-US" dirty="0"/>
              <a:t>Partner Spotlight: Penn State University</a:t>
            </a:r>
          </a:p>
        </p:txBody>
      </p:sp>
      <p:sp>
        <p:nvSpPr>
          <p:cNvPr id="9" name="Text Placeholder 8">
            <a:extLst>
              <a:ext uri="{FF2B5EF4-FFF2-40B4-BE49-F238E27FC236}">
                <a16:creationId xmlns:a16="http://schemas.microsoft.com/office/drawing/2014/main" id="{99BAB0E9-2C92-7AA0-DA54-7EB70116BCE9}"/>
              </a:ext>
            </a:extLst>
          </p:cNvPr>
          <p:cNvSpPr>
            <a:spLocks noGrp="1"/>
          </p:cNvSpPr>
          <p:nvPr>
            <p:ph type="body" sz="quarter" idx="21"/>
          </p:nvPr>
        </p:nvSpPr>
        <p:spPr/>
        <p:txBody>
          <a:bodyPr/>
          <a:lstStyle/>
          <a:p>
            <a:r>
              <a:rPr lang="en-US" dirty="0"/>
              <a:t>4</a:t>
            </a:r>
          </a:p>
        </p:txBody>
      </p:sp>
      <p:sp>
        <p:nvSpPr>
          <p:cNvPr id="10" name="Text Placeholder 9">
            <a:extLst>
              <a:ext uri="{FF2B5EF4-FFF2-40B4-BE49-F238E27FC236}">
                <a16:creationId xmlns:a16="http://schemas.microsoft.com/office/drawing/2014/main" id="{DB2777D8-494D-859F-581F-4A78BCCCAF56}"/>
              </a:ext>
            </a:extLst>
          </p:cNvPr>
          <p:cNvSpPr>
            <a:spLocks noGrp="1"/>
          </p:cNvSpPr>
          <p:nvPr>
            <p:ph type="body" sz="quarter" idx="22"/>
          </p:nvPr>
        </p:nvSpPr>
        <p:spPr/>
        <p:txBody>
          <a:bodyPr/>
          <a:lstStyle/>
          <a:p>
            <a:r>
              <a:rPr lang="en-US" dirty="0"/>
              <a:t>Demo: Identifying Early Indicators in Rapid Insight</a:t>
            </a:r>
          </a:p>
        </p:txBody>
      </p:sp>
      <p:sp>
        <p:nvSpPr>
          <p:cNvPr id="11" name="Text Placeholder 8">
            <a:extLst>
              <a:ext uri="{FF2B5EF4-FFF2-40B4-BE49-F238E27FC236}">
                <a16:creationId xmlns:a16="http://schemas.microsoft.com/office/drawing/2014/main" id="{CB31B4D6-B5F8-2F0A-C2B6-EF37BF04A7E5}"/>
              </a:ext>
            </a:extLst>
          </p:cNvPr>
          <p:cNvSpPr txBox="1">
            <a:spLocks/>
          </p:cNvSpPr>
          <p:nvPr/>
        </p:nvSpPr>
        <p:spPr bwMode="gray">
          <a:xfrm>
            <a:off x="863781" y="3445491"/>
            <a:ext cx="274320" cy="276999"/>
          </a:xfrm>
          <a:prstGeom prst="ellipse">
            <a:avLst/>
          </a:prstGeom>
          <a:solidFill>
            <a:schemeClr val="accent6"/>
          </a:solidFill>
        </p:spPr>
        <p:txBody>
          <a:bodyPr vert="horz" wrap="none" lIns="0" tIns="0" rIns="0" bIns="0" rtlCol="0" anchor="ctr" anchorCtr="1">
            <a:noAutofit/>
          </a:bodyPr>
          <a:lstStyle>
            <a:lvl1pPr marL="0" indent="0" algn="l" defTabSz="480060" rtl="0" eaLnBrk="1" latinLnBrk="0" hangingPunct="1">
              <a:lnSpc>
                <a:spcPct val="100000"/>
              </a:lnSpc>
              <a:spcBef>
                <a:spcPts val="500"/>
              </a:spcBef>
              <a:buClrTx/>
              <a:buFont typeface="Arial" panose="020B0604020202020204" pitchFamily="34" charset="0"/>
              <a:buNone/>
              <a:defRPr sz="1800" kern="1200">
                <a:solidFill>
                  <a:schemeClr val="accent5"/>
                </a:solidFill>
                <a:latin typeface="+mj-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marR="0" lvl="0" indent="0" algn="l" defTabSz="48006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746"/>
                </a:solidFill>
                <a:effectLst/>
                <a:uLnTx/>
                <a:uFillTx/>
                <a:latin typeface="Rockwell"/>
                <a:ea typeface="+mn-ea"/>
                <a:cs typeface="+mn-cs"/>
              </a:rPr>
              <a:t>5</a:t>
            </a:r>
          </a:p>
        </p:txBody>
      </p:sp>
      <p:sp>
        <p:nvSpPr>
          <p:cNvPr id="12" name="Text Placeholder 9">
            <a:extLst>
              <a:ext uri="{FF2B5EF4-FFF2-40B4-BE49-F238E27FC236}">
                <a16:creationId xmlns:a16="http://schemas.microsoft.com/office/drawing/2014/main" id="{B2DDBDBB-6103-8F28-99B8-262769CED3FB}"/>
              </a:ext>
            </a:extLst>
          </p:cNvPr>
          <p:cNvSpPr txBox="1">
            <a:spLocks/>
          </p:cNvSpPr>
          <p:nvPr/>
        </p:nvSpPr>
        <p:spPr bwMode="gray">
          <a:xfrm>
            <a:off x="1363152" y="3514741"/>
            <a:ext cx="3749040" cy="138499"/>
          </a:xfrm>
          <a:prstGeom prst="rect">
            <a:avLst/>
          </a:prstGeom>
        </p:spPr>
        <p:txBody>
          <a:bodyPr vert="horz" wrap="square" lIns="0" tIns="0" rIns="0" bIns="0" rtlCol="0" anchor="ctr" anchorCtr="0">
            <a:spAutoFit/>
          </a:bodyPr>
          <a:lstStyle>
            <a:lvl1pPr marL="0" indent="0" algn="l" defTabSz="480060" rtl="0" eaLnBrk="1" latinLnBrk="0" hangingPunct="1">
              <a:lnSpc>
                <a:spcPct val="100000"/>
              </a:lnSpc>
              <a:spcBef>
                <a:spcPts val="0"/>
              </a:spcBef>
              <a:buClrTx/>
              <a:buFont typeface="Arial" panose="020B0604020202020204" pitchFamily="34" charset="0"/>
              <a:buNone/>
              <a:defRPr sz="900" kern="1200">
                <a:solidFill>
                  <a:schemeClr val="bg1"/>
                </a:solidFill>
                <a:latin typeface="+mn-lt"/>
                <a:ea typeface="+mn-ea"/>
                <a:cs typeface="+mn-cs"/>
              </a:defRPr>
            </a:lvl1pPr>
            <a:lvl2pPr marL="114300" indent="0" algn="l" defTabSz="480060" rtl="0" eaLnBrk="1" latinLnBrk="0" hangingPunct="1">
              <a:lnSpc>
                <a:spcPct val="100000"/>
              </a:lnSpc>
              <a:spcBef>
                <a:spcPts val="500"/>
              </a:spcBef>
              <a:buClrTx/>
              <a:buFont typeface="Verdana" panose="020B0604030504040204" pitchFamily="34" charset="0"/>
              <a:buNone/>
              <a:defRPr sz="900" kern="1200">
                <a:solidFill>
                  <a:schemeClr val="accent1"/>
                </a:solidFill>
                <a:latin typeface="+mn-lt"/>
                <a:ea typeface="+mn-ea"/>
                <a:cs typeface="+mn-cs"/>
              </a:defRPr>
            </a:lvl2pPr>
            <a:lvl3pPr marL="228600" indent="0" algn="l" defTabSz="480060" rtl="0" eaLnBrk="1" latinLnBrk="0" hangingPunct="1">
              <a:lnSpc>
                <a:spcPct val="100000"/>
              </a:lnSpc>
              <a:spcBef>
                <a:spcPts val="500"/>
              </a:spcBef>
              <a:buClrTx/>
              <a:buFont typeface="Arial" panose="020B0604020202020204" pitchFamily="34" charset="0"/>
              <a:buNone/>
              <a:defRPr sz="900" kern="1200">
                <a:solidFill>
                  <a:schemeClr val="accent1"/>
                </a:solidFill>
                <a:latin typeface="+mn-lt"/>
                <a:ea typeface="+mn-ea"/>
                <a:cs typeface="+mn-cs"/>
              </a:defRPr>
            </a:lvl3pPr>
            <a:lvl4pPr marL="342900" indent="0" algn="l" defTabSz="480060" rtl="0" eaLnBrk="1" latinLnBrk="0" hangingPunct="1">
              <a:lnSpc>
                <a:spcPct val="100000"/>
              </a:lnSpc>
              <a:spcBef>
                <a:spcPts val="500"/>
              </a:spcBef>
              <a:buFont typeface="Verdana" panose="020B0604030504040204" pitchFamily="34" charset="0"/>
              <a:buNone/>
              <a:defRPr sz="900" kern="1200">
                <a:solidFill>
                  <a:schemeClr val="accent1"/>
                </a:solidFill>
                <a:latin typeface="+mn-lt"/>
                <a:ea typeface="+mn-ea"/>
                <a:cs typeface="+mn-cs"/>
              </a:defRPr>
            </a:lvl4pPr>
            <a:lvl5pPr marL="457200" indent="0" algn="l" defTabSz="480060" rtl="0" eaLnBrk="1" latinLnBrk="0" hangingPunct="1">
              <a:lnSpc>
                <a:spcPct val="100000"/>
              </a:lnSpc>
              <a:spcBef>
                <a:spcPts val="500"/>
              </a:spcBef>
              <a:buFont typeface="Arial" panose="020B0604020202020204" pitchFamily="34" charset="0"/>
              <a:buNone/>
              <a:defRPr sz="900" kern="1200" baseline="0">
                <a:solidFill>
                  <a:schemeClr val="accent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marR="0" lvl="0" indent="0" algn="l" defTabSz="4800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Verdana"/>
                <a:ea typeface="+mn-ea"/>
                <a:cs typeface="+mn-cs"/>
              </a:rPr>
              <a:t>Applying Insights on Your Campus</a:t>
            </a:r>
          </a:p>
        </p:txBody>
      </p:sp>
    </p:spTree>
    <p:extLst>
      <p:ext uri="{BB962C8B-B14F-4D97-AF65-F5344CB8AC3E}">
        <p14:creationId xmlns:p14="http://schemas.microsoft.com/office/powerpoint/2010/main" val="102767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94909B-C6D3-6C46-A946-6E96C1E64426}"/>
              </a:ext>
            </a:extLst>
          </p:cNvPr>
          <p:cNvSpPr>
            <a:spLocks noGrp="1"/>
          </p:cNvSpPr>
          <p:nvPr>
            <p:ph type="title"/>
          </p:nvPr>
        </p:nvSpPr>
        <p:spPr/>
        <p:txBody>
          <a:bodyPr/>
          <a:lstStyle/>
          <a:p>
            <a:r>
              <a:rPr lang="en-US" dirty="0"/>
              <a:t>Today’s Objectives</a:t>
            </a:r>
          </a:p>
        </p:txBody>
      </p:sp>
      <p:sp>
        <p:nvSpPr>
          <p:cNvPr id="8" name="Text Placeholder 31">
            <a:extLst>
              <a:ext uri="{FF2B5EF4-FFF2-40B4-BE49-F238E27FC236}">
                <a16:creationId xmlns:a16="http://schemas.microsoft.com/office/drawing/2014/main" id="{81775A3A-A9EB-1343-8CBF-FC576FB77218}"/>
              </a:ext>
            </a:extLst>
          </p:cNvPr>
          <p:cNvSpPr txBox="1">
            <a:spLocks/>
          </p:cNvSpPr>
          <p:nvPr/>
        </p:nvSpPr>
        <p:spPr bwMode="gray">
          <a:xfrm>
            <a:off x="277813" y="1124483"/>
            <a:ext cx="2008187" cy="46166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Use Rapid Insight tools </a:t>
            </a:r>
            <a:r>
              <a:rPr kumimoji="0" lang="en-US" sz="1000" i="0" u="none" strike="noStrike" kern="1200" cap="none" spc="0" normalizeH="0" baseline="0" noProof="0" dirty="0">
                <a:ln>
                  <a:noFill/>
                </a:ln>
                <a:solidFill>
                  <a:srgbClr val="333E48"/>
                </a:solidFill>
                <a:effectLst/>
                <a:uLnTx/>
                <a:uFillTx/>
                <a:latin typeface="Verdana"/>
                <a:ea typeface="+mn-ea"/>
                <a:cs typeface="+mn-cs"/>
              </a:rPr>
              <a:t>to analyze the effectiveness of student support structures.</a:t>
            </a:r>
            <a:endParaRPr kumimoji="0" lang="en-US" sz="1000" b="0" i="0" u="none" strike="noStrike" kern="1200" cap="none" spc="0" normalizeH="0" baseline="0" noProof="0" dirty="0">
              <a:ln>
                <a:noFill/>
              </a:ln>
              <a:solidFill>
                <a:srgbClr val="333E48"/>
              </a:solidFill>
              <a:effectLst/>
              <a:uLnTx/>
              <a:uFillTx/>
              <a:latin typeface="Verdana"/>
              <a:ea typeface="+mn-ea"/>
              <a:cs typeface="+mn-cs"/>
            </a:endParaRPr>
          </a:p>
        </p:txBody>
      </p:sp>
      <p:sp>
        <p:nvSpPr>
          <p:cNvPr id="22" name="Rectangle 21">
            <a:extLst>
              <a:ext uri="{FF2B5EF4-FFF2-40B4-BE49-F238E27FC236}">
                <a16:creationId xmlns:a16="http://schemas.microsoft.com/office/drawing/2014/main" id="{A2AD551D-CD8C-134A-95A1-DA83D120A237}"/>
              </a:ext>
              <a:ext uri="{C183D7F6-B498-43B3-948B-1728B52AA6E4}">
                <adec:decorative xmlns:adec="http://schemas.microsoft.com/office/drawing/2017/decorative" val="1"/>
              </a:ext>
            </a:extLst>
          </p:cNvPr>
          <p:cNvSpPr/>
          <p:nvPr/>
        </p:nvSpPr>
        <p:spPr bwMode="gray">
          <a:xfrm>
            <a:off x="2377709" y="2063094"/>
            <a:ext cx="731520" cy="73152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746"/>
                </a:solidFill>
                <a:effectLst/>
                <a:uLnTx/>
                <a:uFillTx/>
                <a:latin typeface="Rockwell"/>
                <a:ea typeface="+mn-ea"/>
                <a:cs typeface="+mn-cs"/>
              </a:rPr>
              <a:t>3</a:t>
            </a:r>
          </a:p>
        </p:txBody>
      </p:sp>
      <p:sp>
        <p:nvSpPr>
          <p:cNvPr id="23" name="Rectangle 22">
            <a:extLst>
              <a:ext uri="{FF2B5EF4-FFF2-40B4-BE49-F238E27FC236}">
                <a16:creationId xmlns:a16="http://schemas.microsoft.com/office/drawing/2014/main" id="{B6395643-6CF1-9640-BFA5-B97D6C8E4B52}"/>
              </a:ext>
              <a:ext uri="{C183D7F6-B498-43B3-948B-1728B52AA6E4}">
                <adec:decorative xmlns:adec="http://schemas.microsoft.com/office/drawing/2017/decorative" val="1"/>
              </a:ext>
            </a:extLst>
          </p:cNvPr>
          <p:cNvSpPr/>
          <p:nvPr/>
        </p:nvSpPr>
        <p:spPr bwMode="gray">
          <a:xfrm>
            <a:off x="3293955" y="2063094"/>
            <a:ext cx="731520" cy="7315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Rockwell"/>
                <a:ea typeface="+mn-ea"/>
                <a:cs typeface="+mn-cs"/>
              </a:rPr>
              <a:t>4</a:t>
            </a:r>
          </a:p>
        </p:txBody>
      </p:sp>
      <p:sp>
        <p:nvSpPr>
          <p:cNvPr id="2" name="Rectangle 1">
            <a:extLst>
              <a:ext uri="{FF2B5EF4-FFF2-40B4-BE49-F238E27FC236}">
                <a16:creationId xmlns:a16="http://schemas.microsoft.com/office/drawing/2014/main" id="{440C2F1C-8C49-824B-897B-04BA28F382F9}"/>
              </a:ext>
              <a:ext uri="{C183D7F6-B498-43B3-948B-1728B52AA6E4}">
                <adec:decorative xmlns:adec="http://schemas.microsoft.com/office/drawing/2017/decorative" val="1"/>
              </a:ext>
            </a:extLst>
          </p:cNvPr>
          <p:cNvSpPr/>
          <p:nvPr/>
        </p:nvSpPr>
        <p:spPr bwMode="gray">
          <a:xfrm>
            <a:off x="2375326" y="1129475"/>
            <a:ext cx="731520" cy="73152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746"/>
                </a:solidFill>
                <a:effectLst/>
                <a:uLnTx/>
                <a:uFillTx/>
                <a:latin typeface="Rockwell"/>
                <a:ea typeface="+mn-ea"/>
                <a:cs typeface="+mn-cs"/>
              </a:rPr>
              <a:t>1</a:t>
            </a:r>
          </a:p>
        </p:txBody>
      </p:sp>
      <p:sp>
        <p:nvSpPr>
          <p:cNvPr id="27" name="Rectangle 26">
            <a:extLst>
              <a:ext uri="{FF2B5EF4-FFF2-40B4-BE49-F238E27FC236}">
                <a16:creationId xmlns:a16="http://schemas.microsoft.com/office/drawing/2014/main" id="{2C08891A-1348-47B1-91CA-D968AF3CD3EC}"/>
              </a:ext>
              <a:ext uri="{C183D7F6-B498-43B3-948B-1728B52AA6E4}">
                <adec:decorative xmlns:adec="http://schemas.microsoft.com/office/drawing/2017/decorative" val="1"/>
              </a:ext>
            </a:extLst>
          </p:cNvPr>
          <p:cNvSpPr/>
          <p:nvPr/>
        </p:nvSpPr>
        <p:spPr bwMode="gray">
          <a:xfrm>
            <a:off x="3293955" y="1129475"/>
            <a:ext cx="731520" cy="7315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Rockwell"/>
                <a:ea typeface="+mn-ea"/>
                <a:cs typeface="+mn-cs"/>
              </a:rPr>
              <a:t>2</a:t>
            </a:r>
          </a:p>
        </p:txBody>
      </p:sp>
      <p:sp>
        <p:nvSpPr>
          <p:cNvPr id="28" name="Text Placeholder 31">
            <a:extLst>
              <a:ext uri="{FF2B5EF4-FFF2-40B4-BE49-F238E27FC236}">
                <a16:creationId xmlns:a16="http://schemas.microsoft.com/office/drawing/2014/main" id="{757907CB-224C-4A16-881B-0002DC75AB7B}"/>
              </a:ext>
            </a:extLst>
          </p:cNvPr>
          <p:cNvSpPr txBox="1">
            <a:spLocks/>
          </p:cNvSpPr>
          <p:nvPr/>
        </p:nvSpPr>
        <p:spPr bwMode="gray">
          <a:xfrm>
            <a:off x="4114802" y="1124483"/>
            <a:ext cx="2008186" cy="615553"/>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lvl="0" indent="0">
              <a:buNone/>
              <a:defRPr/>
            </a:pPr>
            <a:r>
              <a:rPr lang="en-US" b="1" dirty="0">
                <a:solidFill>
                  <a:srgbClr val="333E48"/>
                </a:solidFill>
              </a:rPr>
              <a:t>Recognize early indicators of student attrition</a:t>
            </a:r>
            <a:r>
              <a:rPr lang="en-US" dirty="0">
                <a:solidFill>
                  <a:srgbClr val="333E48"/>
                </a:solidFill>
              </a:rPr>
              <a:t> before final grades or official withdrawals are available.</a:t>
            </a:r>
          </a:p>
        </p:txBody>
      </p:sp>
      <p:sp>
        <p:nvSpPr>
          <p:cNvPr id="29" name="Text Placeholder 31">
            <a:extLst>
              <a:ext uri="{FF2B5EF4-FFF2-40B4-BE49-F238E27FC236}">
                <a16:creationId xmlns:a16="http://schemas.microsoft.com/office/drawing/2014/main" id="{6EB65E7A-B2B2-4505-8949-5F5FE77EBD95}"/>
              </a:ext>
            </a:extLst>
          </p:cNvPr>
          <p:cNvSpPr txBox="1">
            <a:spLocks/>
          </p:cNvSpPr>
          <p:nvPr/>
        </p:nvSpPr>
        <p:spPr bwMode="gray">
          <a:xfrm>
            <a:off x="277159" y="2192622"/>
            <a:ext cx="2008187" cy="76944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Identify practical, low-lift strategies</a:t>
            </a:r>
            <a:r>
              <a:rPr kumimoji="0" lang="en-US" sz="1000" b="0" i="0" u="none" strike="noStrike" kern="1200" cap="none" spc="0" normalizeH="0" baseline="0" noProof="0" dirty="0">
                <a:ln>
                  <a:noFill/>
                </a:ln>
                <a:solidFill>
                  <a:srgbClr val="333E48"/>
                </a:solidFill>
                <a:effectLst/>
                <a:uLnTx/>
                <a:uFillTx/>
                <a:latin typeface="Verdana"/>
                <a:ea typeface="+mn-ea"/>
                <a:cs typeface="+mn-cs"/>
              </a:rPr>
              <a:t> your IR or student success teams can implement this fall to strengthen retention efforts.</a:t>
            </a:r>
          </a:p>
        </p:txBody>
      </p:sp>
      <p:sp>
        <p:nvSpPr>
          <p:cNvPr id="30" name="Text Placeholder 31">
            <a:extLst>
              <a:ext uri="{FF2B5EF4-FFF2-40B4-BE49-F238E27FC236}">
                <a16:creationId xmlns:a16="http://schemas.microsoft.com/office/drawing/2014/main" id="{8728E408-1C23-41AD-99CC-2AAD860181F2}"/>
              </a:ext>
            </a:extLst>
          </p:cNvPr>
          <p:cNvSpPr txBox="1">
            <a:spLocks/>
          </p:cNvSpPr>
          <p:nvPr/>
        </p:nvSpPr>
        <p:spPr bwMode="gray">
          <a:xfrm>
            <a:off x="4114802" y="2190553"/>
            <a:ext cx="1650867" cy="76944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Showcase an example </a:t>
            </a:r>
            <a:r>
              <a:rPr kumimoji="0" lang="en-US" sz="1000" b="0" i="0" u="none" strike="noStrike" kern="1200" cap="none" spc="0" normalizeH="0" baseline="0" noProof="0" dirty="0">
                <a:ln>
                  <a:noFill/>
                </a:ln>
                <a:solidFill>
                  <a:srgbClr val="333E48"/>
                </a:solidFill>
                <a:effectLst/>
                <a:uLnTx/>
                <a:uFillTx/>
                <a:latin typeface="Verdana"/>
                <a:ea typeface="+mn-ea"/>
                <a:cs typeface="+mn-cs"/>
              </a:rPr>
              <a:t>of how to use Rapid Insight to partner with advising units and impact student success.</a:t>
            </a:r>
          </a:p>
        </p:txBody>
      </p:sp>
      <p:cxnSp>
        <p:nvCxnSpPr>
          <p:cNvPr id="6" name="Straight Connector 5">
            <a:extLst>
              <a:ext uri="{FF2B5EF4-FFF2-40B4-BE49-F238E27FC236}">
                <a16:creationId xmlns:a16="http://schemas.microsoft.com/office/drawing/2014/main" id="{C926AAB7-4465-4EF4-BC6C-1DB5536B3517}"/>
              </a:ext>
              <a:ext uri="{C183D7F6-B498-43B3-948B-1728B52AA6E4}">
                <adec:decorative xmlns:adec="http://schemas.microsoft.com/office/drawing/2017/decorative" val="1"/>
              </a:ext>
            </a:extLst>
          </p:cNvPr>
          <p:cNvCxnSpPr>
            <a:cxnSpLocks/>
          </p:cNvCxnSpPr>
          <p:nvPr/>
        </p:nvCxnSpPr>
        <p:spPr bwMode="gray">
          <a:xfrm flipH="1">
            <a:off x="277813" y="1860995"/>
            <a:ext cx="217763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B1BE59-53C0-43B5-8460-B1A29D0F7C66}"/>
              </a:ext>
              <a:ext uri="{C183D7F6-B498-43B3-948B-1728B52AA6E4}">
                <adec:decorative xmlns:adec="http://schemas.microsoft.com/office/drawing/2017/decorative" val="1"/>
              </a:ext>
            </a:extLst>
          </p:cNvPr>
          <p:cNvCxnSpPr>
            <a:cxnSpLocks/>
          </p:cNvCxnSpPr>
          <p:nvPr/>
        </p:nvCxnSpPr>
        <p:spPr bwMode="gray">
          <a:xfrm flipH="1">
            <a:off x="277813" y="2063094"/>
            <a:ext cx="217763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4A0088-DB66-4585-B76C-01E2A97CABD2}"/>
              </a:ext>
              <a:ext uri="{C183D7F6-B498-43B3-948B-1728B52AA6E4}">
                <adec:decorative xmlns:adec="http://schemas.microsoft.com/office/drawing/2017/decorative" val="1"/>
              </a:ext>
            </a:extLst>
          </p:cNvPr>
          <p:cNvCxnSpPr>
            <a:cxnSpLocks/>
          </p:cNvCxnSpPr>
          <p:nvPr/>
        </p:nvCxnSpPr>
        <p:spPr bwMode="gray">
          <a:xfrm flipH="1">
            <a:off x="3945349" y="1860995"/>
            <a:ext cx="217763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DFDB650-9C4A-451F-A7A5-57E0A32D5891}"/>
              </a:ext>
              <a:ext uri="{C183D7F6-B498-43B3-948B-1728B52AA6E4}">
                <adec:decorative xmlns:adec="http://schemas.microsoft.com/office/drawing/2017/decorative" val="1"/>
              </a:ext>
            </a:extLst>
          </p:cNvPr>
          <p:cNvCxnSpPr>
            <a:cxnSpLocks/>
          </p:cNvCxnSpPr>
          <p:nvPr/>
        </p:nvCxnSpPr>
        <p:spPr bwMode="gray">
          <a:xfrm flipH="1">
            <a:off x="3945349" y="2063094"/>
            <a:ext cx="217763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C984397-D6DB-117E-623D-488BBE241595}"/>
              </a:ext>
            </a:extLst>
          </p:cNvPr>
          <p:cNvSpPr txBox="1"/>
          <p:nvPr/>
        </p:nvSpPr>
        <p:spPr>
          <a:xfrm>
            <a:off x="765908" y="3671125"/>
            <a:ext cx="505609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kumimoji="0" lang="en-US" sz="1200" b="0" i="0" u="none" strike="noStrike" kern="1200" cap="none" spc="0" normalizeH="0" baseline="0" noProof="0" dirty="0">
                <a:ln>
                  <a:noFill/>
                </a:ln>
                <a:solidFill>
                  <a:srgbClr val="0069BF"/>
                </a:solidFill>
                <a:effectLst/>
                <a:uLnTx/>
                <a:uFillTx/>
                <a:latin typeface="Rockwell"/>
                <a:ea typeface="+mn-ea"/>
                <a:cs typeface="+mn-cs"/>
              </a:rPr>
              <a:t>Fall is a critical window for attrition risk, and the IR office</a:t>
            </a:r>
            <a:r>
              <a:rPr lang="en-US" sz="1200" dirty="0">
                <a:solidFill>
                  <a:srgbClr val="0069BF"/>
                </a:solidFill>
                <a:latin typeface="Rockwell"/>
              </a:rPr>
              <a:t> can play a</a:t>
            </a:r>
            <a:r>
              <a:rPr kumimoji="0" lang="en-US" sz="1200" b="0" i="0" u="none" strike="noStrike" kern="1200" cap="none" spc="0" normalizeH="0" baseline="0" noProof="0" dirty="0">
                <a:ln>
                  <a:noFill/>
                </a:ln>
                <a:solidFill>
                  <a:srgbClr val="0069BF"/>
                </a:solidFill>
                <a:effectLst/>
                <a:uLnTx/>
                <a:uFillTx/>
                <a:latin typeface="Rockwell"/>
                <a:ea typeface="+mn-ea"/>
                <a:cs typeface="+mn-cs"/>
              </a:rPr>
              <a:t> unique role in bringing actionable data forward.</a:t>
            </a:r>
          </a:p>
        </p:txBody>
      </p:sp>
    </p:spTree>
    <p:extLst>
      <p:ext uri="{BB962C8B-B14F-4D97-AF65-F5344CB8AC3E}">
        <p14:creationId xmlns:p14="http://schemas.microsoft.com/office/powerpoint/2010/main" val="2614695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331DDD-DA10-C6B6-3C12-B717AC670ED0}"/>
              </a:ext>
            </a:extLst>
          </p:cNvPr>
          <p:cNvSpPr>
            <a:spLocks noGrp="1"/>
          </p:cNvSpPr>
          <p:nvPr>
            <p:ph type="body" sz="quarter" idx="21"/>
          </p:nvPr>
        </p:nvSpPr>
        <p:spPr>
          <a:xfrm>
            <a:off x="4686870" y="3494256"/>
            <a:ext cx="748219" cy="221432"/>
          </a:xfrm>
        </p:spPr>
        <p:txBody>
          <a:bodyPr/>
          <a:lstStyle/>
          <a:p>
            <a:r>
              <a:rPr lang="en-US" dirty="0"/>
              <a:t>Section</a:t>
            </a:r>
          </a:p>
        </p:txBody>
      </p:sp>
      <p:sp>
        <p:nvSpPr>
          <p:cNvPr id="3" name="Text Placeholder 2">
            <a:extLst>
              <a:ext uri="{FF2B5EF4-FFF2-40B4-BE49-F238E27FC236}">
                <a16:creationId xmlns:a16="http://schemas.microsoft.com/office/drawing/2014/main" id="{14F5826B-454C-08C6-F188-A838259FC8A5}"/>
              </a:ext>
            </a:extLst>
          </p:cNvPr>
          <p:cNvSpPr>
            <a:spLocks noGrp="1"/>
          </p:cNvSpPr>
          <p:nvPr>
            <p:ph type="body" sz="quarter" idx="22"/>
          </p:nvPr>
        </p:nvSpPr>
        <p:spPr/>
        <p:txBody>
          <a:bodyPr/>
          <a:lstStyle/>
          <a:p>
            <a:r>
              <a:rPr lang="en-US" dirty="0"/>
              <a:t>2</a:t>
            </a:r>
          </a:p>
        </p:txBody>
      </p:sp>
      <p:sp>
        <p:nvSpPr>
          <p:cNvPr id="4" name="Title 3">
            <a:extLst>
              <a:ext uri="{FF2B5EF4-FFF2-40B4-BE49-F238E27FC236}">
                <a16:creationId xmlns:a16="http://schemas.microsoft.com/office/drawing/2014/main" id="{CDA4C337-7048-8418-2AA0-4CCF5CB37A64}"/>
              </a:ext>
            </a:extLst>
          </p:cNvPr>
          <p:cNvSpPr>
            <a:spLocks noGrp="1"/>
          </p:cNvSpPr>
          <p:nvPr>
            <p:ph type="title"/>
          </p:nvPr>
        </p:nvSpPr>
        <p:spPr>
          <a:xfrm>
            <a:off x="457200" y="2657886"/>
            <a:ext cx="4114800" cy="346249"/>
          </a:xfrm>
        </p:spPr>
        <p:txBody>
          <a:bodyPr/>
          <a:lstStyle/>
          <a:p>
            <a:r>
              <a:rPr lang="en-US" dirty="0"/>
              <a:t>IR’s Role in Retention</a:t>
            </a:r>
          </a:p>
        </p:txBody>
      </p:sp>
      <p:sp>
        <p:nvSpPr>
          <p:cNvPr id="5" name="Text Placeholder 4">
            <a:extLst>
              <a:ext uri="{FF2B5EF4-FFF2-40B4-BE49-F238E27FC236}">
                <a16:creationId xmlns:a16="http://schemas.microsoft.com/office/drawing/2014/main" id="{DAE49FFD-64D7-BA9D-C47B-A2C80B360800}"/>
              </a:ext>
            </a:extLst>
          </p:cNvPr>
          <p:cNvSpPr>
            <a:spLocks noGrp="1"/>
          </p:cNvSpPr>
          <p:nvPr>
            <p:ph type="body" sz="quarter" idx="19"/>
          </p:nvPr>
        </p:nvSpPr>
        <p:spPr>
          <a:xfrm>
            <a:off x="457200" y="3105325"/>
            <a:ext cx="4114800" cy="169277"/>
          </a:xfrm>
        </p:spPr>
        <p:txBody>
          <a:bodyPr/>
          <a:lstStyle/>
          <a:p>
            <a:r>
              <a:rPr lang="en-US" dirty="0"/>
              <a:t>Setting the Scene</a:t>
            </a:r>
          </a:p>
        </p:txBody>
      </p:sp>
      <p:sp>
        <p:nvSpPr>
          <p:cNvPr id="6" name="Text Placeholder 5">
            <a:extLst>
              <a:ext uri="{FF2B5EF4-FFF2-40B4-BE49-F238E27FC236}">
                <a16:creationId xmlns:a16="http://schemas.microsoft.com/office/drawing/2014/main" id="{644EE5D2-AC09-79FF-9D77-C205E6EB56C6}"/>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81839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mond 8">
            <a:extLst>
              <a:ext uri="{C183D7F6-B498-43B3-948B-1728B52AA6E4}">
                <adec:decorative xmlns:adec="http://schemas.microsoft.com/office/drawing/2017/decorative" val="1"/>
              </a:ext>
            </a:extLst>
          </p:cNvPr>
          <p:cNvSpPr/>
          <p:nvPr/>
        </p:nvSpPr>
        <p:spPr bwMode="gray">
          <a:xfrm>
            <a:off x="535270" y="2113452"/>
            <a:ext cx="5319423" cy="739471"/>
          </a:xfrm>
          <a:prstGeom prst="diamond">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10" name="Diamond 9">
            <a:extLst>
              <a:ext uri="{C183D7F6-B498-43B3-948B-1728B52AA6E4}">
                <adec:decorative xmlns:adec="http://schemas.microsoft.com/office/drawing/2017/decorative" val="1"/>
              </a:ext>
            </a:extLst>
          </p:cNvPr>
          <p:cNvSpPr/>
          <p:nvPr/>
        </p:nvSpPr>
        <p:spPr bwMode="gray">
          <a:xfrm>
            <a:off x="804835" y="1920817"/>
            <a:ext cx="5319423" cy="739471"/>
          </a:xfrm>
          <a:prstGeom prst="diamond">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13" name="Rectangle 12">
            <a:extLst>
              <a:ext uri="{C183D7F6-B498-43B3-948B-1728B52AA6E4}">
                <adec:decorative xmlns:adec="http://schemas.microsoft.com/office/drawing/2017/decorative" val="1"/>
              </a:ext>
            </a:extLst>
          </p:cNvPr>
          <p:cNvSpPr/>
          <p:nvPr/>
        </p:nvSpPr>
        <p:spPr bwMode="gray">
          <a:xfrm>
            <a:off x="414731" y="2648865"/>
            <a:ext cx="1371600" cy="617566"/>
          </a:xfrm>
          <a:prstGeom prst="rect">
            <a:avLst/>
          </a:prstGeom>
          <a:no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37" name="Rectangle 36">
            <a:extLst>
              <a:ext uri="{C183D7F6-B498-43B3-948B-1728B52AA6E4}">
                <adec:decorative xmlns:adec="http://schemas.microsoft.com/office/drawing/2017/decorative" val="1"/>
              </a:ext>
            </a:extLst>
          </p:cNvPr>
          <p:cNvSpPr/>
          <p:nvPr/>
        </p:nvSpPr>
        <p:spPr bwMode="gray">
          <a:xfrm>
            <a:off x="2563570" y="2911519"/>
            <a:ext cx="1554480" cy="608735"/>
          </a:xfrm>
          <a:prstGeom prst="rect">
            <a:avLst/>
          </a:prstGeom>
          <a:no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38" name="Rectangle 37">
            <a:extLst>
              <a:ext uri="{C183D7F6-B498-43B3-948B-1728B52AA6E4}">
                <adec:decorative xmlns:adec="http://schemas.microsoft.com/office/drawing/2017/decorative" val="1"/>
              </a:ext>
            </a:extLst>
          </p:cNvPr>
          <p:cNvSpPr/>
          <p:nvPr/>
        </p:nvSpPr>
        <p:spPr bwMode="gray">
          <a:xfrm>
            <a:off x="4627447" y="2845619"/>
            <a:ext cx="1493160" cy="608735"/>
          </a:xfrm>
          <a:prstGeom prst="rect">
            <a:avLst/>
          </a:prstGeom>
          <a:no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schemeClr val="accent2"/>
              </a:solidFill>
              <a:effectLst/>
              <a:uLnTx/>
              <a:uFillTx/>
              <a:latin typeface="Verdana"/>
              <a:ea typeface="+mn-ea"/>
              <a:cs typeface="+mn-cs"/>
            </a:endParaRPr>
          </a:p>
        </p:txBody>
      </p:sp>
      <p:cxnSp>
        <p:nvCxnSpPr>
          <p:cNvPr id="36" name="Straight Connector 35">
            <a:extLst>
              <a:ext uri="{C183D7F6-B498-43B3-948B-1728B52AA6E4}">
                <adec:decorative xmlns:adec="http://schemas.microsoft.com/office/drawing/2017/decorative" val="1"/>
              </a:ext>
            </a:extLst>
          </p:cNvPr>
          <p:cNvCxnSpPr>
            <a:cxnSpLocks/>
          </p:cNvCxnSpPr>
          <p:nvPr/>
        </p:nvCxnSpPr>
        <p:spPr bwMode="gray">
          <a:xfrm flipV="1">
            <a:off x="4973098" y="2217556"/>
            <a:ext cx="1" cy="617566"/>
          </a:xfrm>
          <a:prstGeom prst="line">
            <a:avLst/>
          </a:prstGeom>
          <a:ln w="12700">
            <a:solidFill>
              <a:schemeClr val="accent6"/>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Rectangle 1">
            <a:extLst>
              <a:ext uri="{C183D7F6-B498-43B3-948B-1728B52AA6E4}">
                <adec:decorative xmlns:adec="http://schemas.microsoft.com/office/drawing/2017/decorative" val="1"/>
              </a:ext>
            </a:extLst>
          </p:cNvPr>
          <p:cNvSpPr/>
          <p:nvPr/>
        </p:nvSpPr>
        <p:spPr bwMode="gray">
          <a:xfrm>
            <a:off x="1693551" y="2084544"/>
            <a:ext cx="707384" cy="13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1038" name="Picture 1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1659860" y="1847966"/>
            <a:ext cx="799465" cy="3837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C183D7F6-B498-43B3-948B-1728B52AA6E4}">
                <adec:decorative xmlns:adec="http://schemas.microsoft.com/office/drawing/2017/decorative" val="1"/>
              </a:ext>
            </a:extLst>
          </p:cNvPr>
          <p:cNvSpPr/>
          <p:nvPr/>
        </p:nvSpPr>
        <p:spPr bwMode="gray">
          <a:xfrm>
            <a:off x="2459325" y="1851071"/>
            <a:ext cx="639475" cy="30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400935" y="1488952"/>
            <a:ext cx="697865" cy="6815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C183D7F6-B498-43B3-948B-1728B52AA6E4}">
                <adec:decorative xmlns:adec="http://schemas.microsoft.com/office/drawing/2017/decorative" val="1"/>
              </a:ext>
            </a:extLst>
          </p:cNvPr>
          <p:cNvSpPr/>
          <p:nvPr/>
        </p:nvSpPr>
        <p:spPr bwMode="gray">
          <a:xfrm>
            <a:off x="3074479" y="1818941"/>
            <a:ext cx="801167" cy="475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6" name="Rectangle 5">
            <a:extLst>
              <a:ext uri="{C183D7F6-B498-43B3-948B-1728B52AA6E4}">
                <adec:decorative xmlns:adec="http://schemas.microsoft.com/office/drawing/2017/decorative" val="1"/>
              </a:ext>
            </a:extLst>
          </p:cNvPr>
          <p:cNvSpPr/>
          <p:nvPr/>
        </p:nvSpPr>
        <p:spPr bwMode="gray">
          <a:xfrm>
            <a:off x="3830077" y="1818942"/>
            <a:ext cx="673480" cy="298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866826" y="1688745"/>
            <a:ext cx="582606" cy="4641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3024498" y="1452416"/>
            <a:ext cx="880095" cy="88600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43" name="Rectangle 42">
            <a:extLst>
              <a:ext uri="{C183D7F6-B498-43B3-948B-1728B52AA6E4}">
                <adec:decorative xmlns:adec="http://schemas.microsoft.com/office/drawing/2017/decorative" val="1"/>
              </a:ext>
            </a:extLst>
          </p:cNvPr>
          <p:cNvSpPr/>
          <p:nvPr/>
        </p:nvSpPr>
        <p:spPr bwMode="gray">
          <a:xfrm>
            <a:off x="4489806" y="1998220"/>
            <a:ext cx="594148" cy="168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44" name="Picture 10">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4407100" y="1824012"/>
            <a:ext cx="705831" cy="358817"/>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Connector 46">
            <a:extLst>
              <a:ext uri="{C183D7F6-B498-43B3-948B-1728B52AA6E4}">
                <adec:decorative xmlns:adec="http://schemas.microsoft.com/office/drawing/2017/decorative" val="1"/>
              </a:ext>
            </a:extLst>
          </p:cNvPr>
          <p:cNvCxnSpPr/>
          <p:nvPr/>
        </p:nvCxnSpPr>
        <p:spPr bwMode="gray">
          <a:xfrm>
            <a:off x="3340810" y="2439243"/>
            <a:ext cx="0" cy="476552"/>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C183D7F6-B498-43B3-948B-1728B52AA6E4}">
                <adec:decorative xmlns:adec="http://schemas.microsoft.com/office/drawing/2017/decorative" val="1"/>
              </a:ext>
            </a:extLst>
          </p:cNvPr>
          <p:cNvCxnSpPr/>
          <p:nvPr/>
        </p:nvCxnSpPr>
        <p:spPr bwMode="gray">
          <a:xfrm>
            <a:off x="1708522" y="2328664"/>
            <a:ext cx="0" cy="32953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dirty="0"/>
              <a:t>IR’s Role in Retention</a:t>
            </a:r>
          </a:p>
        </p:txBody>
      </p:sp>
      <p:sp>
        <p:nvSpPr>
          <p:cNvPr id="11" name="TextBox 10"/>
          <p:cNvSpPr txBox="1"/>
          <p:nvPr/>
        </p:nvSpPr>
        <p:spPr bwMode="gray">
          <a:xfrm>
            <a:off x="263525" y="1021333"/>
            <a:ext cx="3401572" cy="153888"/>
          </a:xfrm>
          <a:prstGeom prst="rect">
            <a:avLst/>
          </a:prstGeom>
          <a:noFill/>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IR is uniquely positioned to:</a:t>
            </a:r>
          </a:p>
        </p:txBody>
      </p:sp>
      <p:sp>
        <p:nvSpPr>
          <p:cNvPr id="28" name="TextBox 27"/>
          <p:cNvSpPr txBox="1"/>
          <p:nvPr/>
        </p:nvSpPr>
        <p:spPr bwMode="gray">
          <a:xfrm>
            <a:off x="4689776" y="2938926"/>
            <a:ext cx="1352429" cy="415498"/>
          </a:xfrm>
          <a:prstGeom prst="rect">
            <a:avLst/>
          </a:prstGeom>
          <a:noFill/>
        </p:spPr>
        <p:txBody>
          <a:bodyPr vert="horz" wrap="square" lIns="0" tIns="0" rIns="0" bIns="0" rtlCol="0">
            <a:spAutoFit/>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Quantify the financial and student success impact of interventions</a:t>
            </a:r>
          </a:p>
        </p:txBody>
      </p:sp>
      <p:sp>
        <p:nvSpPr>
          <p:cNvPr id="12" name="TextBox 11"/>
          <p:cNvSpPr txBox="1"/>
          <p:nvPr/>
        </p:nvSpPr>
        <p:spPr bwMode="gray">
          <a:xfrm>
            <a:off x="483307" y="2749899"/>
            <a:ext cx="1234447" cy="276999"/>
          </a:xfrm>
          <a:prstGeom prst="rect">
            <a:avLst/>
          </a:prstGeom>
          <a:noFill/>
        </p:spPr>
        <p:txBody>
          <a:bodyPr vert="horz" wrap="square" lIns="0" tIns="0" rIns="0" bIns="0" rtlCol="0">
            <a:spAutoFit/>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Identify leading indicators of attrition</a:t>
            </a:r>
          </a:p>
        </p:txBody>
      </p:sp>
      <p:sp>
        <p:nvSpPr>
          <p:cNvPr id="31" name="TextBox 30"/>
          <p:cNvSpPr txBox="1"/>
          <p:nvPr/>
        </p:nvSpPr>
        <p:spPr bwMode="gray">
          <a:xfrm>
            <a:off x="2664595" y="2988292"/>
            <a:ext cx="1352429" cy="415498"/>
          </a:xfrm>
          <a:prstGeom prst="rect">
            <a:avLst/>
          </a:prstGeom>
          <a:noFill/>
        </p:spPr>
        <p:txBody>
          <a:bodyPr vert="horz" wrap="square" lIns="0" tIns="0" rIns="0" bIns="0" rtlCol="0">
            <a:spAutoFit/>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Translate complex data into insights advising units can use</a:t>
            </a:r>
          </a:p>
        </p:txBody>
      </p:sp>
      <p:sp>
        <p:nvSpPr>
          <p:cNvPr id="16" name="TextBox 15">
            <a:extLst>
              <a:ext uri="{FF2B5EF4-FFF2-40B4-BE49-F238E27FC236}">
                <a16:creationId xmlns:a16="http://schemas.microsoft.com/office/drawing/2014/main" id="{FB9001E2-AF81-C248-232D-C9B8073CF969}"/>
              </a:ext>
            </a:extLst>
          </p:cNvPr>
          <p:cNvSpPr txBox="1"/>
          <p:nvPr/>
        </p:nvSpPr>
        <p:spPr bwMode="gray">
          <a:xfrm>
            <a:off x="681097" y="3895680"/>
            <a:ext cx="5319423" cy="430887"/>
          </a:xfrm>
          <a:prstGeom prst="rect">
            <a:avLst/>
          </a:prstGeom>
          <a:noFill/>
        </p:spPr>
        <p:txBody>
          <a:bodyPr vert="horz"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69BF"/>
                </a:solidFill>
                <a:effectLst/>
                <a:uLnTx/>
                <a:uFillTx/>
                <a:latin typeface="Rockwell"/>
                <a:ea typeface="+mn-ea"/>
                <a:cs typeface="+mn-cs"/>
              </a:rPr>
              <a:t>Consider</a:t>
            </a:r>
            <a:r>
              <a:rPr kumimoji="0" lang="en-US" sz="1400" b="0" i="0" u="none" strike="noStrike" kern="1200" cap="none" spc="0" normalizeH="0" baseline="0" noProof="0" dirty="0">
                <a:ln>
                  <a:noFill/>
                </a:ln>
                <a:solidFill>
                  <a:srgbClr val="0069BF"/>
                </a:solidFill>
                <a:effectLst/>
                <a:uLnTx/>
                <a:uFillTx/>
                <a:latin typeface="Rockwell"/>
                <a:ea typeface="+mn-ea"/>
                <a:cs typeface="+mn-cs"/>
              </a:rPr>
              <a:t>: How can IR shift from simply reporting data to strategically advising through the data?</a:t>
            </a:r>
          </a:p>
        </p:txBody>
      </p:sp>
    </p:spTree>
    <p:custDataLst>
      <p:tags r:id="rId1"/>
    </p:custDataLst>
    <p:extLst>
      <p:ext uri="{BB962C8B-B14F-4D97-AF65-F5344CB8AC3E}">
        <p14:creationId xmlns:p14="http://schemas.microsoft.com/office/powerpoint/2010/main" val="82956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Theme Colors 2024">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2746"/>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500"/>
          </a:spcBef>
          <a:defRPr sz="900" dirty="0" smtClean="0"/>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1 Presentation Template 4x3-011824.potx" id="{6BEA3256-0F17-4860-A9FB-88FE1A534883}" vid="{486B7987-B0AD-4FBE-A9C5-A650C91A2DA8}"/>
    </a:ext>
  </a:extLst>
</a:theme>
</file>

<file path=ppt/theme/theme2.xml><?xml version="1.0" encoding="utf-8"?>
<a:theme xmlns:a="http://schemas.openxmlformats.org/drawingml/2006/main" name="1_EAB1 4x3 On-screen">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spcBef>
            <a:spcPts val="500"/>
          </a:spcBef>
          <a:defRPr sz="9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500"/>
          </a:spcBef>
          <a:defRPr sz="900" dirty="0" smtClean="0"/>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1 Presentation GLG Graphic Layout Guide 4x3-012825.potx" id="{1FAAA4FC-90A6-4AED-8B14-FFBEFCFDA168}" vid="{1768DC0B-2E39-44E9-A152-2C483CA191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EAB1 Presentation Template 4x3-011824 (3)</Template>
  <TotalTime>11863</TotalTime>
  <Words>2628</Words>
  <Application>Microsoft Macintosh PowerPoint</Application>
  <PresentationFormat>Custom</PresentationFormat>
  <Paragraphs>291</Paragraphs>
  <Slides>27</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Rockwell</vt:lpstr>
      <vt:lpstr>Times New Roman</vt:lpstr>
      <vt:lpstr>Verdana</vt:lpstr>
      <vt:lpstr>Wingdings</vt:lpstr>
      <vt:lpstr>EAB1 4x3 On-screen</vt:lpstr>
      <vt:lpstr>1_EAB1 4x3 On-screen</vt:lpstr>
      <vt:lpstr>Strategy Spotlight: Improving Fall-to-Spring Retention with Rapid Insight</vt:lpstr>
      <vt:lpstr>Meet Your Presenters</vt:lpstr>
      <vt:lpstr>Using Zoom</vt:lpstr>
      <vt:lpstr>Give the Chat a Try!</vt:lpstr>
      <vt:lpstr>Strategy Spotlight: Improving Fall-to-Spring Retention with Rapid Insight</vt:lpstr>
      <vt:lpstr>Session ROADMAP</vt:lpstr>
      <vt:lpstr>Today’s Objectives</vt:lpstr>
      <vt:lpstr>IR’s Role in Retention</vt:lpstr>
      <vt:lpstr>IR’s Role in Retention</vt:lpstr>
      <vt:lpstr>Common Early Indicators of Attrition Risk</vt:lpstr>
      <vt:lpstr>Partner Spotlight:  Penn State University</vt:lpstr>
      <vt:lpstr>The Pennsylvania State University (Penn State)</vt:lpstr>
      <vt:lpstr>One University, Geographically Dispersed</vt:lpstr>
      <vt:lpstr>The Challenge </vt:lpstr>
      <vt:lpstr>The Solution</vt:lpstr>
      <vt:lpstr>Impact</vt:lpstr>
      <vt:lpstr>Step 1: Start Somewhere!</vt:lpstr>
      <vt:lpstr>Step 2: Adapt the Job to Your Research Question</vt:lpstr>
      <vt:lpstr>Questions</vt:lpstr>
      <vt:lpstr>Demo</vt:lpstr>
      <vt:lpstr>Applying Insights on Your Campus</vt:lpstr>
      <vt:lpstr>How to Use the Zoom Annotation Feature</vt:lpstr>
      <vt:lpstr>Where Will You Start?</vt:lpstr>
      <vt:lpstr>Practical Next Steps</vt:lpstr>
      <vt:lpstr>Final Poll</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Data-Driven Student Success with Rapid Insight: Strategies and Best Practices</dc:title>
  <dc:creator>Chan, Katerina</dc:creator>
  <cp:lastModifiedBy>Flowers, Catherine</cp:lastModifiedBy>
  <cp:revision>950</cp:revision>
  <dcterms:created xsi:type="dcterms:W3CDTF">2024-02-26T17:23:30Z</dcterms:created>
  <dcterms:modified xsi:type="dcterms:W3CDTF">2025-10-03T14:43:35Z</dcterms:modified>
</cp:coreProperties>
</file>