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37.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8.xml" ContentType="application/vnd.openxmlformats-officedocument.presentationml.tags+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04" r:id="rId2"/>
  </p:sldMasterIdLst>
  <p:notesMasterIdLst>
    <p:notesMasterId r:id="rId30"/>
  </p:notesMasterIdLst>
  <p:sldIdLst>
    <p:sldId id="2145708389" r:id="rId3"/>
    <p:sldId id="2145708390" r:id="rId4"/>
    <p:sldId id="2145708391" r:id="rId5"/>
    <p:sldId id="2145708392" r:id="rId6"/>
    <p:sldId id="2145708393" r:id="rId7"/>
    <p:sldId id="2145708394" r:id="rId8"/>
    <p:sldId id="2145708375" r:id="rId9"/>
    <p:sldId id="2145708395" r:id="rId10"/>
    <p:sldId id="2145708396" r:id="rId11"/>
    <p:sldId id="1516" r:id="rId12"/>
    <p:sldId id="2145708377" r:id="rId13"/>
    <p:sldId id="2145708397" r:id="rId14"/>
    <p:sldId id="1753" r:id="rId15"/>
    <p:sldId id="2145708398" r:id="rId16"/>
    <p:sldId id="2145708379" r:id="rId17"/>
    <p:sldId id="2145708399" r:id="rId18"/>
    <p:sldId id="2145708427" r:id="rId19"/>
    <p:sldId id="2145708428" r:id="rId20"/>
    <p:sldId id="2145708400" r:id="rId21"/>
    <p:sldId id="2145708401" r:id="rId22"/>
    <p:sldId id="2145708402" r:id="rId23"/>
    <p:sldId id="473" r:id="rId24"/>
    <p:sldId id="1500" r:id="rId25"/>
    <p:sldId id="2145708423" r:id="rId26"/>
    <p:sldId id="2145708424" r:id="rId27"/>
    <p:sldId id="2145708425" r:id="rId28"/>
    <p:sldId id="2145708373" r:id="rId29"/>
  </p:sldIdLst>
  <p:sldSz cx="6400800" cy="4800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 Housekeeping: 10 min" id="{18102C15-DD17-E246-9B87-183DFA73B1CA}">
          <p14:sldIdLst>
            <p14:sldId id="2145708389"/>
            <p14:sldId id="2145708390"/>
            <p14:sldId id="2145708391"/>
            <p14:sldId id="2145708392"/>
            <p14:sldId id="2145708393"/>
            <p14:sldId id="2145708394"/>
            <p14:sldId id="2145708375"/>
            <p14:sldId id="2145708395"/>
            <p14:sldId id="2145708396"/>
            <p14:sldId id="1516"/>
          </p14:sldIdLst>
        </p14:section>
        <p14:section name="Partner Spotlight: 20 min" id="{A7E0A374-AEAB-7C44-B5E2-89E8011C7277}">
          <p14:sldIdLst>
            <p14:sldId id="2145708377"/>
            <p14:sldId id="2145708397"/>
            <p14:sldId id="1753"/>
            <p14:sldId id="2145708398"/>
            <p14:sldId id="2145708379"/>
            <p14:sldId id="2145708399"/>
            <p14:sldId id="2145708427"/>
            <p14:sldId id="2145708428"/>
            <p14:sldId id="2145708400"/>
          </p14:sldIdLst>
        </p14:section>
        <p14:section name="Demo (15 min)" id="{26A5088D-C251-954C-B518-C3B48CD751B2}">
          <p14:sldIdLst>
            <p14:sldId id="2145708401"/>
          </p14:sldIdLst>
        </p14:section>
        <p14:section name="Applying Insights on Your Campus (15 min)" id="{153DC302-DB42-BF40-8F84-ECD4D4993B8E}">
          <p14:sldIdLst>
            <p14:sldId id="2145708402"/>
            <p14:sldId id="473"/>
            <p14:sldId id="1500"/>
            <p14:sldId id="2145708423"/>
            <p14:sldId id="2145708424"/>
            <p14:sldId id="2145708425"/>
            <p14:sldId id="214570837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52320C-4239-93D5-1854-C794CF651897}" name="Brennan, Lily" initials="LB" userId="S::LBrennan@eab.com::19649d35-1688-495d-ae4b-3e31576e586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45F"/>
    <a:srgbClr val="0236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3DD12F-F15C-461F-83A5-ABA1262F71FD}" v="470" dt="2025-06-24T21:29:53.677"/>
    <p1510:client id="{5E7BE63E-A5D5-40B3-BA6E-E34E509D3632}" v="64" dt="2025-06-25T14:11:53.997"/>
  </p1510:revLst>
</p1510:revInfo>
</file>

<file path=ppt/tableStyles.xml><?xml version="1.0" encoding="utf-8"?>
<a:tblStyleLst xmlns:a="http://schemas.openxmlformats.org/drawingml/2006/main" def="{7DF18680-E054-41AD-8BC1-D1AEF772440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36" autoAdjust="0"/>
    <p:restoredTop sz="88817" autoAdjust="0"/>
  </p:normalViewPr>
  <p:slideViewPr>
    <p:cSldViewPr snapToGrid="0" showGuides="1">
      <p:cViewPr varScale="1">
        <p:scale>
          <a:sx n="134" d="100"/>
          <a:sy n="134" d="100"/>
        </p:scale>
        <p:origin x="1808" y="176"/>
      </p:cViewPr>
      <p:guideLst/>
    </p:cSldViewPr>
  </p:slideViewPr>
  <p:outlineViewPr>
    <p:cViewPr>
      <p:scale>
        <a:sx n="33" d="100"/>
        <a:sy n="33" d="100"/>
      </p:scale>
      <p:origin x="0" y="-751"/>
    </p:cViewPr>
  </p:outlineViewPr>
  <p:notesTextViewPr>
    <p:cViewPr>
      <p:scale>
        <a:sx n="1" d="1"/>
        <a:sy n="1" d="1"/>
      </p:scale>
      <p:origin x="0" y="0"/>
    </p:cViewPr>
  </p:notesTextViewPr>
  <p:notesViewPr>
    <p:cSldViewPr snapToGrid="0">
      <p:cViewPr varScale="1">
        <p:scale>
          <a:sx n="47" d="100"/>
          <a:sy n="47" d="100"/>
        </p:scale>
        <p:origin x="2230" y="4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64069612169641E-3"/>
          <c:y val="0.2339549832652375"/>
          <c:w val="0.93452380952380953"/>
          <c:h val="0.47473105188383502"/>
        </c:manualLayout>
      </c:layout>
      <c:barChart>
        <c:barDir val="col"/>
        <c:grouping val="clustered"/>
        <c:varyColors val="0"/>
        <c:ser>
          <c:idx val="0"/>
          <c:order val="0"/>
          <c:tx>
            <c:strRef>
              <c:f>Sheet1!$B$1</c:f>
              <c:strCache>
                <c:ptCount val="1"/>
                <c:pt idx="0">
                  <c:v>Series 1</c:v>
                </c:pt>
              </c:strCache>
            </c:strRef>
          </c:tx>
          <c:spPr>
            <a:solidFill>
              <a:srgbClr val="00355F"/>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Sheet1!$B$2:$B$3</c:f>
              <c:numCache>
                <c:formatCode>General</c:formatCode>
                <c:ptCount val="2"/>
                <c:pt idx="0">
                  <c:v>2</c:v>
                </c:pt>
                <c:pt idx="1">
                  <c:v>3</c:v>
                </c:pt>
              </c:numCache>
            </c:numRef>
          </c:val>
          <c:extLst>
            <c:ext xmlns:c16="http://schemas.microsoft.com/office/drawing/2014/chart" uri="{C3380CC4-5D6E-409C-BE32-E72D297353CC}">
              <c16:uniqueId val="{00000000-AD8F-C64A-9D55-816860A9F2AB}"/>
            </c:ext>
          </c:extLst>
        </c:ser>
        <c:ser>
          <c:idx val="1"/>
          <c:order val="1"/>
          <c:tx>
            <c:strRef>
              <c:f>Sheet1!$C$1</c:f>
              <c:strCache>
                <c:ptCount val="1"/>
                <c:pt idx="0">
                  <c:v>Series 2</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Sheet1!$C$2:$C$3</c:f>
              <c:numCache>
                <c:formatCode>General</c:formatCode>
                <c:ptCount val="2"/>
                <c:pt idx="0">
                  <c:v>3</c:v>
                </c:pt>
                <c:pt idx="1">
                  <c:v>6</c:v>
                </c:pt>
              </c:numCache>
            </c:numRef>
          </c:val>
          <c:extLst>
            <c:ext xmlns:c16="http://schemas.microsoft.com/office/drawing/2014/chart" uri="{C3380CC4-5D6E-409C-BE32-E72D297353CC}">
              <c16:uniqueId val="{00000001-AD8F-C64A-9D55-816860A9F2AB}"/>
            </c:ext>
          </c:extLst>
        </c:ser>
        <c:ser>
          <c:idx val="2"/>
          <c:order val="2"/>
          <c:tx>
            <c:strRef>
              <c:f>Sheet1!$D$1</c:f>
              <c:strCache>
                <c:ptCount val="1"/>
                <c:pt idx="0">
                  <c:v>Series 3</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Sheet1!$D$2:$D$3</c:f>
              <c:numCache>
                <c:formatCode>General</c:formatCode>
                <c:ptCount val="2"/>
                <c:pt idx="0">
                  <c:v>4</c:v>
                </c:pt>
                <c:pt idx="1">
                  <c:v>4</c:v>
                </c:pt>
              </c:numCache>
            </c:numRef>
          </c:val>
          <c:extLst>
            <c:ext xmlns:c16="http://schemas.microsoft.com/office/drawing/2014/chart" uri="{C3380CC4-5D6E-409C-BE32-E72D297353CC}">
              <c16:uniqueId val="{00000002-AD8F-C64A-9D55-816860A9F2AB}"/>
            </c:ext>
          </c:extLst>
        </c:ser>
        <c:ser>
          <c:idx val="3"/>
          <c:order val="3"/>
          <c:tx>
            <c:strRef>
              <c:f>Sheet1!$E$1</c:f>
              <c:strCache>
                <c:ptCount val="1"/>
                <c:pt idx="0">
                  <c:v>Series 4</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Sheet1!$E$2:$E$3</c:f>
              <c:numCache>
                <c:formatCode>General</c:formatCode>
                <c:ptCount val="2"/>
                <c:pt idx="0">
                  <c:v>3</c:v>
                </c:pt>
                <c:pt idx="1">
                  <c:v>3</c:v>
                </c:pt>
              </c:numCache>
            </c:numRef>
          </c:val>
          <c:extLst>
            <c:ext xmlns:c16="http://schemas.microsoft.com/office/drawing/2014/chart" uri="{C3380CC4-5D6E-409C-BE32-E72D297353CC}">
              <c16:uniqueId val="{00000003-AD8F-C64A-9D55-816860A9F2AB}"/>
            </c:ext>
          </c:extLst>
        </c:ser>
        <c:ser>
          <c:idx val="4"/>
          <c:order val="4"/>
          <c:tx>
            <c:strRef>
              <c:f>Sheet1!$F$1</c:f>
              <c:strCache>
                <c:ptCount val="1"/>
                <c:pt idx="0">
                  <c:v>Series 5</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Sheet1!$F$2:$F$3</c:f>
              <c:numCache>
                <c:formatCode>General</c:formatCode>
                <c:ptCount val="2"/>
                <c:pt idx="0">
                  <c:v>4</c:v>
                </c:pt>
                <c:pt idx="1">
                  <c:v>4</c:v>
                </c:pt>
              </c:numCache>
            </c:numRef>
          </c:val>
          <c:extLst>
            <c:ext xmlns:c16="http://schemas.microsoft.com/office/drawing/2014/chart" uri="{C3380CC4-5D6E-409C-BE32-E72D297353CC}">
              <c16:uniqueId val="{00000004-AD8F-C64A-9D55-816860A9F2AB}"/>
            </c:ext>
          </c:extLst>
        </c:ser>
        <c:ser>
          <c:idx val="5"/>
          <c:order val="5"/>
          <c:tx>
            <c:strRef>
              <c:f>Sheet1!$G$1</c:f>
              <c:strCache>
                <c:ptCount val="1"/>
                <c:pt idx="0">
                  <c:v>Series 6</c:v>
                </c:pt>
              </c:strCache>
            </c:strRef>
          </c:tx>
          <c:spPr>
            <a:solidFill>
              <a:schemeClr val="accent6"/>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Sheet1!$G$2:$G$3</c:f>
              <c:numCache>
                <c:formatCode>General</c:formatCode>
                <c:ptCount val="2"/>
                <c:pt idx="0">
                  <c:v>4</c:v>
                </c:pt>
                <c:pt idx="1">
                  <c:v>3</c:v>
                </c:pt>
              </c:numCache>
            </c:numRef>
          </c:val>
          <c:extLst>
            <c:ext xmlns:c16="http://schemas.microsoft.com/office/drawing/2014/chart" uri="{C3380CC4-5D6E-409C-BE32-E72D297353CC}">
              <c16:uniqueId val="{00000005-AD8F-C64A-9D55-816860A9F2AB}"/>
            </c:ext>
          </c:extLst>
        </c:ser>
        <c:dLbls>
          <c:dLblPos val="outEnd"/>
          <c:showLegendKey val="0"/>
          <c:showVal val="1"/>
          <c:showCatName val="0"/>
          <c:showSerName val="0"/>
          <c:showPercent val="0"/>
          <c:showBubbleSize val="0"/>
        </c:dLbls>
        <c:gapWidth val="50"/>
        <c:axId val="733916336"/>
        <c:axId val="733916664"/>
      </c:barChart>
      <c:catAx>
        <c:axId val="73391633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733916664"/>
        <c:crosses val="autoZero"/>
        <c:auto val="1"/>
        <c:lblAlgn val="ctr"/>
        <c:lblOffset val="100"/>
        <c:noMultiLvlLbl val="0"/>
      </c:catAx>
      <c:valAx>
        <c:axId val="733916664"/>
        <c:scaling>
          <c:orientation val="minMax"/>
        </c:scaling>
        <c:delete val="1"/>
        <c:axPos val="l"/>
        <c:numFmt formatCode="General" sourceLinked="1"/>
        <c:majorTickMark val="none"/>
        <c:minorTickMark val="none"/>
        <c:tickLblPos val="nextTo"/>
        <c:crossAx val="733916336"/>
        <c:crosses val="autoZero"/>
        <c:crossBetween val="between"/>
      </c:valAx>
      <c:spPr>
        <a:noFill/>
        <a:ln>
          <a:noFill/>
        </a:ln>
        <a:effectLst/>
      </c:spPr>
    </c:plotArea>
    <c:plotVisOnly val="1"/>
    <c:dispBlanksAs val="gap"/>
    <c:showDLblsOverMax val="0"/>
    <c:extLst/>
  </c:chart>
  <c:spPr>
    <a:noFill/>
    <a:ln>
      <a:noFill/>
    </a:ln>
    <a:effectLst/>
  </c:spPr>
  <c:txPr>
    <a:bodyPr/>
    <a:lstStyle/>
    <a:p>
      <a:pPr>
        <a:defRPr sz="800">
          <a:solidFill>
            <a:schemeClr val="tx1"/>
          </a:solidFill>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64069612169641E-3"/>
          <c:y val="0.2339549832652375"/>
          <c:w val="0.93452380952380953"/>
          <c:h val="0.47473105188383502"/>
        </c:manualLayout>
      </c:layout>
      <c:barChart>
        <c:barDir val="col"/>
        <c:grouping val="clustered"/>
        <c:varyColors val="0"/>
        <c:ser>
          <c:idx val="0"/>
          <c:order val="0"/>
          <c:tx>
            <c:strRef>
              <c:f>Sheet1!$B$1</c:f>
              <c:strCache>
                <c:ptCount val="1"/>
                <c:pt idx="0">
                  <c:v>Series 1</c:v>
                </c:pt>
              </c:strCache>
            </c:strRef>
          </c:tx>
          <c:spPr>
            <a:solidFill>
              <a:srgbClr val="00355F"/>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Sheet1!$B$2:$B$3</c:f>
              <c:numCache>
                <c:formatCode>General</c:formatCode>
                <c:ptCount val="2"/>
                <c:pt idx="0">
                  <c:v>2</c:v>
                </c:pt>
                <c:pt idx="1">
                  <c:v>3</c:v>
                </c:pt>
              </c:numCache>
            </c:numRef>
          </c:val>
          <c:extLst>
            <c:ext xmlns:c16="http://schemas.microsoft.com/office/drawing/2014/chart" uri="{C3380CC4-5D6E-409C-BE32-E72D297353CC}">
              <c16:uniqueId val="{00000000-AD8F-C64A-9D55-816860A9F2AB}"/>
            </c:ext>
          </c:extLst>
        </c:ser>
        <c:ser>
          <c:idx val="1"/>
          <c:order val="1"/>
          <c:tx>
            <c:strRef>
              <c:f>Sheet1!$C$1</c:f>
              <c:strCache>
                <c:ptCount val="1"/>
                <c:pt idx="0">
                  <c:v>Series 2</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Sheet1!$C$2:$C$3</c:f>
              <c:numCache>
                <c:formatCode>General</c:formatCode>
                <c:ptCount val="2"/>
                <c:pt idx="0">
                  <c:v>3</c:v>
                </c:pt>
                <c:pt idx="1">
                  <c:v>6</c:v>
                </c:pt>
              </c:numCache>
            </c:numRef>
          </c:val>
          <c:extLst>
            <c:ext xmlns:c16="http://schemas.microsoft.com/office/drawing/2014/chart" uri="{C3380CC4-5D6E-409C-BE32-E72D297353CC}">
              <c16:uniqueId val="{00000001-AD8F-C64A-9D55-816860A9F2AB}"/>
            </c:ext>
          </c:extLst>
        </c:ser>
        <c:ser>
          <c:idx val="2"/>
          <c:order val="2"/>
          <c:tx>
            <c:strRef>
              <c:f>Sheet1!$D$1</c:f>
              <c:strCache>
                <c:ptCount val="1"/>
                <c:pt idx="0">
                  <c:v>Series 3</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Sheet1!$D$2:$D$3</c:f>
              <c:numCache>
                <c:formatCode>General</c:formatCode>
                <c:ptCount val="2"/>
                <c:pt idx="0">
                  <c:v>4</c:v>
                </c:pt>
                <c:pt idx="1">
                  <c:v>4</c:v>
                </c:pt>
              </c:numCache>
            </c:numRef>
          </c:val>
          <c:extLst>
            <c:ext xmlns:c16="http://schemas.microsoft.com/office/drawing/2014/chart" uri="{C3380CC4-5D6E-409C-BE32-E72D297353CC}">
              <c16:uniqueId val="{00000002-AD8F-C64A-9D55-816860A9F2AB}"/>
            </c:ext>
          </c:extLst>
        </c:ser>
        <c:ser>
          <c:idx val="3"/>
          <c:order val="3"/>
          <c:tx>
            <c:strRef>
              <c:f>Sheet1!$E$1</c:f>
              <c:strCache>
                <c:ptCount val="1"/>
                <c:pt idx="0">
                  <c:v>Series 4</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Sheet1!$E$2:$E$3</c:f>
              <c:numCache>
                <c:formatCode>General</c:formatCode>
                <c:ptCount val="2"/>
                <c:pt idx="0">
                  <c:v>3</c:v>
                </c:pt>
                <c:pt idx="1">
                  <c:v>3</c:v>
                </c:pt>
              </c:numCache>
            </c:numRef>
          </c:val>
          <c:extLst>
            <c:ext xmlns:c16="http://schemas.microsoft.com/office/drawing/2014/chart" uri="{C3380CC4-5D6E-409C-BE32-E72D297353CC}">
              <c16:uniqueId val="{00000003-AD8F-C64A-9D55-816860A9F2AB}"/>
            </c:ext>
          </c:extLst>
        </c:ser>
        <c:ser>
          <c:idx val="4"/>
          <c:order val="4"/>
          <c:tx>
            <c:strRef>
              <c:f>Sheet1!$F$1</c:f>
              <c:strCache>
                <c:ptCount val="1"/>
                <c:pt idx="0">
                  <c:v>Series 5</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Sheet1!$F$2:$F$3</c:f>
              <c:numCache>
                <c:formatCode>General</c:formatCode>
                <c:ptCount val="2"/>
                <c:pt idx="0">
                  <c:v>4</c:v>
                </c:pt>
                <c:pt idx="1">
                  <c:v>4</c:v>
                </c:pt>
              </c:numCache>
            </c:numRef>
          </c:val>
          <c:extLst>
            <c:ext xmlns:c16="http://schemas.microsoft.com/office/drawing/2014/chart" uri="{C3380CC4-5D6E-409C-BE32-E72D297353CC}">
              <c16:uniqueId val="{00000004-AD8F-C64A-9D55-816860A9F2AB}"/>
            </c:ext>
          </c:extLst>
        </c:ser>
        <c:ser>
          <c:idx val="5"/>
          <c:order val="5"/>
          <c:tx>
            <c:strRef>
              <c:f>Sheet1!$G$1</c:f>
              <c:strCache>
                <c:ptCount val="1"/>
                <c:pt idx="0">
                  <c:v>Series 6</c:v>
                </c:pt>
              </c:strCache>
            </c:strRef>
          </c:tx>
          <c:spPr>
            <a:solidFill>
              <a:schemeClr val="accent6"/>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Category 1</c:v>
                </c:pt>
                <c:pt idx="1">
                  <c:v>Category 2</c:v>
                </c:pt>
              </c:strCache>
            </c:strRef>
          </c:cat>
          <c:val>
            <c:numRef>
              <c:f>Sheet1!$G$2:$G$3</c:f>
              <c:numCache>
                <c:formatCode>General</c:formatCode>
                <c:ptCount val="2"/>
                <c:pt idx="0">
                  <c:v>4</c:v>
                </c:pt>
                <c:pt idx="1">
                  <c:v>3</c:v>
                </c:pt>
              </c:numCache>
            </c:numRef>
          </c:val>
          <c:extLst>
            <c:ext xmlns:c16="http://schemas.microsoft.com/office/drawing/2014/chart" uri="{C3380CC4-5D6E-409C-BE32-E72D297353CC}">
              <c16:uniqueId val="{00000005-AD8F-C64A-9D55-816860A9F2AB}"/>
            </c:ext>
          </c:extLst>
        </c:ser>
        <c:dLbls>
          <c:dLblPos val="outEnd"/>
          <c:showLegendKey val="0"/>
          <c:showVal val="1"/>
          <c:showCatName val="0"/>
          <c:showSerName val="0"/>
          <c:showPercent val="0"/>
          <c:showBubbleSize val="0"/>
        </c:dLbls>
        <c:gapWidth val="50"/>
        <c:axId val="733916336"/>
        <c:axId val="733916664"/>
      </c:barChart>
      <c:catAx>
        <c:axId val="73391633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733916664"/>
        <c:crosses val="autoZero"/>
        <c:auto val="1"/>
        <c:lblAlgn val="ctr"/>
        <c:lblOffset val="100"/>
        <c:noMultiLvlLbl val="0"/>
      </c:catAx>
      <c:valAx>
        <c:axId val="733916664"/>
        <c:scaling>
          <c:orientation val="minMax"/>
        </c:scaling>
        <c:delete val="1"/>
        <c:axPos val="l"/>
        <c:numFmt formatCode="General" sourceLinked="1"/>
        <c:majorTickMark val="none"/>
        <c:minorTickMark val="none"/>
        <c:tickLblPos val="nextTo"/>
        <c:crossAx val="733916336"/>
        <c:crosses val="autoZero"/>
        <c:crossBetween val="between"/>
      </c:valAx>
      <c:spPr>
        <a:noFill/>
        <a:ln>
          <a:noFill/>
        </a:ln>
        <a:effectLst/>
      </c:spPr>
    </c:plotArea>
    <c:plotVisOnly val="1"/>
    <c:dispBlanksAs val="gap"/>
    <c:showDLblsOverMax val="0"/>
    <c:extLst/>
  </c:chart>
  <c:spPr>
    <a:noFill/>
    <a:ln>
      <a:noFill/>
    </a:ln>
    <a:effectLst/>
  </c:spPr>
  <c:txPr>
    <a:bodyPr/>
    <a:lstStyle/>
    <a:p>
      <a:pPr>
        <a:defRPr sz="800">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2B9529-020D-408F-8E29-012DA2C55CF9}" type="datetimeFigureOut">
              <a:rPr lang="en-US" smtClean="0"/>
              <a:t>10/3/25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01E82D-A42D-44C1-B6FE-B15E8F78A2BE}" type="slidenum">
              <a:rPr lang="en-US" smtClean="0"/>
              <a:t>‹#›</a:t>
            </a:fld>
            <a:endParaRPr lang="en-US"/>
          </a:p>
        </p:txBody>
      </p:sp>
    </p:spTree>
    <p:extLst>
      <p:ext uri="{BB962C8B-B14F-4D97-AF65-F5344CB8AC3E}">
        <p14:creationId xmlns:p14="http://schemas.microsoft.com/office/powerpoint/2010/main" val="1171716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Lily</a:t>
            </a:r>
            <a:r>
              <a:rPr lang="en-US" b="0" dirty="0"/>
              <a:t> - </a:t>
            </a:r>
            <a:r>
              <a:rPr lang="en-US" dirty="0"/>
              <a:t>Welcome everyone to today’s Strategy Spotlight session: </a:t>
            </a:r>
            <a:r>
              <a:rPr lang="en-US" i="1" dirty="0"/>
              <a:t>Improving Fall-to-Spring Retention with Rapid Insight.</a:t>
            </a:r>
            <a:r>
              <a:rPr lang="en-US" dirty="0"/>
              <a:t> We’re excited to have you with us for this important conversation about student success.</a:t>
            </a:r>
            <a:endParaRPr lang="en-US"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01E82D-A42D-44C1-B6FE-B15E8F78A2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5865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1" dirty="0"/>
              <a:t>Lily</a:t>
            </a:r>
            <a:r>
              <a:rPr lang="en-US" dirty="0"/>
              <a:t> – I’m Lily, Strategic Leader on the EAB Data and Analytics team, and I’m joined today by </a:t>
            </a:r>
            <a:r>
              <a:rPr lang="en-US" b="1" dirty="0"/>
              <a:t>Dr. Janet Schulenberg</a:t>
            </a:r>
            <a:r>
              <a:rPr lang="en-US" dirty="0"/>
              <a:t>, Senior Director of Undergraduate Studies at Penn State. Janet and her team used Rapid Insight to demonstrate how advising meetings directly influence persistence, reduce equity gaps, and generate measurable financial impact for the institution. She’ll share how these insights have shaped Penn State’s approach to advising and student success.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F4803AB-2594-4B0A-8DC3-A3880FE86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760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Lily - </a:t>
            </a:r>
            <a:r>
              <a:rPr lang="en-US" dirty="0"/>
              <a:t>A quick reminder before we get started: you can use the chat to share your thoughts, questions, and resources throughout today’s session. Closed captions are available if you’d like to turn them on.</a:t>
            </a:r>
            <a:endParaRPr lang="en-US"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56EFEF-F481-4307-B619-7DFEAACC8E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339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Lily</a:t>
            </a:r>
            <a:r>
              <a:rPr lang="en-US" dirty="0"/>
              <a:t> - To warm us up, let’s start with a lighthearted icebreaker. If Rapid Insight could instantly answer </a:t>
            </a:r>
            <a:r>
              <a:rPr lang="en-US" i="1" dirty="0"/>
              <a:t>one</a:t>
            </a:r>
            <a:r>
              <a:rPr lang="en-US" dirty="0"/>
              <a:t> question for you—about your students or even your personal life—what would it be? For example: </a:t>
            </a:r>
            <a:r>
              <a:rPr lang="en-US" i="1" dirty="0"/>
              <a:t>Which students are most likely to leave before the spring term?</a:t>
            </a:r>
            <a:r>
              <a:rPr lang="en-US" dirty="0"/>
              <a:t> Or… </a:t>
            </a:r>
            <a:r>
              <a:rPr lang="en-US" i="1" dirty="0"/>
              <a:t>will my child change their Halloween costume at the last minute?</a:t>
            </a:r>
            <a:r>
              <a:rPr lang="en-US" dirty="0"/>
              <a:t> Pop your answers in the chat!</a:t>
            </a:r>
            <a:endParaRPr lang="en-US"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F4803AB-2594-4B0A-8DC3-A3880FE86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2656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DA06E-C725-F893-1F6F-5168BEE7CE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7F81F7-1DE0-7C18-865E-C7A3FC5267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4CA8F4-1AFE-8EAD-F003-C5E9819037C0}"/>
              </a:ext>
            </a:extLst>
          </p:cNvPr>
          <p:cNvSpPr>
            <a:spLocks noGrp="1"/>
          </p:cNvSpPr>
          <p:nvPr>
            <p:ph type="body" idx="1"/>
          </p:nvPr>
        </p:nvSpPr>
        <p:spPr/>
        <p:txBody>
          <a:bodyPr/>
          <a:lstStyle/>
          <a:p>
            <a:r>
              <a:rPr lang="en-US" dirty="0"/>
              <a:t>Lily</a:t>
            </a:r>
          </a:p>
        </p:txBody>
      </p:sp>
      <p:sp>
        <p:nvSpPr>
          <p:cNvPr id="4" name="Slide Number Placeholder 3">
            <a:extLst>
              <a:ext uri="{FF2B5EF4-FFF2-40B4-BE49-F238E27FC236}">
                <a16:creationId xmlns:a16="http://schemas.microsoft.com/office/drawing/2014/main" id="{FAEBCBDA-5741-4E07-0718-63F2A63DAB2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01E82D-A42D-44C1-B6FE-B15E8F78A2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7869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27873-962F-C6DF-C3EC-5E5DB59ED9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DB5D29-CA0C-8144-796F-7D968F1750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69BB0B-465C-5789-CA84-CD8A906F2960}"/>
              </a:ext>
            </a:extLst>
          </p:cNvPr>
          <p:cNvSpPr>
            <a:spLocks noGrp="1"/>
          </p:cNvSpPr>
          <p:nvPr>
            <p:ph type="body" idx="1"/>
          </p:nvPr>
        </p:nvSpPr>
        <p:spPr/>
        <p:txBody>
          <a:bodyPr/>
          <a:lstStyle/>
          <a:p>
            <a:r>
              <a:rPr lang="en-US" b="1" dirty="0"/>
              <a:t>Lily - </a:t>
            </a:r>
            <a:r>
              <a:rPr lang="en-US" dirty="0"/>
              <a:t>Here’s our roadmap for the session:</a:t>
            </a:r>
          </a:p>
          <a:p>
            <a:r>
              <a:rPr lang="en-US" dirty="0"/>
              <a:t>We’ll start with an overview and objectives.</a:t>
            </a:r>
          </a:p>
          <a:p>
            <a:r>
              <a:rPr lang="en-US" dirty="0"/>
              <a:t>Then talk about IR’s role in retention.</a:t>
            </a:r>
          </a:p>
          <a:p>
            <a:r>
              <a:rPr lang="en-US" dirty="0"/>
              <a:t>Next, we’ll spotlight Penn State’s story.</a:t>
            </a:r>
          </a:p>
          <a:p>
            <a:r>
              <a:rPr lang="en-US" dirty="0"/>
              <a:t>We’ll show a short demo of Rapid Insight in action.</a:t>
            </a:r>
          </a:p>
          <a:p>
            <a:r>
              <a:rPr lang="en-US" dirty="0"/>
              <a:t>And finally, we’ll close with practical steps you can take back to campus this fall.</a:t>
            </a:r>
          </a:p>
          <a:p>
            <a:endParaRPr lang="en-US" b="1" dirty="0"/>
          </a:p>
        </p:txBody>
      </p:sp>
      <p:sp>
        <p:nvSpPr>
          <p:cNvPr id="4" name="Slide Number Placeholder 3">
            <a:extLst>
              <a:ext uri="{FF2B5EF4-FFF2-40B4-BE49-F238E27FC236}">
                <a16:creationId xmlns:a16="http://schemas.microsoft.com/office/drawing/2014/main" id="{9E1B3212-1400-B363-FEF5-CA6D51AB3A6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01E82D-A42D-44C1-B6FE-B15E8F78A2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0462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Lily - </a:t>
            </a:r>
            <a:r>
              <a:rPr lang="en-US" dirty="0"/>
              <a:t>Our goals today are to:</a:t>
            </a:r>
          </a:p>
          <a:p>
            <a:r>
              <a:rPr lang="en-US" dirty="0"/>
              <a:t>Recognize early indicators of student attrition </a:t>
            </a:r>
            <a:r>
              <a:rPr lang="en-US" i="1" dirty="0"/>
              <a:t>before</a:t>
            </a:r>
            <a:r>
              <a:rPr lang="en-US" dirty="0"/>
              <a:t> final grades or official withdrawals are available.</a:t>
            </a:r>
          </a:p>
          <a:p>
            <a:r>
              <a:rPr lang="en-US" dirty="0"/>
              <a:t>Use Rapid Insight tools to analyze the effectiveness of student support structures.</a:t>
            </a:r>
          </a:p>
          <a:p>
            <a:r>
              <a:rPr lang="en-US" dirty="0"/>
              <a:t>Identify practical, low-lift strategies your team can use this fall to strengthen retention.</a:t>
            </a:r>
          </a:p>
          <a:p>
            <a:r>
              <a:rPr lang="en-US" dirty="0"/>
              <a:t>And showcase how Rapid Insight can help you partner with advising units to drive student success.</a:t>
            </a:r>
          </a:p>
          <a:p>
            <a:endParaRPr lang="en-US" b="1"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01E82D-A42D-44C1-B6FE-B15E8F78A2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1464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Lily</a:t>
            </a:r>
            <a:r>
              <a:rPr lang="en-US" dirty="0"/>
              <a:t> – Fall is such a critical window for attrition risk. And Institutional Research offices are uniquely positioned to surface data that others can act on quickly. Let’s talk about what that looks like.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01E82D-A42D-44C1-B6FE-B15E8F78A2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0515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Lily </a:t>
            </a:r>
            <a:r>
              <a:rPr lang="en-US" b="0" dirty="0"/>
              <a:t>- </a:t>
            </a:r>
            <a:r>
              <a:rPr lang="en-US" dirty="0"/>
              <a:t>IR teams can quantify the financial and student success impact of interventions, identify leading indicators of attrition, and translate complex data into insights advising units can really use. The key question is: how do we shift IR from just </a:t>
            </a:r>
            <a:r>
              <a:rPr lang="en-US" i="1" dirty="0"/>
              <a:t>reporting</a:t>
            </a:r>
            <a:r>
              <a:rPr lang="en-US" dirty="0"/>
              <a:t> data to strategically </a:t>
            </a:r>
            <a:r>
              <a:rPr lang="en-US" i="1" dirty="0"/>
              <a:t>advising through</a:t>
            </a:r>
            <a:r>
              <a:rPr lang="en-US" dirty="0"/>
              <a:t> the data?</a:t>
            </a:r>
            <a:endParaRPr lang="en-US" b="1" dirty="0"/>
          </a:p>
        </p:txBody>
      </p:sp>
      <p:sp>
        <p:nvSpPr>
          <p:cNvPr id="4" name="Slide Number Placeholder 3"/>
          <p:cNvSpPr>
            <a:spLocks noGrp="1"/>
          </p:cNvSpPr>
          <p:nvPr>
            <p:ph type="sldNum" sz="quarter" idx="5"/>
          </p:nvPr>
        </p:nvSpPr>
        <p:spPr/>
        <p:txBody>
          <a:bodyPr/>
          <a:lstStyle/>
          <a:p>
            <a:fld id="{C201E82D-A42D-44C1-B6FE-B15E8F78A2BE}" type="slidenum">
              <a:rPr lang="en-US" smtClean="0"/>
              <a:t>9</a:t>
            </a:fld>
            <a:endParaRPr lang="en-US"/>
          </a:p>
        </p:txBody>
      </p:sp>
    </p:spTree>
    <p:extLst>
      <p:ext uri="{BB962C8B-B14F-4D97-AF65-F5344CB8AC3E}">
        <p14:creationId xmlns:p14="http://schemas.microsoft.com/office/powerpoint/2010/main" val="2358628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Lily</a:t>
            </a:r>
            <a:r>
              <a:rPr lang="en-US" dirty="0"/>
              <a:t> – These are some of the most common early indicators:</a:t>
            </a:r>
          </a:p>
          <a:p>
            <a:pPr marL="171450" indent="-171450">
              <a:buFont typeface="Arial" panose="020B0604020202020204" pitchFamily="34" charset="0"/>
              <a:buChar char="•"/>
            </a:pPr>
            <a:r>
              <a:rPr lang="en-US" dirty="0"/>
              <a:t>Academic: not registering for next term, course withdrawals, low midterm performance.</a:t>
            </a:r>
          </a:p>
          <a:p>
            <a:pPr marL="171450" indent="-171450">
              <a:buFont typeface="Arial" panose="020B0604020202020204" pitchFamily="34" charset="0"/>
              <a:buChar char="•"/>
            </a:pPr>
            <a:r>
              <a:rPr lang="en-US" dirty="0"/>
              <a:t>Advising &amp; engagement: no advising meetings documented, low use of support services, limited campus involvement.</a:t>
            </a:r>
          </a:p>
          <a:p>
            <a:pPr marL="171450" indent="-171450">
              <a:buFont typeface="Arial" panose="020B0604020202020204" pitchFamily="34" charset="0"/>
              <a:buChar char="•"/>
            </a:pPr>
            <a:r>
              <a:rPr lang="en-US" dirty="0"/>
              <a:t>Behavioral: low LMS activity, frequent absences, missing materials.</a:t>
            </a:r>
          </a:p>
          <a:p>
            <a:pPr marL="171450" indent="-171450">
              <a:buFont typeface="Arial" panose="020B0604020202020204" pitchFamily="34" charset="0"/>
              <a:buChar char="•"/>
            </a:pPr>
            <a:r>
              <a:rPr lang="en-US" dirty="0"/>
              <a:t>Financial: account holds, aid changes, or missed payments.</a:t>
            </a:r>
          </a:p>
          <a:p>
            <a:r>
              <a:rPr lang="en-US" dirty="0"/>
              <a:t>The point here is that many of these signals show up well </a:t>
            </a:r>
            <a:r>
              <a:rPr lang="en-US" i="1" dirty="0"/>
              <a:t>before</a:t>
            </a:r>
            <a:r>
              <a:rPr lang="en-US" dirty="0"/>
              <a:t> grades are final or students formally withdraw.</a:t>
            </a:r>
          </a:p>
          <a:p>
            <a:endParaRPr lang="en-US" dirty="0"/>
          </a:p>
        </p:txBody>
      </p:sp>
      <p:sp>
        <p:nvSpPr>
          <p:cNvPr id="4" name="Slide Number Placeholder 3"/>
          <p:cNvSpPr>
            <a:spLocks noGrp="1"/>
          </p:cNvSpPr>
          <p:nvPr>
            <p:ph type="sldNum" sz="quarter" idx="5"/>
          </p:nvPr>
        </p:nvSpPr>
        <p:spPr/>
        <p:txBody>
          <a:bodyPr/>
          <a:lstStyle/>
          <a:p>
            <a:fld id="{C201E82D-A42D-44C1-B6FE-B15E8F78A2BE}" type="slidenum">
              <a:rPr lang="en-US" smtClean="0"/>
              <a:t>10</a:t>
            </a:fld>
            <a:endParaRPr lang="en-US"/>
          </a:p>
        </p:txBody>
      </p:sp>
    </p:spTree>
    <p:extLst>
      <p:ext uri="{BB962C8B-B14F-4D97-AF65-F5344CB8AC3E}">
        <p14:creationId xmlns:p14="http://schemas.microsoft.com/office/powerpoint/2010/main" val="373762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Lily</a:t>
            </a:r>
            <a:r>
              <a:rPr lang="en-US" dirty="0"/>
              <a:t> – With that foundation in mind, let’s turn to a real-world example. Penn State University took a closer look at how advising influences persistence—and Rapid Insight was central to their work. Janet, I’ll turn it over to you to share your story.</a:t>
            </a:r>
          </a:p>
          <a:p>
            <a:r>
              <a:rPr lang="en-US" dirty="0"/>
              <a:t>We’ll have some time for questions for Janet at the end of these slides – please feel free to send your questions in the chat as we go.</a:t>
            </a:r>
          </a:p>
        </p:txBody>
      </p:sp>
      <p:sp>
        <p:nvSpPr>
          <p:cNvPr id="4" name="Slide Number Placeholder 3"/>
          <p:cNvSpPr>
            <a:spLocks noGrp="1"/>
          </p:cNvSpPr>
          <p:nvPr>
            <p:ph type="sldNum" sz="quarter" idx="5"/>
          </p:nvPr>
        </p:nvSpPr>
        <p:spPr/>
        <p:txBody>
          <a:bodyPr/>
          <a:lstStyle/>
          <a:p>
            <a:fld id="{C201E82D-A42D-44C1-B6FE-B15E8F78A2BE}" type="slidenum">
              <a:rPr lang="en-US" smtClean="0"/>
              <a:t>11</a:t>
            </a:fld>
            <a:endParaRPr lang="en-US"/>
          </a:p>
        </p:txBody>
      </p:sp>
    </p:spTree>
    <p:extLst>
      <p:ext uri="{BB962C8B-B14F-4D97-AF65-F5344CB8AC3E}">
        <p14:creationId xmlns:p14="http://schemas.microsoft.com/office/powerpoint/2010/main" val="1169796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Janet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F4803AB-2594-4B0A-8DC3-A3880FE863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9127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Janet</a:t>
            </a:r>
          </a:p>
        </p:txBody>
      </p:sp>
      <p:sp>
        <p:nvSpPr>
          <p:cNvPr id="4" name="Slide Number Placeholder 3"/>
          <p:cNvSpPr>
            <a:spLocks noGrp="1"/>
          </p:cNvSpPr>
          <p:nvPr>
            <p:ph type="sldNum" sz="quarter" idx="10"/>
          </p:nvPr>
        </p:nvSpPr>
        <p:spPr/>
        <p:txBody>
          <a:bodyPr/>
          <a:lstStyle/>
          <a:p>
            <a:fld id="{CE32F140-C7AF-4687-99AA-0C0E1F43ABF2}" type="slidenum">
              <a:rPr lang="en-US" smtClean="0"/>
              <a:t>13</a:t>
            </a:fld>
            <a:endParaRPr lang="en-US"/>
          </a:p>
        </p:txBody>
      </p:sp>
    </p:spTree>
    <p:extLst>
      <p:ext uri="{BB962C8B-B14F-4D97-AF65-F5344CB8AC3E}">
        <p14:creationId xmlns:p14="http://schemas.microsoft.com/office/powerpoint/2010/main" val="465723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Janet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01E82D-A42D-44C1-B6FE-B15E8F78A2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2222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Janet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01E82D-A42D-44C1-B6FE-B15E8F78A2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3434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Janet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01E82D-A42D-44C1-B6FE-B15E8F78A2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86376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Janet</a:t>
            </a:r>
            <a:r>
              <a:rPr lang="en-US" dirty="0"/>
              <a:t>: Starting Point: A Construct job built to look at ROI for students who had tracking items raised through course progress surveys</a:t>
            </a:r>
          </a:p>
        </p:txBody>
      </p:sp>
      <p:sp>
        <p:nvSpPr>
          <p:cNvPr id="4" name="Slide Number Placeholder 3"/>
          <p:cNvSpPr>
            <a:spLocks noGrp="1"/>
          </p:cNvSpPr>
          <p:nvPr>
            <p:ph type="sldNum" sz="quarter" idx="5"/>
          </p:nvPr>
        </p:nvSpPr>
        <p:spPr/>
        <p:txBody>
          <a:bodyPr/>
          <a:lstStyle/>
          <a:p>
            <a:fld id="{C201E82D-A42D-44C1-B6FE-B15E8F78A2BE}" type="slidenum">
              <a:rPr lang="en-US" smtClean="0"/>
              <a:t>17</a:t>
            </a:fld>
            <a:endParaRPr lang="en-US"/>
          </a:p>
        </p:txBody>
      </p:sp>
    </p:spTree>
    <p:extLst>
      <p:ext uri="{BB962C8B-B14F-4D97-AF65-F5344CB8AC3E}">
        <p14:creationId xmlns:p14="http://schemas.microsoft.com/office/powerpoint/2010/main" val="40562388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Janet</a:t>
            </a:r>
            <a:r>
              <a:rPr lang="en-US" dirty="0"/>
              <a:t> - Adapting this model was because: we can’t control what a student does, but we can control how the institution supports them. What structures are in place to support them.</a:t>
            </a:r>
          </a:p>
          <a:p>
            <a:endParaRPr lang="en-US" dirty="0"/>
          </a:p>
          <a:p>
            <a:r>
              <a:rPr lang="en-US" dirty="0"/>
              <a:t>Construct is agile, it can adapt with you as your institutional structures are evolving.</a:t>
            </a:r>
          </a:p>
          <a:p>
            <a:endParaRPr lang="en-US" dirty="0"/>
          </a:p>
        </p:txBody>
      </p:sp>
      <p:sp>
        <p:nvSpPr>
          <p:cNvPr id="4" name="Slide Number Placeholder 3"/>
          <p:cNvSpPr>
            <a:spLocks noGrp="1"/>
          </p:cNvSpPr>
          <p:nvPr>
            <p:ph type="sldNum" sz="quarter" idx="5"/>
          </p:nvPr>
        </p:nvSpPr>
        <p:spPr/>
        <p:txBody>
          <a:bodyPr/>
          <a:lstStyle/>
          <a:p>
            <a:fld id="{C201E82D-A42D-44C1-B6FE-B15E8F78A2BE}" type="slidenum">
              <a:rPr lang="en-US" smtClean="0"/>
              <a:t>18</a:t>
            </a:fld>
            <a:endParaRPr lang="en-US"/>
          </a:p>
        </p:txBody>
      </p:sp>
    </p:spTree>
    <p:extLst>
      <p:ext uri="{BB962C8B-B14F-4D97-AF65-F5344CB8AC3E}">
        <p14:creationId xmlns:p14="http://schemas.microsoft.com/office/powerpoint/2010/main" val="3600101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Lily</a:t>
            </a:r>
            <a:r>
              <a:rPr lang="en-US" dirty="0"/>
              <a:t> – open the floor to questions for Janet. Prepare a few questions in case it’s a quiet crowd.</a:t>
            </a:r>
          </a:p>
          <a:p>
            <a:r>
              <a:rPr lang="en-US" b="1" dirty="0"/>
              <a:t>Back Pocket Questions:</a:t>
            </a:r>
          </a:p>
          <a:p>
            <a:pPr marL="171450" indent="-171450">
              <a:buFont typeface="Arial" panose="020B0604020202020204" pitchFamily="34" charset="0"/>
              <a:buChar char="•"/>
            </a:pPr>
            <a:r>
              <a:rPr lang="en-US" b="0" dirty="0"/>
              <a:t>How did you go about sharing your findings with campus leaders, and what advice would you give others on getting leadership buy-in for investing in advising?</a:t>
            </a:r>
          </a:p>
          <a:p>
            <a:pPr marL="171450" indent="-171450">
              <a:buFont typeface="Arial" panose="020B0604020202020204" pitchFamily="34" charset="0"/>
              <a:buChar char="•"/>
            </a:pPr>
            <a:r>
              <a:rPr lang="en-US" b="0" dirty="0"/>
              <a:t>If another institution wanted to start a project like this, what’s one piece of advice you’d give them about where to begin?</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01E82D-A42D-44C1-B6FE-B15E8F78A2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4632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Lily</a:t>
            </a:r>
            <a:r>
              <a:rPr lang="en-US" dirty="0"/>
              <a:t> </a:t>
            </a:r>
            <a:br>
              <a:rPr lang="en-US" dirty="0"/>
            </a:br>
            <a:r>
              <a:rPr lang="en-US" sz="1200" dirty="0"/>
              <a:t>15- minute demo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Identify students not registered for next term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Call each for each adviser, create report for each adviser to reach out to their students who have not yet registered</a:t>
            </a:r>
          </a:p>
          <a:p>
            <a:r>
              <a:rPr lang="en-US" sz="1200" b="1" dirty="0">
                <a:effectLst/>
              </a:rPr>
              <a:t>Include:</a:t>
            </a:r>
            <a:endParaRPr lang="en-US" sz="1200" dirty="0">
              <a:effectLst/>
            </a:endParaRPr>
          </a:p>
          <a:p>
            <a:r>
              <a:rPr lang="en-US" sz="1200" dirty="0">
                <a:effectLst/>
              </a:rPr>
              <a:t>Tips for communicating findings with advising units and leadership. How do you make this information approachable and actionable for leadership and advising staff?</a:t>
            </a:r>
          </a:p>
          <a:p>
            <a:r>
              <a:rPr lang="en-US" sz="1200" dirty="0">
                <a:effectLst/>
              </a:rPr>
              <a:t>Low-lift strategies for offices just beginning with predictive modeling.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Janet – Send Lily original Construct job and adapted job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Lily – Walk through one feature of the job. Offer a peek into how Penn State ran this job.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rPr>
              <a:t>Keep in mind for Skills &amp; Solutions: Next step from this: create an early-term retention model, then use Predict to give Student Success Offices a heads up on which students should receive targeted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01E82D-A42D-44C1-B6FE-B15E8F78A2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36637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C9964-3947-E4EC-7BD9-38C30DAD47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E0E022-69B4-A59D-D2C0-52A9E8E518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887E1A-8B43-58D9-79A4-E3BFAF8977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Lily</a:t>
            </a:r>
            <a:r>
              <a:rPr lang="en-US" dirty="0"/>
              <a:t>  - Now let’s bring this back to your own institutions. Where will you start? Which of these early indicators are most relevant for you? </a:t>
            </a:r>
          </a:p>
        </p:txBody>
      </p:sp>
      <p:sp>
        <p:nvSpPr>
          <p:cNvPr id="4" name="Slide Number Placeholder 3">
            <a:extLst>
              <a:ext uri="{FF2B5EF4-FFF2-40B4-BE49-F238E27FC236}">
                <a16:creationId xmlns:a16="http://schemas.microsoft.com/office/drawing/2014/main" id="{C35809DD-BDD6-2FBD-09FD-98BD764948A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201E82D-A42D-44C1-B6FE-B15E8F78A2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86381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Lily</a:t>
            </a:r>
            <a:r>
              <a:rPr lang="en-US" dirty="0"/>
              <a:t> – To get you started thinking about how this all applies to your own campus, we are going to use the Annotate feature in Zoom. To annotate…</a:t>
            </a:r>
          </a:p>
        </p:txBody>
      </p:sp>
      <p:sp>
        <p:nvSpPr>
          <p:cNvPr id="4" name="Slide Number Placeholder 3"/>
          <p:cNvSpPr>
            <a:spLocks noGrp="1"/>
          </p:cNvSpPr>
          <p:nvPr>
            <p:ph type="sldNum" sz="quarter" idx="5"/>
          </p:nvPr>
        </p:nvSpPr>
        <p:spPr/>
        <p:txBody>
          <a:bodyPr/>
          <a:lstStyle/>
          <a:p>
            <a:fld id="{C201E82D-A42D-44C1-B6FE-B15E8F78A2BE}" type="slidenum">
              <a:rPr lang="en-US" smtClean="0"/>
              <a:t>22</a:t>
            </a:fld>
            <a:endParaRPr lang="en-US"/>
          </a:p>
        </p:txBody>
      </p:sp>
    </p:spTree>
    <p:extLst>
      <p:ext uri="{BB962C8B-B14F-4D97-AF65-F5344CB8AC3E}">
        <p14:creationId xmlns:p14="http://schemas.microsoft.com/office/powerpoint/2010/main" val="26810897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t>Lily</a:t>
            </a:r>
            <a:br>
              <a:rPr lang="en-US" sz="1000" dirty="0"/>
            </a:br>
            <a:r>
              <a:rPr lang="en-US" sz="1000" dirty="0"/>
              <a:t>Go ahead and stamp on the slide which of these early indicators of attrition you’re most interested in exploring through an analysis. You can start by finding the low-hanging fruit. Which of these common early indicators of attrition would be most accessible for you to focus on first? What data do you have easy access to?</a:t>
            </a:r>
          </a:p>
        </p:txBody>
      </p:sp>
      <p:sp>
        <p:nvSpPr>
          <p:cNvPr id="4" name="Slide Number Placeholder 3"/>
          <p:cNvSpPr>
            <a:spLocks noGrp="1"/>
          </p:cNvSpPr>
          <p:nvPr>
            <p:ph type="sldNum" sz="quarter" idx="5"/>
          </p:nvPr>
        </p:nvSpPr>
        <p:spPr/>
        <p:txBody>
          <a:bodyPr/>
          <a:lstStyle/>
          <a:p>
            <a:fld id="{C201E82D-A42D-44C1-B6FE-B15E8F78A2BE}" type="slidenum">
              <a:rPr lang="en-US" smtClean="0"/>
              <a:t>23</a:t>
            </a:fld>
            <a:endParaRPr lang="en-US"/>
          </a:p>
        </p:txBody>
      </p:sp>
    </p:spTree>
    <p:extLst>
      <p:ext uri="{BB962C8B-B14F-4D97-AF65-F5344CB8AC3E}">
        <p14:creationId xmlns:p14="http://schemas.microsoft.com/office/powerpoint/2010/main" val="2256991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53A76-8FE0-7EE8-76E6-0DDBC3BCD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A50446-B3BC-ED53-4248-51C742CD40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DAD22-2CA1-C50B-45DC-14209F71EBB2}"/>
              </a:ext>
            </a:extLst>
          </p:cNvPr>
          <p:cNvSpPr>
            <a:spLocks noGrp="1"/>
          </p:cNvSpPr>
          <p:nvPr>
            <p:ph type="body" idx="1"/>
          </p:nvPr>
        </p:nvSpPr>
        <p:spPr/>
        <p:txBody>
          <a:bodyPr/>
          <a:lstStyle/>
          <a:p>
            <a:r>
              <a:rPr lang="en-US" b="1" dirty="0">
                <a:ea typeface="Calibri"/>
                <a:cs typeface="Calibri"/>
              </a:rPr>
              <a:t>Lily - </a:t>
            </a:r>
            <a:r>
              <a:rPr lang="en-US" dirty="0"/>
              <a:t>Here are a few practical steps you can take this fall:</a:t>
            </a:r>
          </a:p>
          <a:p>
            <a:pPr marL="171450" indent="-171450">
              <a:buFont typeface="Arial" panose="020B0604020202020204" pitchFamily="34" charset="0"/>
              <a:buChar char="•"/>
            </a:pPr>
            <a:r>
              <a:rPr lang="en-US" dirty="0"/>
              <a:t>Identify one risk indicator you have data for—it doesn’t have to be perfect, just start somewhere.</a:t>
            </a:r>
          </a:p>
          <a:p>
            <a:pPr marL="171450" indent="-171450">
              <a:buFont typeface="Arial" panose="020B0604020202020204" pitchFamily="34" charset="0"/>
              <a:buChar char="•"/>
            </a:pPr>
            <a:r>
              <a:rPr lang="en-US" dirty="0"/>
              <a:t>Determine who you need to connect with—academic affairs, advising, student success teams.</a:t>
            </a:r>
          </a:p>
          <a:p>
            <a:pPr marL="171450" indent="-171450">
              <a:buFont typeface="Arial" panose="020B0604020202020204" pitchFamily="34" charset="0"/>
              <a:buChar char="•"/>
            </a:pPr>
            <a:r>
              <a:rPr lang="en-US" dirty="0"/>
              <a:t>Remember: IR’s role isn’t just to identify risk, but to help shape the institution’s response.</a:t>
            </a:r>
          </a:p>
          <a:p>
            <a:r>
              <a:rPr lang="en-US" dirty="0"/>
              <a:t>And finally, leverage Rapid Insight to explore early indicators, model retention, and connect interventions to outcomes.</a:t>
            </a:r>
          </a:p>
        </p:txBody>
      </p:sp>
      <p:sp>
        <p:nvSpPr>
          <p:cNvPr id="4" name="Slide Number Placeholder 3">
            <a:extLst>
              <a:ext uri="{FF2B5EF4-FFF2-40B4-BE49-F238E27FC236}">
                <a16:creationId xmlns:a16="http://schemas.microsoft.com/office/drawing/2014/main" id="{D4AEBA90-01B6-A069-FA5E-8B7D12F14CA4}"/>
              </a:ext>
            </a:extLst>
          </p:cNvPr>
          <p:cNvSpPr>
            <a:spLocks noGrp="1"/>
          </p:cNvSpPr>
          <p:nvPr>
            <p:ph type="sldNum" sz="quarter" idx="5"/>
          </p:nvPr>
        </p:nvSpPr>
        <p:spPr/>
        <p:txBody>
          <a:bodyPr/>
          <a:lstStyle/>
          <a:p>
            <a:fld id="{C201E82D-A42D-44C1-B6FE-B15E8F78A2BE}" type="slidenum">
              <a:rPr lang="en-US" smtClean="0"/>
              <a:t>24</a:t>
            </a:fld>
            <a:endParaRPr lang="en-US"/>
          </a:p>
        </p:txBody>
      </p:sp>
    </p:spTree>
    <p:extLst>
      <p:ext uri="{BB962C8B-B14F-4D97-AF65-F5344CB8AC3E}">
        <p14:creationId xmlns:p14="http://schemas.microsoft.com/office/powerpoint/2010/main" val="5100031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CBEF3-3B70-349B-066A-B485AB423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E3770C-E5EF-8939-369B-3E2253239E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87FF36-BF4F-6804-C324-29DA99322CEA}"/>
              </a:ext>
            </a:extLst>
          </p:cNvPr>
          <p:cNvSpPr>
            <a:spLocks noGrp="1"/>
          </p:cNvSpPr>
          <p:nvPr>
            <p:ph type="body" idx="1"/>
          </p:nvPr>
        </p:nvSpPr>
        <p:spPr/>
        <p:txBody>
          <a:bodyPr/>
          <a:lstStyle/>
          <a:p>
            <a:r>
              <a:rPr lang="en-US" b="1" dirty="0"/>
              <a:t>Lily</a:t>
            </a:r>
          </a:p>
          <a:p>
            <a:r>
              <a:rPr lang="en-US" dirty="0"/>
              <a:t> Before you go, we’d love your feedback!</a:t>
            </a:r>
            <a:br>
              <a:rPr lang="en-US" dirty="0">
                <a:cs typeface="+mn-lt"/>
              </a:rPr>
            </a:br>
            <a:r>
              <a:rPr lang="en-US" dirty="0"/>
              <a:t> Let us know how confident you feel using Rapid Insight now, and whether you want to join our next session or get personalized support.</a:t>
            </a:r>
            <a:endParaRPr lang="en-US" dirty="0">
              <a:ea typeface="Calibri"/>
              <a:cs typeface="Calibri"/>
            </a:endParaRPr>
          </a:p>
        </p:txBody>
      </p:sp>
      <p:sp>
        <p:nvSpPr>
          <p:cNvPr id="4" name="Slide Number Placeholder 3">
            <a:extLst>
              <a:ext uri="{FF2B5EF4-FFF2-40B4-BE49-F238E27FC236}">
                <a16:creationId xmlns:a16="http://schemas.microsoft.com/office/drawing/2014/main" id="{853490C7-7D9C-A060-391C-FB03577A9F09}"/>
              </a:ext>
            </a:extLst>
          </p:cNvPr>
          <p:cNvSpPr>
            <a:spLocks noGrp="1"/>
          </p:cNvSpPr>
          <p:nvPr>
            <p:ph type="sldNum" sz="quarter" idx="5"/>
          </p:nvPr>
        </p:nvSpPr>
        <p:spPr/>
        <p:txBody>
          <a:bodyPr/>
          <a:lstStyle/>
          <a:p>
            <a:fld id="{C201E82D-A42D-44C1-B6FE-B15E8F78A2BE}" type="slidenum">
              <a:rPr lang="en-US" smtClean="0"/>
              <a:t>25</a:t>
            </a:fld>
            <a:endParaRPr lang="en-US"/>
          </a:p>
        </p:txBody>
      </p:sp>
    </p:spTree>
    <p:extLst>
      <p:ext uri="{BB962C8B-B14F-4D97-AF65-F5344CB8AC3E}">
        <p14:creationId xmlns:p14="http://schemas.microsoft.com/office/powerpoint/2010/main" val="17608333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821B1-03C1-ED74-12B8-0A5B11ADBE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44780-D5F8-4E73-BAAC-7745E62E11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1A0948-2F21-34B9-549E-84587ADCE059}"/>
              </a:ext>
            </a:extLst>
          </p:cNvPr>
          <p:cNvSpPr>
            <a:spLocks noGrp="1"/>
          </p:cNvSpPr>
          <p:nvPr>
            <p:ph type="body" idx="1"/>
          </p:nvPr>
        </p:nvSpPr>
        <p:spPr/>
        <p:txBody>
          <a:bodyPr/>
          <a:lstStyle/>
          <a:p>
            <a:r>
              <a:rPr lang="en-US" b="1" dirty="0">
                <a:ea typeface="Calibri"/>
                <a:cs typeface="Calibri"/>
              </a:rPr>
              <a:t>Lily</a:t>
            </a:r>
            <a:r>
              <a:rPr lang="en-US" dirty="0">
                <a:ea typeface="Calibri"/>
                <a:cs typeface="Calibri"/>
              </a:rPr>
              <a:t> -</a:t>
            </a:r>
          </a:p>
          <a:p>
            <a:r>
              <a:rPr lang="en-US" dirty="0"/>
              <a:t>Ready to keep going? Join our next </a:t>
            </a:r>
            <a:r>
              <a:rPr lang="en-US" b="1" dirty="0"/>
              <a:t>Skills &amp; Solutions Session</a:t>
            </a:r>
            <a:r>
              <a:rPr lang="en-US" dirty="0"/>
              <a:t> on October 30 for hands-on tips and peer examples.</a:t>
            </a:r>
            <a:br>
              <a:rPr lang="en-US" dirty="0">
                <a:cs typeface="+mn-lt"/>
              </a:rPr>
            </a:br>
            <a:r>
              <a:rPr lang="en-US" dirty="0"/>
              <a:t> Or book a 1:1 with me to brainstorm your project or talk through your dataset.</a:t>
            </a:r>
            <a:br>
              <a:rPr lang="en-US" dirty="0">
                <a:cs typeface="+mn-lt"/>
              </a:rPr>
            </a:br>
            <a:r>
              <a:rPr lang="en-US" dirty="0"/>
              <a:t> And don’t forget—we’ve got a full library of Help Center articles, webinars, and blog posts to guide you.</a:t>
            </a:r>
            <a:endParaRPr lang="en-US" dirty="0">
              <a:ea typeface="Calibri"/>
              <a:cs typeface="Calibri"/>
            </a:endParaRPr>
          </a:p>
        </p:txBody>
      </p:sp>
      <p:sp>
        <p:nvSpPr>
          <p:cNvPr id="4" name="Slide Number Placeholder 3">
            <a:extLst>
              <a:ext uri="{FF2B5EF4-FFF2-40B4-BE49-F238E27FC236}">
                <a16:creationId xmlns:a16="http://schemas.microsoft.com/office/drawing/2014/main" id="{3809304E-3612-0C11-77A2-FFA9902ED135}"/>
              </a:ext>
            </a:extLst>
          </p:cNvPr>
          <p:cNvSpPr>
            <a:spLocks noGrp="1"/>
          </p:cNvSpPr>
          <p:nvPr>
            <p:ph type="sldNum" sz="quarter" idx="5"/>
          </p:nvPr>
        </p:nvSpPr>
        <p:spPr/>
        <p:txBody>
          <a:bodyPr/>
          <a:lstStyle/>
          <a:p>
            <a:fld id="{C201E82D-A42D-44C1-B6FE-B15E8F78A2BE}" type="slidenum">
              <a:rPr lang="en-US" smtClean="0"/>
              <a:t>26</a:t>
            </a:fld>
            <a:endParaRPr lang="en-US"/>
          </a:p>
        </p:txBody>
      </p:sp>
    </p:spTree>
    <p:extLst>
      <p:ext uri="{BB962C8B-B14F-4D97-AF65-F5344CB8AC3E}">
        <p14:creationId xmlns:p14="http://schemas.microsoft.com/office/powerpoint/2010/main" val="314483313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tmp"/><Relationship Id="rId7" Type="http://schemas.openxmlformats.org/officeDocument/2006/relationships/image" Target="../media/image5.tmp"/><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4.tmp"/><Relationship Id="rId5" Type="http://schemas.openxmlformats.org/officeDocument/2006/relationships/image" Target="../media/image3.PNG"/><Relationship Id="rId10" Type="http://schemas.openxmlformats.org/officeDocument/2006/relationships/image" Target="../media/image8.tmp"/><Relationship Id="rId4" Type="http://schemas.openxmlformats.org/officeDocument/2006/relationships/image" Target="../media/image2.tmp"/><Relationship Id="rId9" Type="http://schemas.openxmlformats.org/officeDocument/2006/relationships/image" Target="../media/image7.tmp"/></Relationships>
</file>

<file path=ppt/slideLayouts/_rels/slideLayout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hyperlink" Target="https://eab.box.com/v/Template-Resources" TargetMode="External"/><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11.png"/><Relationship Id="rId4" Type="http://schemas.openxmlformats.org/officeDocument/2006/relationships/image" Target="../media/image14.png"/></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6.png"/></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png"/><Relationship Id="rId9" Type="http://schemas.openxmlformats.org/officeDocument/2006/relationships/image" Target="../media/image24.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tmp"/><Relationship Id="rId7" Type="http://schemas.openxmlformats.org/officeDocument/2006/relationships/image" Target="../media/image5.tmp"/><Relationship Id="rId2" Type="http://schemas.openxmlformats.org/officeDocument/2006/relationships/slideMaster" Target="../slideMasters/slideMaster2.xml"/><Relationship Id="rId1" Type="http://schemas.openxmlformats.org/officeDocument/2006/relationships/tags" Target="../tags/tag18.xml"/><Relationship Id="rId6" Type="http://schemas.openxmlformats.org/officeDocument/2006/relationships/image" Target="../media/image4.tmp"/><Relationship Id="rId5" Type="http://schemas.openxmlformats.org/officeDocument/2006/relationships/image" Target="../media/image3.PNG"/><Relationship Id="rId10" Type="http://schemas.openxmlformats.org/officeDocument/2006/relationships/image" Target="../media/image8.tmp"/><Relationship Id="rId4" Type="http://schemas.openxmlformats.org/officeDocument/2006/relationships/image" Target="../media/image2.tmp"/><Relationship Id="rId9" Type="http://schemas.openxmlformats.org/officeDocument/2006/relationships/image" Target="../media/image7.tmp"/></Relationships>
</file>

<file path=ppt/slideLayouts/_rels/slideLayout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Master" Target="../slideMasters/slideMaster2.xml"/><Relationship Id="rId1" Type="http://schemas.openxmlformats.org/officeDocument/2006/relationships/tags" Target="../tags/tag19.xml"/><Relationship Id="rId5" Type="http://schemas.openxmlformats.org/officeDocument/2006/relationships/hyperlink" Target="https://eab.box.com/v/Template-Resources" TargetMode="External"/><Relationship Id="rId4"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svg"/><Relationship Id="rId18" Type="http://schemas.openxmlformats.org/officeDocument/2006/relationships/image" Target="../media/image42.png"/><Relationship Id="rId3" Type="http://schemas.openxmlformats.org/officeDocument/2006/relationships/image" Target="../media/image11.png"/><Relationship Id="rId7" Type="http://schemas.openxmlformats.org/officeDocument/2006/relationships/image" Target="../media/image31.svg"/><Relationship Id="rId12" Type="http://schemas.openxmlformats.org/officeDocument/2006/relationships/image" Target="../media/image36.png"/><Relationship Id="rId17" Type="http://schemas.openxmlformats.org/officeDocument/2006/relationships/image" Target="../media/image41.svg"/><Relationship Id="rId2" Type="http://schemas.openxmlformats.org/officeDocument/2006/relationships/slideMaster" Target="../slideMasters/slideMaster2.xml"/><Relationship Id="rId16" Type="http://schemas.openxmlformats.org/officeDocument/2006/relationships/image" Target="../media/image40.png"/><Relationship Id="rId1" Type="http://schemas.openxmlformats.org/officeDocument/2006/relationships/tags" Target="../tags/tag21.xml"/><Relationship Id="rId6" Type="http://schemas.openxmlformats.org/officeDocument/2006/relationships/image" Target="../media/image30.png"/><Relationship Id="rId11" Type="http://schemas.openxmlformats.org/officeDocument/2006/relationships/image" Target="../media/image35.svg"/><Relationship Id="rId5" Type="http://schemas.openxmlformats.org/officeDocument/2006/relationships/image" Target="../media/image29.svg"/><Relationship Id="rId15" Type="http://schemas.openxmlformats.org/officeDocument/2006/relationships/image" Target="../media/image39.sv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svg"/><Relationship Id="rId14" Type="http://schemas.openxmlformats.org/officeDocument/2006/relationships/image" Target="../media/image38.png"/></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2.xml"/><Relationship Id="rId1" Type="http://schemas.openxmlformats.org/officeDocument/2006/relationships/tags" Target="../tags/tag23.xml"/><Relationship Id="rId4" Type="http://schemas.openxmlformats.org/officeDocument/2006/relationships/image" Target="../media/image16.png"/></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4.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2.xml"/><Relationship Id="rId1" Type="http://schemas.openxmlformats.org/officeDocument/2006/relationships/tags" Target="../tags/tag26.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7.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8.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9.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0.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44.svg"/><Relationship Id="rId2" Type="http://schemas.openxmlformats.org/officeDocument/2006/relationships/slideMaster" Target="../slideMasters/slideMaster2.xml"/><Relationship Id="rId1" Type="http://schemas.openxmlformats.org/officeDocument/2006/relationships/tags" Target="../tags/tag31.xml"/><Relationship Id="rId6" Type="http://schemas.openxmlformats.org/officeDocument/2006/relationships/image" Target="../media/image21.svg"/><Relationship Id="rId11" Type="http://schemas.openxmlformats.org/officeDocument/2006/relationships/image" Target="../media/image43.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png"/><Relationship Id="rId9" Type="http://schemas.openxmlformats.org/officeDocument/2006/relationships/image" Target="../media/image2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2.xml"/><Relationship Id="rId1" Type="http://schemas.openxmlformats.org/officeDocument/2006/relationships/tags" Target="../tags/tag32.xml"/><Relationship Id="rId4" Type="http://schemas.openxmlformats.org/officeDocument/2006/relationships/image" Target="../media/image11.png"/></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structions">
    <p:bg bwMode="gray">
      <p:bgPr>
        <a:solidFill>
          <a:schemeClr val="accent5"/>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7679798-E8FE-BCC1-F137-9F49F675BBAE}"/>
              </a:ext>
            </a:extLst>
          </p:cNvPr>
          <p:cNvSpPr>
            <a:spLocks noGrp="1"/>
          </p:cNvSpPr>
          <p:nvPr>
            <p:ph type="title" hasCustomPrompt="1"/>
          </p:nvPr>
        </p:nvSpPr>
        <p:spPr>
          <a:xfrm>
            <a:off x="277812" y="-625242"/>
            <a:ext cx="5853991" cy="498598"/>
          </a:xfrm>
        </p:spPr>
        <p:txBody>
          <a:bodyPr/>
          <a:lstStyle>
            <a:lvl1pPr>
              <a:defRPr/>
            </a:lvl1pPr>
          </a:lstStyle>
          <a:p>
            <a:r>
              <a:rPr lang="en-US" dirty="0"/>
              <a:t>Add “Template Name” (this is a hidden title for accessibility)</a:t>
            </a:r>
          </a:p>
        </p:txBody>
      </p:sp>
      <p:sp>
        <p:nvSpPr>
          <p:cNvPr id="10" name="Template edition">
            <a:extLst>
              <a:ext uri="{FF2B5EF4-FFF2-40B4-BE49-F238E27FC236}">
                <a16:creationId xmlns:a16="http://schemas.microsoft.com/office/drawing/2014/main" id="{A2DDE628-8409-E24A-22B3-A03F756F1341}"/>
              </a:ext>
              <a:ext uri="{C183D7F6-B498-43B3-948B-1728B52AA6E4}">
                <adec:decorative xmlns:adec="http://schemas.microsoft.com/office/drawing/2017/decorative" val="1"/>
              </a:ext>
            </a:extLst>
          </p:cNvPr>
          <p:cNvSpPr/>
          <p:nvPr userDrawn="1"/>
        </p:nvSpPr>
        <p:spPr bwMode="gray">
          <a:xfrm>
            <a:off x="0" y="-5798"/>
            <a:ext cx="6400800" cy="477843"/>
          </a:xfrm>
          <a:prstGeom prst="rect">
            <a:avLst/>
          </a:prstGeom>
          <a:solidFill>
            <a:srgbClr val="01FF19"/>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74320" tIns="45720" rIns="91440" bIns="45720" numCol="1" spcCol="0" rtlCol="0" fromWordArt="0" anchor="ctr" anchorCtr="0" forceAA="0" compatLnSpc="1">
            <a:prstTxWarp prst="textNoShape">
              <a:avLst/>
            </a:prstTxWarp>
            <a:noAutofit/>
          </a:bodyPr>
          <a:lstStyle/>
          <a:p>
            <a:pPr algn="l">
              <a:spcBef>
                <a:spcPts val="500"/>
              </a:spcBef>
            </a:pPr>
            <a:r>
              <a:rPr lang="en-US" sz="1400" b="1" dirty="0">
                <a:solidFill>
                  <a:schemeClr val="tx1"/>
                </a:solidFill>
              </a:rPr>
              <a:t>      January 2024 </a:t>
            </a:r>
            <a:r>
              <a:rPr lang="en-US" sz="1400" b="1" baseline="0" dirty="0">
                <a:solidFill>
                  <a:schemeClr val="tx1"/>
                </a:solidFill>
              </a:rPr>
              <a:t>Edition</a:t>
            </a:r>
            <a:endParaRPr lang="en-US" sz="1400" b="1" dirty="0">
              <a:solidFill>
                <a:schemeClr val="tx1"/>
              </a:solidFill>
            </a:endParaRPr>
          </a:p>
        </p:txBody>
      </p:sp>
      <p:sp>
        <p:nvSpPr>
          <p:cNvPr id="48" name="Slide title">
            <a:extLst>
              <a:ext uri="{FF2B5EF4-FFF2-40B4-BE49-F238E27FC236}">
                <a16:creationId xmlns:a16="http://schemas.microsoft.com/office/drawing/2014/main" id="{B0915DD3-35CC-9E43-807D-2361F15C88E1}"/>
              </a:ext>
              <a:ext uri="{C183D7F6-B498-43B3-948B-1728B52AA6E4}">
                <adec:decorative xmlns:adec="http://schemas.microsoft.com/office/drawing/2017/decorative" val="1"/>
              </a:ext>
            </a:extLst>
          </p:cNvPr>
          <p:cNvSpPr txBox="1"/>
          <p:nvPr/>
        </p:nvSpPr>
        <p:spPr bwMode="gray">
          <a:xfrm>
            <a:off x="264105" y="1937991"/>
            <a:ext cx="1480335" cy="602729"/>
          </a:xfrm>
          <a:prstGeom prst="rect">
            <a:avLst/>
          </a:prstGeom>
          <a:noFill/>
        </p:spPr>
        <p:txBody>
          <a:bodyPr wrap="square" lIns="0" tIns="0" rIns="0" bIns="0" rtlCol="0">
            <a:spAutoFit/>
          </a:bodyPr>
          <a:lstStyle/>
          <a:p>
            <a:pPr algn="ctr">
              <a:spcBef>
                <a:spcPts val="500"/>
              </a:spcBef>
            </a:pPr>
            <a:r>
              <a:rPr lang="en-US" sz="1200" b="1" dirty="0">
                <a:solidFill>
                  <a:schemeClr val="bg1"/>
                </a:solidFill>
              </a:rPr>
              <a:t>Presentation Template 4x3</a:t>
            </a:r>
          </a:p>
          <a:p>
            <a:pPr algn="ctr">
              <a:spcBef>
                <a:spcPts val="500"/>
              </a:spcBef>
            </a:pPr>
            <a:r>
              <a:rPr lang="en-US" sz="1100" b="0" dirty="0">
                <a:solidFill>
                  <a:schemeClr val="bg1"/>
                </a:solidFill>
              </a:rPr>
              <a:t>(7"x5.25")</a:t>
            </a:r>
          </a:p>
        </p:txBody>
      </p:sp>
      <p:sp>
        <p:nvSpPr>
          <p:cNvPr id="2" name="TextBox 1">
            <a:extLst>
              <a:ext uri="{FF2B5EF4-FFF2-40B4-BE49-F238E27FC236}">
                <a16:creationId xmlns:a16="http://schemas.microsoft.com/office/drawing/2014/main" id="{1DE36005-E308-4229-8966-D65022F11F87}"/>
              </a:ext>
              <a:ext uri="{C183D7F6-B498-43B3-948B-1728B52AA6E4}">
                <adec:decorative xmlns:adec="http://schemas.microsoft.com/office/drawing/2017/decorative" val="1"/>
              </a:ext>
            </a:extLst>
          </p:cNvPr>
          <p:cNvSpPr txBox="1"/>
          <p:nvPr/>
        </p:nvSpPr>
        <p:spPr>
          <a:xfrm>
            <a:off x="3087165" y="170966"/>
            <a:ext cx="2793421" cy="138499"/>
          </a:xfrm>
          <a:prstGeom prst="rect">
            <a:avLst/>
          </a:prstGeom>
          <a:noFill/>
        </p:spPr>
        <p:txBody>
          <a:bodyPr wrap="square" lIns="0" tIns="0" rIns="0" bIns="0" rtlCol="0">
            <a:spAutoFit/>
          </a:bodyPr>
          <a:lstStyle/>
          <a:p>
            <a:pPr>
              <a:spcBef>
                <a:spcPts val="500"/>
              </a:spcBef>
            </a:pPr>
            <a:r>
              <a:rPr lang="en-US" sz="900" b="1" dirty="0">
                <a:solidFill>
                  <a:schemeClr val="tx1"/>
                </a:solidFill>
              </a:rPr>
              <a:t>Main edits: </a:t>
            </a:r>
            <a:r>
              <a:rPr lang="en-US" sz="900" dirty="0">
                <a:solidFill>
                  <a:schemeClr val="tx1"/>
                </a:solidFill>
              </a:rPr>
              <a:t>copyright and accessibility updates</a:t>
            </a:r>
          </a:p>
        </p:txBody>
      </p:sp>
      <p:sp>
        <p:nvSpPr>
          <p:cNvPr id="20" name="Green box - decorative">
            <a:extLst>
              <a:ext uri="{FF2B5EF4-FFF2-40B4-BE49-F238E27FC236}">
                <a16:creationId xmlns:a16="http://schemas.microsoft.com/office/drawing/2014/main" id="{E60E0351-67B3-E84D-8894-ECEC0C2D66D5}"/>
              </a:ext>
              <a:ext uri="{C183D7F6-B498-43B3-948B-1728B52AA6E4}">
                <adec:decorative xmlns:adec="http://schemas.microsoft.com/office/drawing/2017/decorative" val="1"/>
              </a:ext>
            </a:extLst>
          </p:cNvPr>
          <p:cNvSpPr/>
          <p:nvPr/>
        </p:nvSpPr>
        <p:spPr bwMode="gray">
          <a:xfrm>
            <a:off x="-1" y="4038927"/>
            <a:ext cx="6400801" cy="767851"/>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Save time">
            <a:extLst>
              <a:ext uri="{FF2B5EF4-FFF2-40B4-BE49-F238E27FC236}">
                <a16:creationId xmlns:a16="http://schemas.microsoft.com/office/drawing/2014/main" id="{CCA53FEC-6F88-7B40-8EFB-0D4B18A79AED}"/>
              </a:ext>
              <a:ext uri="{C183D7F6-B498-43B3-948B-1728B52AA6E4}">
                <adec:decorative xmlns:adec="http://schemas.microsoft.com/office/drawing/2017/decorative" val="1"/>
              </a:ext>
            </a:extLst>
          </p:cNvPr>
          <p:cNvSpPr txBox="1"/>
          <p:nvPr/>
        </p:nvSpPr>
        <p:spPr bwMode="gray">
          <a:xfrm>
            <a:off x="430715" y="4148519"/>
            <a:ext cx="3735387" cy="553998"/>
          </a:xfrm>
          <a:prstGeom prst="rect">
            <a:avLst/>
          </a:prstGeom>
          <a:noFill/>
        </p:spPr>
        <p:txBody>
          <a:bodyPr wrap="square" lIns="0" tIns="0" rIns="0" bIns="0" rtlCol="0">
            <a:spAutoFit/>
          </a:bodyPr>
          <a:lstStyle/>
          <a:p>
            <a:pPr marL="0" indent="0" algn="l">
              <a:spcBef>
                <a:spcPts val="900"/>
              </a:spcBef>
              <a:buFont typeface="Arial" panose="020B0604020202020204" pitchFamily="34" charset="0"/>
              <a:buNone/>
            </a:pPr>
            <a:r>
              <a:rPr lang="en-US" sz="900" b="1" dirty="0">
                <a:solidFill>
                  <a:schemeClr val="bg1"/>
                </a:solidFill>
              </a:rPr>
              <a:t>SAVE TIME: Use the Graphic and Layout Guide (GLG)! </a:t>
            </a:r>
            <a:r>
              <a:rPr lang="en-US" sz="900" b="0" dirty="0">
                <a:solidFill>
                  <a:schemeClr val="bg1"/>
                </a:solidFill>
              </a:rPr>
              <a:t>Find it in the same folder you found this template. </a:t>
            </a:r>
            <a:r>
              <a:rPr kumimoji="0" lang="en-US" sz="900" b="0" i="0" u="none" strike="noStrike" kern="1200" cap="none" spc="0" normalizeH="0" baseline="0" noProof="0" dirty="0">
                <a:ln>
                  <a:noFill/>
                </a:ln>
                <a:solidFill>
                  <a:srgbClr val="FFFFFF"/>
                </a:solidFill>
                <a:effectLst/>
                <a:uLnTx/>
                <a:uFillTx/>
                <a:latin typeface="+mn-lt"/>
                <a:ea typeface="+mn-ea"/>
                <a:cs typeface="+mn-cs"/>
              </a:rPr>
              <a:t>Never design from scratch again. Find hundreds of pre-formatted graphics and full layouts to copy into your file and edit as needed. </a:t>
            </a:r>
          </a:p>
        </p:txBody>
      </p:sp>
      <p:sp>
        <p:nvSpPr>
          <p:cNvPr id="52" name="Need help">
            <a:extLst>
              <a:ext uri="{FF2B5EF4-FFF2-40B4-BE49-F238E27FC236}">
                <a16:creationId xmlns:a16="http://schemas.microsoft.com/office/drawing/2014/main" id="{B2F6F565-4714-204C-9F4C-FCB45F51B27A}"/>
              </a:ext>
              <a:ext uri="{C183D7F6-B498-43B3-948B-1728B52AA6E4}">
                <adec:decorative xmlns:adec="http://schemas.microsoft.com/office/drawing/2017/decorative" val="1"/>
              </a:ext>
            </a:extLst>
          </p:cNvPr>
          <p:cNvSpPr txBox="1">
            <a:spLocks/>
          </p:cNvSpPr>
          <p:nvPr/>
        </p:nvSpPr>
        <p:spPr bwMode="gray">
          <a:xfrm>
            <a:off x="4546057" y="4272093"/>
            <a:ext cx="1474787"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l">
              <a:spcBef>
                <a:spcPts val="2400"/>
              </a:spcBef>
              <a:buNone/>
            </a:pPr>
            <a:r>
              <a:rPr lang="en-US" sz="900" b="1" dirty="0">
                <a:solidFill>
                  <a:schemeClr val="bg1"/>
                </a:solidFill>
              </a:rPr>
              <a:t>Need help? </a:t>
            </a:r>
            <a:r>
              <a:rPr lang="en-US" sz="900" b="0" dirty="0">
                <a:solidFill>
                  <a:schemeClr val="bg1"/>
                </a:solidFill>
              </a:rPr>
              <a:t>Email </a:t>
            </a:r>
            <a:br>
              <a:rPr lang="en-US" sz="900" b="0" dirty="0">
                <a:solidFill>
                  <a:schemeClr val="bg1"/>
                </a:solidFill>
              </a:rPr>
            </a:br>
            <a:r>
              <a:rPr lang="en-US" sz="900" b="0" dirty="0">
                <a:solidFill>
                  <a:schemeClr val="bg1"/>
                </a:solidFill>
              </a:rPr>
              <a:t>DSS-Requests@eab.com</a:t>
            </a:r>
          </a:p>
        </p:txBody>
      </p:sp>
      <p:cxnSp>
        <p:nvCxnSpPr>
          <p:cNvPr id="22" name="Line - decorative">
            <a:extLst>
              <a:ext uri="{FF2B5EF4-FFF2-40B4-BE49-F238E27FC236}">
                <a16:creationId xmlns:a16="http://schemas.microsoft.com/office/drawing/2014/main" id="{42C0DFF2-3AB7-CC49-912C-1E28B88E8379}"/>
              </a:ext>
              <a:ext uri="{C183D7F6-B498-43B3-948B-1728B52AA6E4}">
                <adec:decorative xmlns:adec="http://schemas.microsoft.com/office/drawing/2017/decorative" val="1"/>
              </a:ext>
            </a:extLst>
          </p:cNvPr>
          <p:cNvCxnSpPr>
            <a:cxnSpLocks/>
          </p:cNvCxnSpPr>
          <p:nvPr/>
        </p:nvCxnSpPr>
        <p:spPr bwMode="gray">
          <a:xfrm>
            <a:off x="281400" y="1857057"/>
            <a:ext cx="146304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 name="Line - decorative">
            <a:extLst>
              <a:ext uri="{FF2B5EF4-FFF2-40B4-BE49-F238E27FC236}">
                <a16:creationId xmlns:a16="http://schemas.microsoft.com/office/drawing/2014/main" id="{D6731AFC-EEF0-6327-B92E-173793965918}"/>
              </a:ext>
              <a:ext uri="{C183D7F6-B498-43B3-948B-1728B52AA6E4}">
                <adec:decorative xmlns:adec="http://schemas.microsoft.com/office/drawing/2017/decorative" val="1"/>
              </a:ext>
            </a:extLst>
          </p:cNvPr>
          <p:cNvCxnSpPr>
            <a:cxnSpLocks/>
          </p:cNvCxnSpPr>
          <p:nvPr userDrawn="1"/>
        </p:nvCxnSpPr>
        <p:spPr bwMode="gray">
          <a:xfrm>
            <a:off x="1951936" y="1857057"/>
            <a:ext cx="219456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 name="Line - decorative">
            <a:extLst>
              <a:ext uri="{FF2B5EF4-FFF2-40B4-BE49-F238E27FC236}">
                <a16:creationId xmlns:a16="http://schemas.microsoft.com/office/drawing/2014/main" id="{7B494129-79AE-18E0-6364-B700D2725AD4}"/>
              </a:ext>
              <a:ext uri="{C183D7F6-B498-43B3-948B-1728B52AA6E4}">
                <adec:decorative xmlns:adec="http://schemas.microsoft.com/office/drawing/2017/decorative" val="1"/>
              </a:ext>
            </a:extLst>
          </p:cNvPr>
          <p:cNvCxnSpPr>
            <a:cxnSpLocks/>
          </p:cNvCxnSpPr>
          <p:nvPr userDrawn="1"/>
        </p:nvCxnSpPr>
        <p:spPr bwMode="gray">
          <a:xfrm>
            <a:off x="4338399" y="1857057"/>
            <a:ext cx="1776111"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Slide title">
            <a:extLst>
              <a:ext uri="{FF2B5EF4-FFF2-40B4-BE49-F238E27FC236}">
                <a16:creationId xmlns:a16="http://schemas.microsoft.com/office/drawing/2014/main" id="{8B0CF285-9591-382C-2720-19A074CBBAD2}"/>
              </a:ext>
              <a:ext uri="{C183D7F6-B498-43B3-948B-1728B52AA6E4}">
                <adec:decorative xmlns:adec="http://schemas.microsoft.com/office/drawing/2017/decorative" val="1"/>
              </a:ext>
            </a:extLst>
          </p:cNvPr>
          <p:cNvSpPr txBox="1"/>
          <p:nvPr userDrawn="1"/>
        </p:nvSpPr>
        <p:spPr bwMode="gray">
          <a:xfrm>
            <a:off x="281400" y="752178"/>
            <a:ext cx="5841588" cy="556563"/>
          </a:xfrm>
          <a:prstGeom prst="rect">
            <a:avLst/>
          </a:prstGeom>
          <a:noFill/>
        </p:spPr>
        <p:txBody>
          <a:bodyPr wrap="square" lIns="0" tIns="0" rIns="0" bIns="0" rtlCol="0">
            <a:spAutoFit/>
          </a:bodyPr>
          <a:lstStyle/>
          <a:p>
            <a:pPr algn="ctr">
              <a:spcBef>
                <a:spcPts val="500"/>
              </a:spcBef>
            </a:pPr>
            <a:r>
              <a:rPr lang="en-US" sz="1100" b="1" dirty="0">
                <a:solidFill>
                  <a:schemeClr val="bg1"/>
                </a:solidFill>
              </a:rPr>
              <a:t>This is the: </a:t>
            </a:r>
          </a:p>
          <a:p>
            <a:pPr algn="ctr">
              <a:spcBef>
                <a:spcPts val="500"/>
              </a:spcBef>
            </a:pPr>
            <a:r>
              <a:rPr lang="en-US" sz="2000" b="0" dirty="0">
                <a:solidFill>
                  <a:schemeClr val="tx2"/>
                </a:solidFill>
              </a:rPr>
              <a:t>Presentation Template 4x3</a:t>
            </a:r>
          </a:p>
        </p:txBody>
      </p:sp>
      <p:sp>
        <p:nvSpPr>
          <p:cNvPr id="7" name="Arrow: Down 6">
            <a:extLst>
              <a:ext uri="{FF2B5EF4-FFF2-40B4-BE49-F238E27FC236}">
                <a16:creationId xmlns:a16="http://schemas.microsoft.com/office/drawing/2014/main" id="{C9B0550C-78A4-763E-61F2-0A292625DDFC}"/>
              </a:ext>
              <a:ext uri="{C183D7F6-B498-43B3-948B-1728B52AA6E4}">
                <adec:decorative xmlns:adec="http://schemas.microsoft.com/office/drawing/2017/decorative" val="1"/>
              </a:ext>
            </a:extLst>
          </p:cNvPr>
          <p:cNvSpPr/>
          <p:nvPr userDrawn="1"/>
        </p:nvSpPr>
        <p:spPr bwMode="gray">
          <a:xfrm>
            <a:off x="736695" y="1404023"/>
            <a:ext cx="552450" cy="355597"/>
          </a:xfrm>
          <a:prstGeom prst="downArrow">
            <a:avLst/>
          </a:prstGeom>
          <a:solidFill>
            <a:schemeClr val="tx2"/>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Slide title">
            <a:extLst>
              <a:ext uri="{FF2B5EF4-FFF2-40B4-BE49-F238E27FC236}">
                <a16:creationId xmlns:a16="http://schemas.microsoft.com/office/drawing/2014/main" id="{35D5CA9E-2498-3C93-218E-630460052F36}"/>
              </a:ext>
              <a:ext uri="{C183D7F6-B498-43B3-948B-1728B52AA6E4}">
                <adec:decorative xmlns:adec="http://schemas.microsoft.com/office/drawing/2017/decorative" val="1"/>
              </a:ext>
            </a:extLst>
          </p:cNvPr>
          <p:cNvSpPr txBox="1"/>
          <p:nvPr userDrawn="1"/>
        </p:nvSpPr>
        <p:spPr bwMode="gray">
          <a:xfrm>
            <a:off x="2141284" y="1937991"/>
            <a:ext cx="1815865" cy="184666"/>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1200" b="1" dirty="0">
                <a:solidFill>
                  <a:schemeClr val="bg1"/>
                </a:solidFill>
              </a:rPr>
              <a:t>Landscape </a:t>
            </a:r>
            <a:r>
              <a:rPr lang="en-US" sz="1200" b="0" dirty="0">
                <a:solidFill>
                  <a:schemeClr val="bg1"/>
                </a:solidFill>
              </a:rPr>
              <a:t>(11"x8.5")</a:t>
            </a:r>
          </a:p>
        </p:txBody>
      </p:sp>
      <p:sp>
        <p:nvSpPr>
          <p:cNvPr id="9" name="Slide title">
            <a:extLst>
              <a:ext uri="{FF2B5EF4-FFF2-40B4-BE49-F238E27FC236}">
                <a16:creationId xmlns:a16="http://schemas.microsoft.com/office/drawing/2014/main" id="{AAAC0FDE-1613-E1A3-97DD-80A65C22D9A7}"/>
              </a:ext>
              <a:ext uri="{C183D7F6-B498-43B3-948B-1728B52AA6E4}">
                <adec:decorative xmlns:adec="http://schemas.microsoft.com/office/drawing/2017/decorative" val="1"/>
              </a:ext>
            </a:extLst>
          </p:cNvPr>
          <p:cNvSpPr txBox="1"/>
          <p:nvPr userDrawn="1"/>
        </p:nvSpPr>
        <p:spPr bwMode="gray">
          <a:xfrm>
            <a:off x="4338399" y="1937991"/>
            <a:ext cx="1793405" cy="184666"/>
          </a:xfrm>
          <a:prstGeom prst="rect">
            <a:avLst/>
          </a:prstGeom>
          <a:noFill/>
        </p:spPr>
        <p:txBody>
          <a:bodyPr wrap="square" lIns="0" tIns="0" rIns="0" bIns="0" rtlCol="0">
            <a:spAutoFit/>
          </a:bodyPr>
          <a:lstStyle/>
          <a:p>
            <a:pPr algn="ctr">
              <a:spcBef>
                <a:spcPts val="500"/>
              </a:spcBef>
            </a:pPr>
            <a:r>
              <a:rPr lang="en-US" sz="1200" b="1" dirty="0">
                <a:solidFill>
                  <a:schemeClr val="bg1"/>
                </a:solidFill>
              </a:rPr>
              <a:t>Portrait </a:t>
            </a:r>
            <a:r>
              <a:rPr lang="en-US" sz="1200" b="0" dirty="0">
                <a:solidFill>
                  <a:schemeClr val="bg1"/>
                </a:solidFill>
              </a:rPr>
              <a:t>(</a:t>
            </a:r>
            <a:r>
              <a:rPr lang="en-US" sz="1100" b="0" dirty="0">
                <a:solidFill>
                  <a:schemeClr val="bg1"/>
                </a:solidFill>
              </a:rPr>
              <a:t>8.5"x11")</a:t>
            </a:r>
          </a:p>
        </p:txBody>
      </p:sp>
      <p:sp>
        <p:nvSpPr>
          <p:cNvPr id="5" name="Slide title">
            <a:extLst>
              <a:ext uri="{FF2B5EF4-FFF2-40B4-BE49-F238E27FC236}">
                <a16:creationId xmlns:a16="http://schemas.microsoft.com/office/drawing/2014/main" id="{2AAB7D9B-8FF0-BAD4-6B6B-5C5354073A9B}"/>
              </a:ext>
              <a:ext uri="{C183D7F6-B498-43B3-948B-1728B52AA6E4}">
                <adec:decorative xmlns:adec="http://schemas.microsoft.com/office/drawing/2017/decorative" val="1"/>
              </a:ext>
            </a:extLst>
          </p:cNvPr>
          <p:cNvSpPr txBox="1"/>
          <p:nvPr userDrawn="1"/>
        </p:nvSpPr>
        <p:spPr bwMode="gray">
          <a:xfrm>
            <a:off x="2037754" y="2280844"/>
            <a:ext cx="921621" cy="4154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900" b="1" dirty="0">
                <a:solidFill>
                  <a:schemeClr val="bg1"/>
                </a:solidFill>
              </a:rPr>
              <a:t>Long Document Template</a:t>
            </a:r>
          </a:p>
        </p:txBody>
      </p:sp>
      <p:sp>
        <p:nvSpPr>
          <p:cNvPr id="12" name="Slide title">
            <a:extLst>
              <a:ext uri="{FF2B5EF4-FFF2-40B4-BE49-F238E27FC236}">
                <a16:creationId xmlns:a16="http://schemas.microsoft.com/office/drawing/2014/main" id="{78C6F616-24C4-D1F5-8EE9-F1D50121718C}"/>
              </a:ext>
              <a:ext uri="{C183D7F6-B498-43B3-948B-1728B52AA6E4}">
                <adec:decorative xmlns:adec="http://schemas.microsoft.com/office/drawing/2017/decorative" val="1"/>
              </a:ext>
            </a:extLst>
          </p:cNvPr>
          <p:cNvSpPr txBox="1"/>
          <p:nvPr userDrawn="1"/>
        </p:nvSpPr>
        <p:spPr bwMode="gray">
          <a:xfrm>
            <a:off x="3199314" y="2280844"/>
            <a:ext cx="822391" cy="4154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900" b="1" dirty="0">
                <a:solidFill>
                  <a:schemeClr val="bg1"/>
                </a:solidFill>
              </a:rPr>
              <a:t>Branded One-Pager Template</a:t>
            </a:r>
          </a:p>
        </p:txBody>
      </p:sp>
      <p:pic>
        <p:nvPicPr>
          <p:cNvPr id="35" name="Picture 34">
            <a:extLst>
              <a:ext uri="{FF2B5EF4-FFF2-40B4-BE49-F238E27FC236}">
                <a16:creationId xmlns:a16="http://schemas.microsoft.com/office/drawing/2014/main" id="{CC95C1B2-4CDD-D79C-169A-B280AA92AD2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1855" y="2800253"/>
            <a:ext cx="708983" cy="914400"/>
          </a:xfrm>
          <a:prstGeom prst="rect">
            <a:avLst/>
          </a:prstGeom>
          <a:ln w="6350">
            <a:solidFill>
              <a:schemeClr val="accent1"/>
            </a:solidFill>
          </a:ln>
        </p:spPr>
      </p:pic>
      <p:grpSp>
        <p:nvGrpSpPr>
          <p:cNvPr id="54" name="Group 53">
            <a:extLst>
              <a:ext uri="{FF2B5EF4-FFF2-40B4-BE49-F238E27FC236}">
                <a16:creationId xmlns:a16="http://schemas.microsoft.com/office/drawing/2014/main" id="{12A19CFB-3EB3-AC5A-54A6-1B9DA1117550}"/>
              </a:ext>
              <a:ext uri="{C183D7F6-B498-43B3-948B-1728B52AA6E4}">
                <adec:decorative xmlns:adec="http://schemas.microsoft.com/office/drawing/2017/decorative" val="1"/>
              </a:ext>
            </a:extLst>
          </p:cNvPr>
          <p:cNvGrpSpPr/>
          <p:nvPr userDrawn="1"/>
        </p:nvGrpSpPr>
        <p:grpSpPr>
          <a:xfrm>
            <a:off x="4376026" y="2800253"/>
            <a:ext cx="810082" cy="1045193"/>
            <a:chOff x="4376026" y="2800253"/>
            <a:chExt cx="810082" cy="1045193"/>
          </a:xfrm>
        </p:grpSpPr>
        <p:pic>
          <p:nvPicPr>
            <p:cNvPr id="37" name="Picture 36" descr="A screenshot of a phone&#10;&#10;Description automatically generated">
              <a:extLst>
                <a:ext uri="{FF2B5EF4-FFF2-40B4-BE49-F238E27FC236}">
                  <a16:creationId xmlns:a16="http://schemas.microsoft.com/office/drawing/2014/main" id="{D7495A57-7C9C-7C22-063E-61E4A45F4D4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83876" y="2931046"/>
              <a:ext cx="702232" cy="914400"/>
            </a:xfrm>
            <a:prstGeom prst="rect">
              <a:avLst/>
            </a:prstGeom>
            <a:ln w="6350">
              <a:solidFill>
                <a:schemeClr val="accent1"/>
              </a:solidFill>
            </a:ln>
          </p:spPr>
        </p:pic>
        <p:pic>
          <p:nvPicPr>
            <p:cNvPr id="38" name="Picture 37" descr="A screenshot of a phone&#10;&#10;Description automatically generated">
              <a:extLst>
                <a:ext uri="{FF2B5EF4-FFF2-40B4-BE49-F238E27FC236}">
                  <a16:creationId xmlns:a16="http://schemas.microsoft.com/office/drawing/2014/main" id="{BB020294-7DE2-8150-DF91-F7F14410FFF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32126" y="2865650"/>
              <a:ext cx="702232" cy="914400"/>
            </a:xfrm>
            <a:prstGeom prst="rect">
              <a:avLst/>
            </a:prstGeom>
            <a:ln w="6350">
              <a:solidFill>
                <a:schemeClr val="accent1"/>
              </a:solidFill>
            </a:ln>
          </p:spPr>
        </p:pic>
        <p:pic>
          <p:nvPicPr>
            <p:cNvPr id="39" name="Picture 38">
              <a:extLst>
                <a:ext uri="{FF2B5EF4-FFF2-40B4-BE49-F238E27FC236}">
                  <a16:creationId xmlns:a16="http://schemas.microsoft.com/office/drawing/2014/main" id="{B4D3FB6F-17B8-CB2A-AD50-DF7C5CEFDBA5}"/>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4376026" y="2800253"/>
              <a:ext cx="706583" cy="914400"/>
            </a:xfrm>
            <a:prstGeom prst="rect">
              <a:avLst/>
            </a:prstGeom>
            <a:ln w="6350">
              <a:solidFill>
                <a:schemeClr val="accent1"/>
              </a:solidFill>
            </a:ln>
          </p:spPr>
        </p:pic>
      </p:grpSp>
      <p:sp>
        <p:nvSpPr>
          <p:cNvPr id="40" name="Slide title">
            <a:extLst>
              <a:ext uri="{FF2B5EF4-FFF2-40B4-BE49-F238E27FC236}">
                <a16:creationId xmlns:a16="http://schemas.microsoft.com/office/drawing/2014/main" id="{2F17C8AD-1DD8-99EA-D4F7-F6CD6F7C48F8}"/>
              </a:ext>
              <a:ext uri="{C183D7F6-B498-43B3-948B-1728B52AA6E4}">
                <adec:decorative xmlns:adec="http://schemas.microsoft.com/office/drawing/2017/decorative" val="1"/>
              </a:ext>
            </a:extLst>
          </p:cNvPr>
          <p:cNvSpPr txBox="1"/>
          <p:nvPr userDrawn="1"/>
        </p:nvSpPr>
        <p:spPr bwMode="gray">
          <a:xfrm>
            <a:off x="4320257" y="2280844"/>
            <a:ext cx="921621" cy="4154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900" b="1" dirty="0">
                <a:solidFill>
                  <a:schemeClr val="bg1"/>
                </a:solidFill>
              </a:rPr>
              <a:t>Long Document Template</a:t>
            </a:r>
          </a:p>
        </p:txBody>
      </p:sp>
      <p:sp>
        <p:nvSpPr>
          <p:cNvPr id="41" name="Slide title">
            <a:extLst>
              <a:ext uri="{FF2B5EF4-FFF2-40B4-BE49-F238E27FC236}">
                <a16:creationId xmlns:a16="http://schemas.microsoft.com/office/drawing/2014/main" id="{43547E99-5FC9-43F1-1E91-69BFBDFDACA4}"/>
              </a:ext>
              <a:ext uri="{C183D7F6-B498-43B3-948B-1728B52AA6E4}">
                <adec:decorative xmlns:adec="http://schemas.microsoft.com/office/drawing/2017/decorative" val="1"/>
              </a:ext>
            </a:extLst>
          </p:cNvPr>
          <p:cNvSpPr txBox="1"/>
          <p:nvPr userDrawn="1"/>
        </p:nvSpPr>
        <p:spPr bwMode="gray">
          <a:xfrm>
            <a:off x="5345151" y="2280844"/>
            <a:ext cx="822391" cy="4154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900" b="1" dirty="0">
                <a:solidFill>
                  <a:schemeClr val="bg1"/>
                </a:solidFill>
              </a:rPr>
              <a:t>Branded One-Pager Template</a:t>
            </a:r>
          </a:p>
        </p:txBody>
      </p:sp>
      <p:pic>
        <p:nvPicPr>
          <p:cNvPr id="43" name="Picture 42">
            <a:extLst>
              <a:ext uri="{FF2B5EF4-FFF2-40B4-BE49-F238E27FC236}">
                <a16:creationId xmlns:a16="http://schemas.microsoft.com/office/drawing/2014/main" id="{C8D3D475-D8F3-733E-AEA9-CB20C065FF2E}"/>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153309" y="2778759"/>
            <a:ext cx="914400" cy="706582"/>
          </a:xfrm>
          <a:prstGeom prst="rect">
            <a:avLst/>
          </a:prstGeom>
          <a:ln w="6350">
            <a:solidFill>
              <a:schemeClr val="accent1"/>
            </a:solidFill>
          </a:ln>
        </p:spPr>
      </p:pic>
      <p:grpSp>
        <p:nvGrpSpPr>
          <p:cNvPr id="53" name="Group 52">
            <a:extLst>
              <a:ext uri="{FF2B5EF4-FFF2-40B4-BE49-F238E27FC236}">
                <a16:creationId xmlns:a16="http://schemas.microsoft.com/office/drawing/2014/main" id="{4501A1A2-5621-7A95-4444-8CE980ED1397}"/>
              </a:ext>
              <a:ext uri="{C183D7F6-B498-43B3-948B-1728B52AA6E4}">
                <adec:decorative xmlns:adec="http://schemas.microsoft.com/office/drawing/2017/decorative" val="1"/>
              </a:ext>
            </a:extLst>
          </p:cNvPr>
          <p:cNvGrpSpPr/>
          <p:nvPr userDrawn="1"/>
        </p:nvGrpSpPr>
        <p:grpSpPr>
          <a:xfrm>
            <a:off x="1993498" y="2800253"/>
            <a:ext cx="1010133" cy="838259"/>
            <a:chOff x="2266454" y="2800253"/>
            <a:chExt cx="1010133" cy="838259"/>
          </a:xfrm>
        </p:grpSpPr>
        <p:pic>
          <p:nvPicPr>
            <p:cNvPr id="45" name="Picture 44" descr="A screenshot of a computer&#10;&#10;Description automatically generated">
              <a:extLst>
                <a:ext uri="{FF2B5EF4-FFF2-40B4-BE49-F238E27FC236}">
                  <a16:creationId xmlns:a16="http://schemas.microsoft.com/office/drawing/2014/main" id="{54AA1538-459C-448A-A982-A05C35009C7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362187" y="2931046"/>
              <a:ext cx="914400" cy="707466"/>
            </a:xfrm>
            <a:prstGeom prst="rect">
              <a:avLst/>
            </a:prstGeom>
            <a:ln w="6350">
              <a:solidFill>
                <a:schemeClr val="accent1"/>
              </a:solidFill>
            </a:ln>
          </p:spPr>
        </p:pic>
        <p:pic>
          <p:nvPicPr>
            <p:cNvPr id="49" name="Picture 48" descr="A screenshot of a computer&#10;&#10;Description automatically generated">
              <a:extLst>
                <a:ext uri="{FF2B5EF4-FFF2-40B4-BE49-F238E27FC236}">
                  <a16:creationId xmlns:a16="http://schemas.microsoft.com/office/drawing/2014/main" id="{B0EA6169-0C03-D26D-328F-391FB89BECE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316246" y="2865650"/>
              <a:ext cx="914400" cy="707466"/>
            </a:xfrm>
            <a:prstGeom prst="rect">
              <a:avLst/>
            </a:prstGeom>
            <a:ln w="6350">
              <a:solidFill>
                <a:schemeClr val="accent1"/>
              </a:solidFill>
            </a:ln>
          </p:spPr>
        </p:pic>
        <p:pic>
          <p:nvPicPr>
            <p:cNvPr id="46" name="Picture 45" descr="Graphical user interface&#10;&#10;Description automatically generated">
              <a:extLst>
                <a:ext uri="{FF2B5EF4-FFF2-40B4-BE49-F238E27FC236}">
                  <a16:creationId xmlns:a16="http://schemas.microsoft.com/office/drawing/2014/main" id="{9890CC12-276C-92B5-5513-F0C376896BEC}"/>
                </a:ext>
              </a:extLst>
            </p:cNvPr>
            <p:cNvPicPr>
              <a:picLocks noChangeAspect="1"/>
            </p:cNvPicPr>
            <p:nvPr userDrawn="1"/>
          </p:nvPicPr>
          <p:blipFill>
            <a:blip r:embed="rId8"/>
            <a:stretch>
              <a:fillRect/>
            </a:stretch>
          </p:blipFill>
          <p:spPr>
            <a:xfrm>
              <a:off x="2266454" y="2800253"/>
              <a:ext cx="914400" cy="706582"/>
            </a:xfrm>
            <a:prstGeom prst="rect">
              <a:avLst/>
            </a:prstGeom>
            <a:ln w="6350">
              <a:solidFill>
                <a:schemeClr val="accent1"/>
              </a:solidFill>
            </a:ln>
          </p:spPr>
        </p:pic>
      </p:grpSp>
      <p:grpSp>
        <p:nvGrpSpPr>
          <p:cNvPr id="61" name="Group 60">
            <a:extLst>
              <a:ext uri="{FF2B5EF4-FFF2-40B4-BE49-F238E27FC236}">
                <a16:creationId xmlns:a16="http://schemas.microsoft.com/office/drawing/2014/main" id="{061BB7D2-DC30-2F87-903A-1EC419146D38}"/>
              </a:ext>
              <a:ext uri="{C183D7F6-B498-43B3-948B-1728B52AA6E4}">
                <adec:decorative xmlns:adec="http://schemas.microsoft.com/office/drawing/2017/decorative" val="1"/>
              </a:ext>
            </a:extLst>
          </p:cNvPr>
          <p:cNvGrpSpPr/>
          <p:nvPr userDrawn="1"/>
        </p:nvGrpSpPr>
        <p:grpSpPr>
          <a:xfrm>
            <a:off x="435791" y="2621653"/>
            <a:ext cx="1136520" cy="1145196"/>
            <a:chOff x="435791" y="2621653"/>
            <a:chExt cx="1136520" cy="1145196"/>
          </a:xfrm>
        </p:grpSpPr>
        <p:pic>
          <p:nvPicPr>
            <p:cNvPr id="56" name="Picture 55" descr="A screenshot of a web page&#10;&#10;Description automatically generated">
              <a:extLst>
                <a:ext uri="{FF2B5EF4-FFF2-40B4-BE49-F238E27FC236}">
                  <a16:creationId xmlns:a16="http://schemas.microsoft.com/office/drawing/2014/main" id="{773460EE-96A6-5422-D8EB-1D2BFCA9090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35791" y="2621653"/>
              <a:ext cx="914400" cy="687985"/>
            </a:xfrm>
            <a:prstGeom prst="rect">
              <a:avLst/>
            </a:prstGeom>
            <a:ln w="6350">
              <a:solidFill>
                <a:schemeClr val="accent1"/>
              </a:solidFill>
            </a:ln>
          </p:spPr>
        </p:pic>
        <p:pic>
          <p:nvPicPr>
            <p:cNvPr id="60" name="Picture 59" descr="A screenshot of a web page&#10;&#10;Description automatically generated">
              <a:extLst>
                <a:ext uri="{FF2B5EF4-FFF2-40B4-BE49-F238E27FC236}">
                  <a16:creationId xmlns:a16="http://schemas.microsoft.com/office/drawing/2014/main" id="{4063E4C7-BC07-DFAE-6B97-4C62F0C90D23}"/>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57911" y="3079521"/>
              <a:ext cx="914400" cy="687328"/>
            </a:xfrm>
            <a:prstGeom prst="rect">
              <a:avLst/>
            </a:prstGeom>
            <a:ln w="6350">
              <a:solidFill>
                <a:schemeClr val="accent1"/>
              </a:solidFill>
            </a:ln>
          </p:spPr>
        </p:pic>
      </p:grpSp>
      <p:sp>
        <p:nvSpPr>
          <p:cNvPr id="11" name="Rectangle 10">
            <a:extLst>
              <a:ext uri="{FF2B5EF4-FFF2-40B4-BE49-F238E27FC236}">
                <a16:creationId xmlns:a16="http://schemas.microsoft.com/office/drawing/2014/main" id="{D9DFE64F-7E91-EB9E-1F7F-A8432C25E463}"/>
              </a:ext>
              <a:ext uri="{C183D7F6-B498-43B3-948B-1728B52AA6E4}">
                <adec:decorative xmlns:adec="http://schemas.microsoft.com/office/drawing/2017/decorative" val="1"/>
              </a:ext>
            </a:extLst>
          </p:cNvPr>
          <p:cNvSpPr/>
          <p:nvPr userDrawn="1"/>
        </p:nvSpPr>
        <p:spPr bwMode="gray">
          <a:xfrm>
            <a:off x="281400" y="1917519"/>
            <a:ext cx="1463040" cy="1927923"/>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custDataLst>
      <p:tags r:id="rId1"/>
    </p:custDataLst>
    <p:extLst>
      <p:ext uri="{BB962C8B-B14F-4D97-AF65-F5344CB8AC3E}">
        <p14:creationId xmlns:p14="http://schemas.microsoft.com/office/powerpoint/2010/main" val="658890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structions 2">
    <p:bg bwMode="gray">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08494D-C0E4-A309-C870-F02A4CCD49D0}"/>
              </a:ext>
            </a:extLst>
          </p:cNvPr>
          <p:cNvSpPr>
            <a:spLocks noGrp="1"/>
          </p:cNvSpPr>
          <p:nvPr>
            <p:ph type="title" hasCustomPrompt="1"/>
          </p:nvPr>
        </p:nvSpPr>
        <p:spPr>
          <a:xfrm>
            <a:off x="277812" y="-618091"/>
            <a:ext cx="5843787" cy="498598"/>
          </a:xfrm>
        </p:spPr>
        <p:txBody>
          <a:bodyPr/>
          <a:lstStyle/>
          <a:p>
            <a:r>
              <a:rPr lang="en-US" dirty="0"/>
              <a:t>Add “Top 4 Helpful Guidelines” (this is a hidden title for accessibility)</a:t>
            </a:r>
          </a:p>
        </p:txBody>
      </p:sp>
      <p:sp>
        <p:nvSpPr>
          <p:cNvPr id="24" name="Rectangle 23">
            <a:extLst>
              <a:ext uri="{FF2B5EF4-FFF2-40B4-BE49-F238E27FC236}">
                <a16:creationId xmlns:a16="http://schemas.microsoft.com/office/drawing/2014/main" id="{D3AFCD2C-CF25-7D90-DE9F-7DD718AF95D0}"/>
              </a:ext>
              <a:ext uri="{C183D7F6-B498-43B3-948B-1728B52AA6E4}">
                <adec:decorative xmlns:adec="http://schemas.microsoft.com/office/drawing/2017/decorative" val="1"/>
              </a:ext>
            </a:extLst>
          </p:cNvPr>
          <p:cNvSpPr/>
          <p:nvPr/>
        </p:nvSpPr>
        <p:spPr bwMode="gray">
          <a:xfrm>
            <a:off x="601173" y="1306077"/>
            <a:ext cx="963467" cy="62037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900">
              <a:latin typeface="+mn-lt"/>
            </a:endParaRPr>
          </a:p>
        </p:txBody>
      </p:sp>
      <p:sp>
        <p:nvSpPr>
          <p:cNvPr id="26" name="Rectangle 25">
            <a:extLst>
              <a:ext uri="{FF2B5EF4-FFF2-40B4-BE49-F238E27FC236}">
                <a16:creationId xmlns:a16="http://schemas.microsoft.com/office/drawing/2014/main" id="{35612440-D720-82ED-217E-9673FDDD0F4E}"/>
              </a:ext>
              <a:ext uri="{C183D7F6-B498-43B3-948B-1728B52AA6E4}">
                <adec:decorative xmlns:adec="http://schemas.microsoft.com/office/drawing/2017/decorative" val="1"/>
              </a:ext>
            </a:extLst>
          </p:cNvPr>
          <p:cNvSpPr/>
          <p:nvPr/>
        </p:nvSpPr>
        <p:spPr bwMode="gray">
          <a:xfrm>
            <a:off x="1812223" y="1306077"/>
            <a:ext cx="963467" cy="62037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900">
              <a:latin typeface="+mn-lt"/>
            </a:endParaRPr>
          </a:p>
        </p:txBody>
      </p:sp>
      <p:sp>
        <p:nvSpPr>
          <p:cNvPr id="29" name="Right Arrow 8">
            <a:extLst>
              <a:ext uri="{FF2B5EF4-FFF2-40B4-BE49-F238E27FC236}">
                <a16:creationId xmlns:a16="http://schemas.microsoft.com/office/drawing/2014/main" id="{20295DDD-90D3-9E90-67C6-4B03FACDECE8}"/>
              </a:ext>
              <a:ext uri="{C183D7F6-B498-43B3-948B-1728B52AA6E4}">
                <adec:decorative xmlns:adec="http://schemas.microsoft.com/office/drawing/2017/decorative" val="1"/>
              </a:ext>
            </a:extLst>
          </p:cNvPr>
          <p:cNvSpPr/>
          <p:nvPr/>
        </p:nvSpPr>
        <p:spPr bwMode="gray">
          <a:xfrm>
            <a:off x="1531881" y="1530626"/>
            <a:ext cx="234434" cy="200905"/>
          </a:xfrm>
          <a:prstGeom prst="rightArrow">
            <a:avLst>
              <a:gd name="adj1" fmla="val 50000"/>
              <a:gd name="adj2" fmla="val 61641"/>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146367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D6D8DA"/>
              </a:solidFill>
              <a:effectLst/>
              <a:uLnTx/>
              <a:uFillTx/>
              <a:latin typeface="+mn-lt"/>
              <a:ea typeface="+mn-ea"/>
              <a:cs typeface="+mn-cs"/>
            </a:endParaRPr>
          </a:p>
        </p:txBody>
      </p:sp>
      <p:cxnSp>
        <p:nvCxnSpPr>
          <p:cNvPr id="30" name="Straight Connector 29">
            <a:extLst>
              <a:ext uri="{FF2B5EF4-FFF2-40B4-BE49-F238E27FC236}">
                <a16:creationId xmlns:a16="http://schemas.microsoft.com/office/drawing/2014/main" id="{057B7BB5-15BF-F516-17F0-5D376CAA6D06}"/>
              </a:ext>
              <a:ext uri="{C183D7F6-B498-43B3-948B-1728B52AA6E4}">
                <adec:decorative xmlns:adec="http://schemas.microsoft.com/office/drawing/2017/decorative" val="1"/>
              </a:ext>
            </a:extLst>
          </p:cNvPr>
          <p:cNvCxnSpPr>
            <a:cxnSpLocks/>
          </p:cNvCxnSpPr>
          <p:nvPr/>
        </p:nvCxnSpPr>
        <p:spPr bwMode="gray">
          <a:xfrm flipH="1">
            <a:off x="3218098" y="739102"/>
            <a:ext cx="0" cy="3749439"/>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5B7F76B-CC7E-E8FE-377A-4AFDE6B144A0}"/>
              </a:ext>
              <a:ext uri="{C183D7F6-B498-43B3-948B-1728B52AA6E4}">
                <adec:decorative xmlns:adec="http://schemas.microsoft.com/office/drawing/2017/decorative" val="1"/>
              </a:ext>
            </a:extLst>
          </p:cNvPr>
          <p:cNvSpPr>
            <a:spLocks noChangeAspect="1"/>
          </p:cNvSpPr>
          <p:nvPr/>
        </p:nvSpPr>
        <p:spPr bwMode="gray">
          <a:xfrm>
            <a:off x="276673" y="732839"/>
            <a:ext cx="241916" cy="2419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1</a:t>
            </a:r>
          </a:p>
        </p:txBody>
      </p:sp>
      <p:sp>
        <p:nvSpPr>
          <p:cNvPr id="7" name="TextBox 6">
            <a:extLst>
              <a:ext uri="{FF2B5EF4-FFF2-40B4-BE49-F238E27FC236}">
                <a16:creationId xmlns:a16="http://schemas.microsoft.com/office/drawing/2014/main" id="{F4E3EF43-9CE5-530B-80C8-61861D72F0E3}"/>
              </a:ext>
              <a:ext uri="{C183D7F6-B498-43B3-948B-1728B52AA6E4}">
                <adec:decorative xmlns:adec="http://schemas.microsoft.com/office/drawing/2017/decorative" val="1"/>
              </a:ext>
            </a:extLst>
          </p:cNvPr>
          <p:cNvSpPr txBox="1"/>
          <p:nvPr/>
        </p:nvSpPr>
        <p:spPr bwMode="gray">
          <a:xfrm>
            <a:off x="602005" y="708183"/>
            <a:ext cx="2494706" cy="679673"/>
          </a:xfrm>
          <a:prstGeom prst="rect">
            <a:avLst/>
          </a:prstGeom>
          <a:noFill/>
        </p:spPr>
        <p:txBody>
          <a:bodyPr vert="horz" wrap="square" lIns="0" tIns="0" rIns="0" bIns="0" rtlCol="0">
            <a:spAutoFit/>
          </a:bodyPr>
          <a:lstStyle/>
          <a:p>
            <a:pPr>
              <a:spcBef>
                <a:spcPts val="500"/>
              </a:spcBef>
            </a:pPr>
            <a:r>
              <a:rPr lang="en-US" sz="1000" b="1" dirty="0"/>
              <a:t>How to convert existing files into the current template </a:t>
            </a:r>
            <a:r>
              <a:rPr lang="en-US" sz="1000" b="0" dirty="0"/>
              <a:t>(or create a new file with some existing slides):</a:t>
            </a:r>
          </a:p>
          <a:p>
            <a:pPr>
              <a:spcBef>
                <a:spcPts val="500"/>
              </a:spcBef>
            </a:pPr>
            <a:endParaRPr lang="en-US" sz="1000" b="1" dirty="0"/>
          </a:p>
        </p:txBody>
      </p:sp>
      <p:sp>
        <p:nvSpPr>
          <p:cNvPr id="34" name="TextBox 33">
            <a:extLst>
              <a:ext uri="{FF2B5EF4-FFF2-40B4-BE49-F238E27FC236}">
                <a16:creationId xmlns:a16="http://schemas.microsoft.com/office/drawing/2014/main" id="{D5ED333A-6017-1E0A-DC4B-CD47EE43D51A}"/>
              </a:ext>
              <a:ext uri="{C183D7F6-B498-43B3-948B-1728B52AA6E4}">
                <adec:decorative xmlns:adec="http://schemas.microsoft.com/office/drawing/2017/decorative" val="1"/>
              </a:ext>
            </a:extLst>
          </p:cNvPr>
          <p:cNvSpPr txBox="1"/>
          <p:nvPr/>
        </p:nvSpPr>
        <p:spPr bwMode="gray">
          <a:xfrm>
            <a:off x="658944" y="1422312"/>
            <a:ext cx="847924" cy="415498"/>
          </a:xfrm>
          <a:prstGeom prst="rect">
            <a:avLst/>
          </a:prstGeom>
          <a:noFill/>
        </p:spPr>
        <p:txBody>
          <a:bodyPr wrap="square" lIns="0" tIns="0" rIns="0" bIns="0" rtlCol="0">
            <a:spAutoFit/>
          </a:bodyPr>
          <a:lstStyle/>
          <a:p>
            <a:pPr marL="0" marR="0" lvl="0" indent="0" algn="ctr" defTabSz="640080" rtl="0" eaLnBrk="1" fontAlgn="auto" latinLnBrk="0" hangingPunct="1">
              <a:lnSpc>
                <a:spcPct val="100000"/>
              </a:lnSpc>
              <a:spcBef>
                <a:spcPts val="500"/>
              </a:spcBef>
              <a:spcAft>
                <a:spcPts val="0"/>
              </a:spcAft>
              <a:buClrTx/>
              <a:buSzTx/>
              <a:buFontTx/>
              <a:buNone/>
              <a:tabLst/>
              <a:defRPr/>
            </a:pPr>
            <a:r>
              <a:rPr lang="en-US" sz="900" dirty="0">
                <a:solidFill>
                  <a:schemeClr val="bg1"/>
                </a:solidFill>
                <a:latin typeface="+mn-lt"/>
              </a:rPr>
              <a:t>1. Copy </a:t>
            </a:r>
            <a:r>
              <a:rPr lang="en-US" sz="900" b="1" dirty="0">
                <a:solidFill>
                  <a:schemeClr val="accent6"/>
                </a:solidFill>
                <a:latin typeface="+mn-lt"/>
              </a:rPr>
              <a:t>existing</a:t>
            </a:r>
            <a:r>
              <a:rPr lang="en-US" sz="900" dirty="0">
                <a:solidFill>
                  <a:schemeClr val="bg1"/>
                </a:solidFill>
                <a:latin typeface="+mn-lt"/>
              </a:rPr>
              <a:t> </a:t>
            </a:r>
            <a:br>
              <a:rPr lang="en-US" sz="900" dirty="0">
                <a:solidFill>
                  <a:schemeClr val="bg1"/>
                </a:solidFill>
                <a:latin typeface="+mn-lt"/>
              </a:rPr>
            </a:br>
            <a:r>
              <a:rPr lang="en-US" sz="900" dirty="0">
                <a:solidFill>
                  <a:schemeClr val="bg1"/>
                </a:solidFill>
                <a:latin typeface="+mn-lt"/>
              </a:rPr>
              <a:t>PPT slides…</a:t>
            </a:r>
          </a:p>
        </p:txBody>
      </p:sp>
      <p:sp>
        <p:nvSpPr>
          <p:cNvPr id="39" name="TextBox 38">
            <a:extLst>
              <a:ext uri="{FF2B5EF4-FFF2-40B4-BE49-F238E27FC236}">
                <a16:creationId xmlns:a16="http://schemas.microsoft.com/office/drawing/2014/main" id="{1F2A8B39-BCBF-42DD-AD1C-E0469C2E1421}"/>
              </a:ext>
              <a:ext uri="{C183D7F6-B498-43B3-948B-1728B52AA6E4}">
                <adec:decorative xmlns:adec="http://schemas.microsoft.com/office/drawing/2017/decorative" val="1"/>
              </a:ext>
            </a:extLst>
          </p:cNvPr>
          <p:cNvSpPr txBox="1"/>
          <p:nvPr/>
        </p:nvSpPr>
        <p:spPr bwMode="gray">
          <a:xfrm>
            <a:off x="1858130" y="1422312"/>
            <a:ext cx="871652" cy="415498"/>
          </a:xfrm>
          <a:prstGeom prst="rect">
            <a:avLst/>
          </a:prstGeom>
          <a:noFill/>
        </p:spPr>
        <p:txBody>
          <a:bodyPr wrap="square" lIns="0" tIns="0" rIns="0" bIns="0" rtlCol="0">
            <a:spAutoFit/>
          </a:bodyPr>
          <a:lstStyle/>
          <a:p>
            <a:pPr marL="0" marR="0" lvl="0" indent="0" algn="ctr" defTabSz="640080" rtl="0" eaLnBrk="1" fontAlgn="auto" latinLnBrk="0" hangingPunct="1">
              <a:lnSpc>
                <a:spcPct val="100000"/>
              </a:lnSpc>
              <a:spcBef>
                <a:spcPts val="500"/>
              </a:spcBef>
              <a:spcAft>
                <a:spcPts val="0"/>
              </a:spcAft>
              <a:buClrTx/>
              <a:buSzTx/>
              <a:buFontTx/>
              <a:buNone/>
              <a:tabLst/>
              <a:defRPr/>
            </a:pPr>
            <a:r>
              <a:rPr lang="en-US" sz="900" dirty="0">
                <a:solidFill>
                  <a:schemeClr val="bg1"/>
                </a:solidFill>
                <a:latin typeface="+mn-lt"/>
              </a:rPr>
              <a:t>2. Paste them into the </a:t>
            </a:r>
            <a:r>
              <a:rPr lang="en-US" sz="900" b="1" dirty="0">
                <a:solidFill>
                  <a:schemeClr val="accent6"/>
                </a:solidFill>
                <a:latin typeface="+mn-lt"/>
              </a:rPr>
              <a:t>new</a:t>
            </a:r>
            <a:r>
              <a:rPr lang="en-US" sz="900" dirty="0">
                <a:solidFill>
                  <a:schemeClr val="bg1"/>
                </a:solidFill>
                <a:latin typeface="+mn-lt"/>
              </a:rPr>
              <a:t> template.</a:t>
            </a:r>
          </a:p>
        </p:txBody>
      </p:sp>
      <p:sp>
        <p:nvSpPr>
          <p:cNvPr id="42" name="TextBox 41">
            <a:extLst>
              <a:ext uri="{FF2B5EF4-FFF2-40B4-BE49-F238E27FC236}">
                <a16:creationId xmlns:a16="http://schemas.microsoft.com/office/drawing/2014/main" id="{2436E796-784B-2D24-588A-A82CFBBA58D3}"/>
              </a:ext>
              <a:ext uri="{C183D7F6-B498-43B3-948B-1728B52AA6E4}">
                <adec:decorative xmlns:adec="http://schemas.microsoft.com/office/drawing/2017/decorative" val="1"/>
              </a:ext>
            </a:extLst>
          </p:cNvPr>
          <p:cNvSpPr txBox="1"/>
          <p:nvPr/>
        </p:nvSpPr>
        <p:spPr bwMode="gray">
          <a:xfrm>
            <a:off x="601173" y="2020257"/>
            <a:ext cx="2224618" cy="276999"/>
          </a:xfrm>
          <a:prstGeom prst="rect">
            <a:avLst/>
          </a:prstGeom>
          <a:noFill/>
        </p:spPr>
        <p:txBody>
          <a:bodyPr wrap="square" lIns="0" tIns="0" rIns="0" bIns="0" rtlCol="0">
            <a:spAutoFit/>
          </a:bodyPr>
          <a:lstStyle/>
          <a:p>
            <a:pPr marL="0" marR="0" lvl="0" indent="0" algn="l" defTabSz="640080" rtl="0" eaLnBrk="1" fontAlgn="auto" latinLnBrk="0" hangingPunct="1">
              <a:lnSpc>
                <a:spcPct val="100000"/>
              </a:lnSpc>
              <a:spcBef>
                <a:spcPts val="500"/>
              </a:spcBef>
              <a:spcAft>
                <a:spcPts val="0"/>
              </a:spcAft>
              <a:buClrTx/>
              <a:buSzTx/>
              <a:buFontTx/>
              <a:buNone/>
              <a:tabLst/>
              <a:defRPr/>
            </a:pPr>
            <a:r>
              <a:rPr lang="en-US" sz="900" dirty="0">
                <a:solidFill>
                  <a:srgbClr val="333E48"/>
                </a:solidFill>
                <a:latin typeface="+mn-lt"/>
              </a:rPr>
              <a:t>3. Select “</a:t>
            </a:r>
            <a:r>
              <a:rPr lang="en-US" sz="900" b="1" dirty="0">
                <a:solidFill>
                  <a:schemeClr val="accent4"/>
                </a:solidFill>
                <a:latin typeface="+mn-lt"/>
              </a:rPr>
              <a:t>Use Destination Theme</a:t>
            </a:r>
            <a:r>
              <a:rPr lang="en-US" sz="900" dirty="0">
                <a:solidFill>
                  <a:srgbClr val="333E48"/>
                </a:solidFill>
                <a:latin typeface="+mn-lt"/>
              </a:rPr>
              <a:t>” in the clipboard icon that appears.</a:t>
            </a:r>
          </a:p>
        </p:txBody>
      </p:sp>
      <p:sp>
        <p:nvSpPr>
          <p:cNvPr id="19" name="Oval 18">
            <a:extLst>
              <a:ext uri="{FF2B5EF4-FFF2-40B4-BE49-F238E27FC236}">
                <a16:creationId xmlns:a16="http://schemas.microsoft.com/office/drawing/2014/main" id="{5FF04ADD-CDB6-711D-CD7A-295B983D691D}"/>
              </a:ext>
              <a:ext uri="{C183D7F6-B498-43B3-948B-1728B52AA6E4}">
                <adec:decorative xmlns:adec="http://schemas.microsoft.com/office/drawing/2017/decorative" val="1"/>
              </a:ext>
            </a:extLst>
          </p:cNvPr>
          <p:cNvSpPr>
            <a:spLocks noChangeAspect="1"/>
          </p:cNvSpPr>
          <p:nvPr/>
        </p:nvSpPr>
        <p:spPr bwMode="gray">
          <a:xfrm>
            <a:off x="276673" y="2589261"/>
            <a:ext cx="241916" cy="2419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2</a:t>
            </a:r>
          </a:p>
        </p:txBody>
      </p:sp>
      <p:sp>
        <p:nvSpPr>
          <p:cNvPr id="33" name="TextBox 32">
            <a:extLst>
              <a:ext uri="{FF2B5EF4-FFF2-40B4-BE49-F238E27FC236}">
                <a16:creationId xmlns:a16="http://schemas.microsoft.com/office/drawing/2014/main" id="{F2462B22-1A04-8E47-9889-DD59E90F49AF}"/>
              </a:ext>
              <a:ext uri="{C183D7F6-B498-43B3-948B-1728B52AA6E4}">
                <adec:decorative xmlns:adec="http://schemas.microsoft.com/office/drawing/2017/decorative" val="1"/>
              </a:ext>
            </a:extLst>
          </p:cNvPr>
          <p:cNvSpPr txBox="1"/>
          <p:nvPr/>
        </p:nvSpPr>
        <p:spPr bwMode="gray">
          <a:xfrm>
            <a:off x="602005" y="2640382"/>
            <a:ext cx="2598395" cy="153888"/>
          </a:xfrm>
          <a:prstGeom prst="rect">
            <a:avLst/>
          </a:prstGeom>
          <a:noFill/>
        </p:spPr>
        <p:txBody>
          <a:bodyPr vert="horz" wrap="square" lIns="0" tIns="0" rIns="0" bIns="0" rtlCol="0">
            <a:spAutoFit/>
          </a:bodyPr>
          <a:lstStyle/>
          <a:p>
            <a:pPr>
              <a:spcBef>
                <a:spcPts val="500"/>
              </a:spcBef>
            </a:pPr>
            <a:r>
              <a:rPr lang="en-US" sz="1000" b="1" dirty="0"/>
              <a:t>What colors to use and not use:</a:t>
            </a:r>
          </a:p>
        </p:txBody>
      </p:sp>
      <p:sp>
        <p:nvSpPr>
          <p:cNvPr id="8" name="TextBox 7">
            <a:extLst>
              <a:ext uri="{FF2B5EF4-FFF2-40B4-BE49-F238E27FC236}">
                <a16:creationId xmlns:a16="http://schemas.microsoft.com/office/drawing/2014/main" id="{E5974EE7-8C1A-F040-9B99-B79D59BE88CC}"/>
              </a:ext>
              <a:ext uri="{C183D7F6-B498-43B3-948B-1728B52AA6E4}">
                <adec:decorative xmlns:adec="http://schemas.microsoft.com/office/drawing/2017/decorative" val="1"/>
              </a:ext>
            </a:extLst>
          </p:cNvPr>
          <p:cNvSpPr txBox="1"/>
          <p:nvPr/>
        </p:nvSpPr>
        <p:spPr>
          <a:xfrm>
            <a:off x="2020415" y="3077577"/>
            <a:ext cx="1126670" cy="1172116"/>
          </a:xfrm>
          <a:prstGeom prst="rect">
            <a:avLst/>
          </a:prstGeom>
          <a:noFill/>
        </p:spPr>
        <p:txBody>
          <a:bodyPr wrap="square" lIns="0" tIns="0" rIns="0" bIns="0" rtlCol="0">
            <a:spAutoFit/>
          </a:bodyPr>
          <a:lstStyle/>
          <a:p>
            <a:pPr marL="0" marR="0" lvl="0" indent="0" algn="l" defTabSz="537667" rtl="0" eaLnBrk="1" fontAlgn="auto" latinLnBrk="0" hangingPunct="1">
              <a:lnSpc>
                <a:spcPct val="100000"/>
              </a:lnSpc>
              <a:spcBef>
                <a:spcPts val="500"/>
              </a:spcBef>
              <a:spcAft>
                <a:spcPts val="0"/>
              </a:spcAft>
              <a:buClrTx/>
              <a:buSzTx/>
              <a:buFont typeface="Arial" panose="020B0604020202020204" pitchFamily="34" charset="0"/>
              <a:buNone/>
              <a:tabLst/>
              <a:defRPr/>
            </a:pPr>
            <a:r>
              <a:rPr lang="en-US" sz="900" dirty="0"/>
              <a:t>In the top row only use the 4 colors on the left and 3 colors on the right.</a:t>
            </a:r>
          </a:p>
          <a:p>
            <a:pPr marL="0" indent="0">
              <a:spcBef>
                <a:spcPts val="500"/>
              </a:spcBef>
              <a:buFont typeface="Arial" panose="020B0604020202020204" pitchFamily="34" charset="0"/>
              <a:buNone/>
              <a:tabLst/>
            </a:pPr>
            <a:r>
              <a:rPr lang="en-US" sz="900" dirty="0"/>
              <a:t>Don’t use the middle 3 colors; </a:t>
            </a:r>
            <a:r>
              <a:rPr lang="en-US" sz="900" b="0" i="0" dirty="0"/>
              <a:t>except for 5</a:t>
            </a:r>
            <a:r>
              <a:rPr lang="en-US" sz="900" b="0" i="0" baseline="30000" dirty="0"/>
              <a:t>th</a:t>
            </a:r>
            <a:r>
              <a:rPr lang="en-US" sz="900" b="0" i="0" dirty="0"/>
              <a:t> and 6</a:t>
            </a:r>
            <a:r>
              <a:rPr lang="en-US" sz="900" b="0" i="0" baseline="30000" dirty="0"/>
              <a:t>th</a:t>
            </a:r>
            <a:r>
              <a:rPr lang="en-US" sz="900" b="0" i="0" dirty="0"/>
              <a:t> colors in charts.</a:t>
            </a:r>
            <a:endParaRPr lang="en-US" sz="900" dirty="0"/>
          </a:p>
        </p:txBody>
      </p:sp>
      <p:sp>
        <p:nvSpPr>
          <p:cNvPr id="11" name="Oval 10">
            <a:extLst>
              <a:ext uri="{FF2B5EF4-FFF2-40B4-BE49-F238E27FC236}">
                <a16:creationId xmlns:a16="http://schemas.microsoft.com/office/drawing/2014/main" id="{FCE2D51E-F8B7-D492-FDCB-586EEA30D4B1}"/>
              </a:ext>
              <a:ext uri="{C183D7F6-B498-43B3-948B-1728B52AA6E4}">
                <adec:decorative xmlns:adec="http://schemas.microsoft.com/office/drawing/2017/decorative" val="1"/>
              </a:ext>
            </a:extLst>
          </p:cNvPr>
          <p:cNvSpPr>
            <a:spLocks noChangeAspect="1"/>
          </p:cNvSpPr>
          <p:nvPr userDrawn="1"/>
        </p:nvSpPr>
        <p:spPr bwMode="gray">
          <a:xfrm>
            <a:off x="3411355" y="732839"/>
            <a:ext cx="241916" cy="2419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3</a:t>
            </a:r>
          </a:p>
        </p:txBody>
      </p:sp>
      <p:sp>
        <p:nvSpPr>
          <p:cNvPr id="9" name="TextBox 8">
            <a:extLst>
              <a:ext uri="{FF2B5EF4-FFF2-40B4-BE49-F238E27FC236}">
                <a16:creationId xmlns:a16="http://schemas.microsoft.com/office/drawing/2014/main" id="{197F7C13-2CED-9353-11C0-5A35BB2C9C6C}"/>
              </a:ext>
              <a:ext uri="{C183D7F6-B498-43B3-948B-1728B52AA6E4}">
                <adec:decorative xmlns:adec="http://schemas.microsoft.com/office/drawing/2017/decorative" val="1"/>
              </a:ext>
            </a:extLst>
          </p:cNvPr>
          <p:cNvSpPr txBox="1"/>
          <p:nvPr userDrawn="1"/>
        </p:nvSpPr>
        <p:spPr bwMode="gray">
          <a:xfrm>
            <a:off x="3736687" y="708183"/>
            <a:ext cx="2257101" cy="1682512"/>
          </a:xfrm>
          <a:prstGeom prst="rect">
            <a:avLst/>
          </a:prstGeom>
          <a:noFill/>
        </p:spPr>
        <p:txBody>
          <a:bodyPr vert="horz" wrap="square" lIns="0" tIns="0" rIns="0" bIns="0" rtlCol="0">
            <a:spAutoFit/>
          </a:bodyPr>
          <a:lstStyle/>
          <a:p>
            <a:pPr>
              <a:spcBef>
                <a:spcPts val="500"/>
              </a:spcBef>
            </a:pPr>
            <a:r>
              <a:rPr lang="en-US" sz="1000" b="1" dirty="0"/>
              <a:t>How to create a more accessible document:</a:t>
            </a:r>
          </a:p>
          <a:p>
            <a:pPr marL="169863" indent="-169863">
              <a:spcBef>
                <a:spcPts val="500"/>
              </a:spcBef>
              <a:buFont typeface="+mj-lt"/>
              <a:buAutoNum type="arabicPeriod"/>
            </a:pPr>
            <a:r>
              <a:rPr lang="en-US" sz="900" b="0" dirty="0"/>
              <a:t>In PPT, click the Review tab. Click Accessibility Checker. This will open a right panel listing all errors that need to be corrected and the Accessibility tab. Clink on each error and follow the tips. </a:t>
            </a:r>
          </a:p>
          <a:p>
            <a:pPr marL="169863" marR="0" lvl="0" indent="-169863" algn="l" defTabSz="457200" rtl="0" eaLnBrk="1" fontAlgn="auto" latinLnBrk="0" hangingPunct="1">
              <a:lnSpc>
                <a:spcPct val="100000"/>
              </a:lnSpc>
              <a:spcBef>
                <a:spcPts val="500"/>
              </a:spcBef>
              <a:spcAft>
                <a:spcPts val="0"/>
              </a:spcAft>
              <a:buClrTx/>
              <a:buSzTx/>
              <a:buFont typeface="+mj-lt"/>
              <a:buAutoNum type="arabicPeriod"/>
              <a:tabLst/>
              <a:defRPr/>
            </a:pPr>
            <a:r>
              <a:rPr lang="en-US" sz="900" b="0" dirty="0"/>
              <a:t>Use the </a:t>
            </a:r>
            <a:r>
              <a:rPr lang="en-US" sz="900" b="1" i="1" dirty="0"/>
              <a:t>EAB Accessibility Guidelines and Directions </a:t>
            </a:r>
            <a:r>
              <a:rPr lang="en-US" sz="900" b="0" dirty="0"/>
              <a:t>in the Box link at the bottom of this slide.</a:t>
            </a:r>
          </a:p>
        </p:txBody>
      </p:sp>
      <p:sp>
        <p:nvSpPr>
          <p:cNvPr id="18" name="Oval 17">
            <a:extLst>
              <a:ext uri="{FF2B5EF4-FFF2-40B4-BE49-F238E27FC236}">
                <a16:creationId xmlns:a16="http://schemas.microsoft.com/office/drawing/2014/main" id="{ED0F0757-C265-8524-E902-DCCFD82862B3}"/>
              </a:ext>
              <a:ext uri="{C183D7F6-B498-43B3-948B-1728B52AA6E4}">
                <adec:decorative xmlns:adec="http://schemas.microsoft.com/office/drawing/2017/decorative" val="1"/>
              </a:ext>
            </a:extLst>
          </p:cNvPr>
          <p:cNvSpPr>
            <a:spLocks noChangeAspect="1"/>
          </p:cNvSpPr>
          <p:nvPr/>
        </p:nvSpPr>
        <p:spPr bwMode="gray">
          <a:xfrm>
            <a:off x="3405906" y="2570632"/>
            <a:ext cx="241916" cy="2419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4</a:t>
            </a:r>
          </a:p>
        </p:txBody>
      </p:sp>
      <p:sp>
        <p:nvSpPr>
          <p:cNvPr id="40" name="TextBox 39">
            <a:extLst>
              <a:ext uri="{FF2B5EF4-FFF2-40B4-BE49-F238E27FC236}">
                <a16:creationId xmlns:a16="http://schemas.microsoft.com/office/drawing/2014/main" id="{06B508DA-2C3C-7F46-8A41-B0EE8B10A9AC}"/>
              </a:ext>
              <a:ext uri="{C183D7F6-B498-43B3-948B-1728B52AA6E4}">
                <adec:decorative xmlns:adec="http://schemas.microsoft.com/office/drawing/2017/decorative" val="1"/>
              </a:ext>
            </a:extLst>
          </p:cNvPr>
          <p:cNvSpPr txBox="1"/>
          <p:nvPr/>
        </p:nvSpPr>
        <p:spPr bwMode="gray">
          <a:xfrm>
            <a:off x="3709883" y="2541857"/>
            <a:ext cx="2556793" cy="787395"/>
          </a:xfrm>
          <a:prstGeom prst="rect">
            <a:avLst/>
          </a:prstGeom>
          <a:noFill/>
        </p:spPr>
        <p:txBody>
          <a:bodyPr vert="horz" wrap="square" lIns="0" tIns="0" rIns="0" bIns="0" rtlCol="0">
            <a:spAutoFit/>
          </a:bodyPr>
          <a:lstStyle/>
          <a:p>
            <a:pPr marL="0" marR="0" lvl="0" indent="0" algn="l" defTabSz="537667" rtl="0" eaLnBrk="1" fontAlgn="auto" latinLnBrk="0" hangingPunct="1">
              <a:lnSpc>
                <a:spcPct val="100000"/>
              </a:lnSpc>
              <a:spcBef>
                <a:spcPts val="500"/>
              </a:spcBef>
              <a:spcAft>
                <a:spcPts val="0"/>
              </a:spcAft>
              <a:buClrTx/>
              <a:buSzTx/>
              <a:buFontTx/>
              <a:buNone/>
              <a:tabLst/>
              <a:defRPr/>
            </a:pPr>
            <a:r>
              <a:rPr lang="en-US" sz="1000" b="1" dirty="0"/>
              <a:t>How to insert an EAB-formatted </a:t>
            </a:r>
            <a:r>
              <a:rPr lang="en-US" sz="1000" b="1" spc="-10" baseline="0" dirty="0"/>
              <a:t>chart using an EAB chart template: </a:t>
            </a:r>
          </a:p>
          <a:p>
            <a:pPr marL="0" marR="0" lvl="0" indent="0" algn="l" defTabSz="537667" rtl="0" eaLnBrk="1" fontAlgn="auto" latinLnBrk="0" hangingPunct="1">
              <a:lnSpc>
                <a:spcPct val="100000"/>
              </a:lnSpc>
              <a:spcBef>
                <a:spcPts val="500"/>
              </a:spcBef>
              <a:spcAft>
                <a:spcPts val="0"/>
              </a:spcAft>
              <a:buClrTx/>
              <a:buSzTx/>
              <a:buFontTx/>
              <a:buNone/>
              <a:tabLst/>
              <a:defRPr/>
            </a:pPr>
            <a:r>
              <a:rPr lang="en-US" sz="900" dirty="0"/>
              <a:t>In PPT, click the Insert tab. Click Chart. Click Templates. Click on the EAB chart type you need.</a:t>
            </a:r>
          </a:p>
        </p:txBody>
      </p:sp>
      <p:graphicFrame>
        <p:nvGraphicFramePr>
          <p:cNvPr id="67" name="Chart 66">
            <a:extLst>
              <a:ext uri="{FF2B5EF4-FFF2-40B4-BE49-F238E27FC236}">
                <a16:creationId xmlns:a16="http://schemas.microsoft.com/office/drawing/2014/main" id="{C0060E53-2567-C341-A4F2-9A582F3EA8A1}"/>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38160181"/>
              </p:ext>
            </p:extLst>
          </p:nvPr>
        </p:nvGraphicFramePr>
        <p:xfrm>
          <a:off x="3707355" y="3055372"/>
          <a:ext cx="2414245" cy="1564707"/>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oup 11">
            <a:extLst>
              <a:ext uri="{FF2B5EF4-FFF2-40B4-BE49-F238E27FC236}">
                <a16:creationId xmlns:a16="http://schemas.microsoft.com/office/drawing/2014/main" id="{F2AEE0DF-FBBC-2648-BB7D-5EB6DB3BE691}"/>
              </a:ext>
              <a:ext uri="{C183D7F6-B498-43B3-948B-1728B52AA6E4}">
                <adec:decorative xmlns:adec="http://schemas.microsoft.com/office/drawing/2017/decorative" val="1"/>
              </a:ext>
            </a:extLst>
          </p:cNvPr>
          <p:cNvGrpSpPr/>
          <p:nvPr/>
        </p:nvGrpSpPr>
        <p:grpSpPr>
          <a:xfrm>
            <a:off x="283254" y="3034935"/>
            <a:ext cx="1691829" cy="1159798"/>
            <a:chOff x="712016" y="1045288"/>
            <a:chExt cx="1976591" cy="1355011"/>
          </a:xfrm>
        </p:grpSpPr>
        <p:grpSp>
          <p:nvGrpSpPr>
            <p:cNvPr id="2" name="Group 1">
              <a:extLst>
                <a:ext uri="{FF2B5EF4-FFF2-40B4-BE49-F238E27FC236}">
                  <a16:creationId xmlns:a16="http://schemas.microsoft.com/office/drawing/2014/main" id="{78D80AD6-C080-2E45-8D22-265AA80E9EF1}"/>
                </a:ext>
              </a:extLst>
            </p:cNvPr>
            <p:cNvGrpSpPr/>
            <p:nvPr/>
          </p:nvGrpSpPr>
          <p:grpSpPr>
            <a:xfrm>
              <a:off x="712016" y="1045288"/>
              <a:ext cx="1888995" cy="1355011"/>
              <a:chOff x="290410" y="857410"/>
              <a:chExt cx="2361631" cy="1694043"/>
            </a:xfrm>
          </p:grpSpPr>
          <p:grpSp>
            <p:nvGrpSpPr>
              <p:cNvPr id="23" name="Group 22" descr="In PowerPoint, only use the top row of the color palette. ">
                <a:extLst>
                  <a:ext uri="{FF2B5EF4-FFF2-40B4-BE49-F238E27FC236}">
                    <a16:creationId xmlns:a16="http://schemas.microsoft.com/office/drawing/2014/main" id="{C5F41866-6B5C-C34E-9A2B-08ECD095E3D1}"/>
                  </a:ext>
                  <a:ext uri="{C183D7F6-B498-43B3-948B-1728B52AA6E4}">
                    <adec:decorative xmlns:adec="http://schemas.microsoft.com/office/drawing/2017/decorative" val="0"/>
                  </a:ext>
                </a:extLst>
              </p:cNvPr>
              <p:cNvGrpSpPr/>
              <p:nvPr/>
            </p:nvGrpSpPr>
            <p:grpSpPr>
              <a:xfrm>
                <a:off x="290410" y="857410"/>
                <a:ext cx="2361631" cy="1694043"/>
                <a:chOff x="-1834053" y="1543542"/>
                <a:chExt cx="2514213" cy="1803493"/>
              </a:xfrm>
            </p:grpSpPr>
            <p:pic>
              <p:nvPicPr>
                <p:cNvPr id="25" name="Picture 24">
                  <a:extLst>
                    <a:ext uri="{FF2B5EF4-FFF2-40B4-BE49-F238E27FC236}">
                      <a16:creationId xmlns:a16="http://schemas.microsoft.com/office/drawing/2014/main" id="{6ACB63F0-D020-614F-9197-951839E66C94}"/>
                    </a:ext>
                  </a:extLst>
                </p:cNvPr>
                <p:cNvPicPr>
                  <a:picLocks noChangeAspect="1"/>
                </p:cNvPicPr>
                <p:nvPr/>
              </p:nvPicPr>
              <p:blipFill rotWithShape="1">
                <a:blip r:embed="rId4"/>
                <a:srcRect l="490" r="579"/>
                <a:stretch/>
              </p:blipFill>
              <p:spPr>
                <a:xfrm>
                  <a:off x="-1832821" y="1543542"/>
                  <a:ext cx="2512981" cy="1803493"/>
                </a:xfrm>
                <a:prstGeom prst="rect">
                  <a:avLst/>
                </a:prstGeom>
                <a:ln w="12700">
                  <a:solidFill>
                    <a:schemeClr val="accent1"/>
                  </a:solidFill>
                </a:ln>
              </p:spPr>
            </p:pic>
            <p:sp>
              <p:nvSpPr>
                <p:cNvPr id="27" name="Rectangle 26">
                  <a:extLst>
                    <a:ext uri="{FF2B5EF4-FFF2-40B4-BE49-F238E27FC236}">
                      <a16:creationId xmlns:a16="http://schemas.microsoft.com/office/drawing/2014/main" id="{1386ED46-2AE7-0F4C-ADF4-88BFDF0FDDA7}"/>
                    </a:ext>
                  </a:extLst>
                </p:cNvPr>
                <p:cNvSpPr/>
                <p:nvPr/>
              </p:nvSpPr>
              <p:spPr bwMode="gray">
                <a:xfrm>
                  <a:off x="-1834053" y="2188992"/>
                  <a:ext cx="2512981" cy="1158043"/>
                </a:xfrm>
                <a:prstGeom prst="rect">
                  <a:avLst/>
                </a:prstGeom>
                <a:solidFill>
                  <a:schemeClr val="bg2">
                    <a:lumMod val="50000"/>
                    <a:alpha val="74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a:solidFill>
                      <a:schemeClr val="bg1"/>
                    </a:solidFill>
                  </a:endParaRPr>
                </a:p>
              </p:txBody>
            </p:sp>
            <p:sp>
              <p:nvSpPr>
                <p:cNvPr id="28" name="TextBox 27">
                  <a:extLst>
                    <a:ext uri="{FF2B5EF4-FFF2-40B4-BE49-F238E27FC236}">
                      <a16:creationId xmlns:a16="http://schemas.microsoft.com/office/drawing/2014/main" id="{B150EA07-7C69-FB49-A906-82D32553EEBB}"/>
                    </a:ext>
                  </a:extLst>
                </p:cNvPr>
                <p:cNvSpPr txBox="1"/>
                <p:nvPr/>
              </p:nvSpPr>
              <p:spPr bwMode="gray">
                <a:xfrm>
                  <a:off x="-1014892" y="2703891"/>
                  <a:ext cx="1299299" cy="547704"/>
                </a:xfrm>
                <a:prstGeom prst="rect">
                  <a:avLst/>
                </a:prstGeom>
                <a:noFill/>
              </p:spPr>
              <p:txBody>
                <a:bodyPr wrap="square" lIns="0" tIns="0" rIns="0" bIns="0" rtlCol="0">
                  <a:spAutoFit/>
                </a:bodyPr>
                <a:lstStyle/>
                <a:p>
                  <a:pPr>
                    <a:spcBef>
                      <a:spcPts val="500"/>
                    </a:spcBef>
                  </a:pPr>
                  <a:r>
                    <a:rPr lang="en-US" sz="1200" b="1" dirty="0">
                      <a:solidFill>
                        <a:schemeClr val="bg1"/>
                      </a:solidFill>
                    </a:rPr>
                    <a:t>Only Use Top Row</a:t>
                  </a:r>
                </a:p>
              </p:txBody>
            </p:sp>
            <p:cxnSp>
              <p:nvCxnSpPr>
                <p:cNvPr id="31" name="Straight Arrow Connector 30">
                  <a:extLst>
                    <a:ext uri="{FF2B5EF4-FFF2-40B4-BE49-F238E27FC236}">
                      <a16:creationId xmlns:a16="http://schemas.microsoft.com/office/drawing/2014/main" id="{FEA1C73D-54D6-4847-8664-9E7698ED571D}"/>
                    </a:ext>
                  </a:extLst>
                </p:cNvPr>
                <p:cNvCxnSpPr>
                  <a:cxnSpLocks/>
                </p:cNvCxnSpPr>
                <p:nvPr/>
              </p:nvCxnSpPr>
              <p:spPr bwMode="gray">
                <a:xfrm flipV="1">
                  <a:off x="-1283008" y="2580461"/>
                  <a:ext cx="0" cy="631418"/>
                </a:xfrm>
                <a:prstGeom prst="straightConnector1">
                  <a:avLst/>
                </a:prstGeom>
                <a:solidFill>
                  <a:schemeClr val="accent1"/>
                </a:solidFill>
                <a:ln w="57150" cap="flat" cmpd="sng" algn="ctr">
                  <a:solidFill>
                    <a:schemeClr val="bg1"/>
                  </a:solidFill>
                  <a:prstDash val="solid"/>
                  <a:miter lim="800000"/>
                  <a:headEnd type="none" w="med" len="med"/>
                  <a:tailEnd type="triangle"/>
                </a:ln>
                <a:effectLst/>
              </p:spPr>
            </p:cxnSp>
          </p:grpSp>
          <p:sp>
            <p:nvSpPr>
              <p:cNvPr id="32" name="Rectangle 31">
                <a:extLst>
                  <a:ext uri="{FF2B5EF4-FFF2-40B4-BE49-F238E27FC236}">
                    <a16:creationId xmlns:a16="http://schemas.microsoft.com/office/drawing/2014/main" id="{993A2395-49E8-BA49-8ED4-D6AB6FA5EA6D}"/>
                  </a:ext>
                  <a:ext uri="{C183D7F6-B498-43B3-948B-1728B52AA6E4}">
                    <adec:decorative xmlns:adec="http://schemas.microsoft.com/office/drawing/2017/decorative" val="1"/>
                  </a:ext>
                </a:extLst>
              </p:cNvPr>
              <p:cNvSpPr/>
              <p:nvPr/>
            </p:nvSpPr>
            <p:spPr bwMode="gray">
              <a:xfrm>
                <a:off x="1901132" y="1161559"/>
                <a:ext cx="642878" cy="248881"/>
              </a:xfrm>
              <a:prstGeom prst="rect">
                <a:avLst/>
              </a:prstGeom>
              <a:noFill/>
              <a:ln w="19050" cap="rnd">
                <a:solidFill>
                  <a:srgbClr val="008A00"/>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Rectangle 35">
                <a:extLst>
                  <a:ext uri="{FF2B5EF4-FFF2-40B4-BE49-F238E27FC236}">
                    <a16:creationId xmlns:a16="http://schemas.microsoft.com/office/drawing/2014/main" id="{C7646E37-1685-CA47-A6F4-CF58B1DAF6FD}"/>
                  </a:ext>
                  <a:ext uri="{C183D7F6-B498-43B3-948B-1728B52AA6E4}">
                    <adec:decorative xmlns:adec="http://schemas.microsoft.com/office/drawing/2017/decorative" val="1"/>
                  </a:ext>
                </a:extLst>
              </p:cNvPr>
              <p:cNvSpPr/>
              <p:nvPr/>
            </p:nvSpPr>
            <p:spPr bwMode="gray">
              <a:xfrm>
                <a:off x="402238" y="1161559"/>
                <a:ext cx="857346" cy="248881"/>
              </a:xfrm>
              <a:prstGeom prst="rect">
                <a:avLst/>
              </a:prstGeom>
              <a:noFill/>
              <a:ln w="19050" cap="rnd">
                <a:solidFill>
                  <a:srgbClr val="008A00"/>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6" name="Group 5">
              <a:extLst>
                <a:ext uri="{FF2B5EF4-FFF2-40B4-BE49-F238E27FC236}">
                  <a16:creationId xmlns:a16="http://schemas.microsoft.com/office/drawing/2014/main" id="{231BCCE7-5973-EA4F-BE1D-47AB6CC6E2D8}"/>
                </a:ext>
              </a:extLst>
            </p:cNvPr>
            <p:cNvGrpSpPr/>
            <p:nvPr/>
          </p:nvGrpSpPr>
          <p:grpSpPr>
            <a:xfrm>
              <a:off x="1530485" y="1290376"/>
              <a:ext cx="428489" cy="199072"/>
              <a:chOff x="1407460" y="1434503"/>
              <a:chExt cx="292608" cy="164592"/>
            </a:xfrm>
          </p:grpSpPr>
          <p:cxnSp>
            <p:nvCxnSpPr>
              <p:cNvPr id="4" name="Straight Connector 3">
                <a:extLst>
                  <a:ext uri="{FF2B5EF4-FFF2-40B4-BE49-F238E27FC236}">
                    <a16:creationId xmlns:a16="http://schemas.microsoft.com/office/drawing/2014/main" id="{7898EFBA-8C5D-0344-B7E4-D13B72A0EE58}"/>
                  </a:ext>
                </a:extLst>
              </p:cNvPr>
              <p:cNvCxnSpPr/>
              <p:nvPr/>
            </p:nvCxnSpPr>
            <p:spPr bwMode="gray">
              <a:xfrm>
                <a:off x="1407460" y="1434503"/>
                <a:ext cx="292608" cy="16459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76FFDA5-1276-6B44-88B2-E9FACC0D9ECC}"/>
                  </a:ext>
                </a:extLst>
              </p:cNvPr>
              <p:cNvCxnSpPr>
                <a:cxnSpLocks/>
              </p:cNvCxnSpPr>
              <p:nvPr/>
            </p:nvCxnSpPr>
            <p:spPr bwMode="gray">
              <a:xfrm flipH="1">
                <a:off x="1407460" y="1434503"/>
                <a:ext cx="292608" cy="16459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72" name="Straight Connector 71">
              <a:extLst>
                <a:ext uri="{FF2B5EF4-FFF2-40B4-BE49-F238E27FC236}">
                  <a16:creationId xmlns:a16="http://schemas.microsoft.com/office/drawing/2014/main" id="{00A19AF7-8482-DF44-B041-A227E12E87A0}"/>
                </a:ext>
              </a:extLst>
            </p:cNvPr>
            <p:cNvCxnSpPr>
              <a:cxnSpLocks/>
            </p:cNvCxnSpPr>
            <p:nvPr/>
          </p:nvCxnSpPr>
          <p:spPr bwMode="gray">
            <a:xfrm flipH="1">
              <a:off x="2514601" y="1384906"/>
              <a:ext cx="1740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E61185EE-DE31-BE4C-9314-3E1FCCA3D0B8}"/>
                </a:ext>
                <a:ext uri="{C183D7F6-B498-43B3-948B-1728B52AA6E4}">
                  <adec:decorative xmlns:adec="http://schemas.microsoft.com/office/drawing/2017/decorative" val="1"/>
                </a:ext>
              </a:extLst>
            </p:cNvPr>
            <p:cNvSpPr/>
            <p:nvPr/>
          </p:nvSpPr>
          <p:spPr bwMode="gray">
            <a:xfrm>
              <a:off x="1738466" y="1489344"/>
              <a:ext cx="950141" cy="411504"/>
            </a:xfrm>
            <a:custGeom>
              <a:avLst/>
              <a:gdLst>
                <a:gd name="connsiteX0" fmla="*/ 0 w 514218"/>
                <a:gd name="connsiteY0" fmla="*/ 0 h 199072"/>
                <a:gd name="connsiteX1" fmla="*/ 514218 w 514218"/>
                <a:gd name="connsiteY1" fmla="*/ 0 h 199072"/>
                <a:gd name="connsiteX2" fmla="*/ 514218 w 514218"/>
                <a:gd name="connsiteY2" fmla="*/ 199072 h 199072"/>
                <a:gd name="connsiteX3" fmla="*/ 0 w 514218"/>
                <a:gd name="connsiteY3" fmla="*/ 199072 h 199072"/>
                <a:gd name="connsiteX4" fmla="*/ 0 w 514218"/>
                <a:gd name="connsiteY4" fmla="*/ 0 h 199072"/>
                <a:gd name="connsiteX0" fmla="*/ 514218 w 605658"/>
                <a:gd name="connsiteY0" fmla="*/ 0 h 199072"/>
                <a:gd name="connsiteX1" fmla="*/ 514218 w 605658"/>
                <a:gd name="connsiteY1" fmla="*/ 199072 h 199072"/>
                <a:gd name="connsiteX2" fmla="*/ 0 w 605658"/>
                <a:gd name="connsiteY2" fmla="*/ 199072 h 199072"/>
                <a:gd name="connsiteX3" fmla="*/ 0 w 605658"/>
                <a:gd name="connsiteY3" fmla="*/ 0 h 199072"/>
                <a:gd name="connsiteX4" fmla="*/ 605658 w 605658"/>
                <a:gd name="connsiteY4" fmla="*/ 91440 h 199072"/>
                <a:gd name="connsiteX0" fmla="*/ 514218 w 514218"/>
                <a:gd name="connsiteY0" fmla="*/ 0 h 199072"/>
                <a:gd name="connsiteX1" fmla="*/ 514218 w 514218"/>
                <a:gd name="connsiteY1" fmla="*/ 199072 h 199072"/>
                <a:gd name="connsiteX2" fmla="*/ 0 w 514218"/>
                <a:gd name="connsiteY2" fmla="*/ 199072 h 199072"/>
                <a:gd name="connsiteX3" fmla="*/ 0 w 514218"/>
                <a:gd name="connsiteY3" fmla="*/ 0 h 199072"/>
                <a:gd name="connsiteX0" fmla="*/ 514218 w 514218"/>
                <a:gd name="connsiteY0" fmla="*/ 199072 h 199072"/>
                <a:gd name="connsiteX1" fmla="*/ 0 w 514218"/>
                <a:gd name="connsiteY1" fmla="*/ 199072 h 199072"/>
                <a:gd name="connsiteX2" fmla="*/ 0 w 514218"/>
                <a:gd name="connsiteY2" fmla="*/ 0 h 199072"/>
              </a:gdLst>
              <a:ahLst/>
              <a:cxnLst>
                <a:cxn ang="0">
                  <a:pos x="connsiteX0" y="connsiteY0"/>
                </a:cxn>
                <a:cxn ang="0">
                  <a:pos x="connsiteX1" y="connsiteY1"/>
                </a:cxn>
                <a:cxn ang="0">
                  <a:pos x="connsiteX2" y="connsiteY2"/>
                </a:cxn>
              </a:cxnLst>
              <a:rect l="l" t="t" r="r" b="b"/>
              <a:pathLst>
                <a:path w="514218" h="199072">
                  <a:moveTo>
                    <a:pt x="514218" y="199072"/>
                  </a:moveTo>
                  <a:lnTo>
                    <a:pt x="0" y="199072"/>
                  </a:lnTo>
                  <a:lnTo>
                    <a:pt x="0" y="0"/>
                  </a:lnTo>
                </a:path>
              </a:pathLst>
            </a:custGeom>
            <a:noFill/>
            <a:ln w="19050" cap="rnd">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81" name="Template edition">
            <a:extLst>
              <a:ext uri="{FF2B5EF4-FFF2-40B4-BE49-F238E27FC236}">
                <a16:creationId xmlns:a16="http://schemas.microsoft.com/office/drawing/2014/main" id="{3573CCEC-1296-0F4E-ACEC-DDA3B4E8E986}"/>
              </a:ext>
              <a:ext uri="{C183D7F6-B498-43B3-948B-1728B52AA6E4}">
                <adec:decorative xmlns:adec="http://schemas.microsoft.com/office/drawing/2017/decorative" val="1"/>
              </a:ext>
            </a:extLst>
          </p:cNvPr>
          <p:cNvSpPr/>
          <p:nvPr/>
        </p:nvSpPr>
        <p:spPr bwMode="gray">
          <a:xfrm>
            <a:off x="0" y="4441349"/>
            <a:ext cx="6400800" cy="359251"/>
          </a:xfrm>
          <a:prstGeom prst="rect">
            <a:avLst/>
          </a:prstGeom>
          <a:solidFill>
            <a:srgbClr val="008A0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500"/>
              </a:spcBef>
            </a:pPr>
            <a:r>
              <a:rPr lang="en-US" sz="1000" b="0" dirty="0">
                <a:solidFill>
                  <a:schemeClr val="bg1"/>
                </a:solidFill>
              </a:rPr>
              <a:t>Detailed directions are here: </a:t>
            </a:r>
            <a:r>
              <a:rPr lang="en-US" sz="1000" b="0" u="sng" dirty="0">
                <a:solidFill>
                  <a:schemeClr val="bg1"/>
                </a:solidFill>
                <a:hlinkClick r:id="rId5">
                  <a:extLst>
                    <a:ext uri="{A12FA001-AC4F-418D-AE19-62706E023703}">
                      <ahyp:hlinkClr xmlns:ahyp="http://schemas.microsoft.com/office/drawing/2018/hyperlinkcolor" val="tx"/>
                    </a:ext>
                  </a:extLst>
                </a:hlinkClick>
              </a:rPr>
              <a:t>https://eab.box.com/v/Template-Resources</a:t>
            </a:r>
            <a:endParaRPr lang="en-US" sz="1000" b="0" u="sng" dirty="0">
              <a:solidFill>
                <a:schemeClr val="bg1"/>
              </a:solidFill>
            </a:endParaRPr>
          </a:p>
        </p:txBody>
      </p:sp>
      <p:sp>
        <p:nvSpPr>
          <p:cNvPr id="3" name="Template edition">
            <a:extLst>
              <a:ext uri="{FF2B5EF4-FFF2-40B4-BE49-F238E27FC236}">
                <a16:creationId xmlns:a16="http://schemas.microsoft.com/office/drawing/2014/main" id="{ABA25D5E-5ED3-41BE-E493-D86B52464A70}"/>
              </a:ext>
              <a:ext uri="{C183D7F6-B498-43B3-948B-1728B52AA6E4}">
                <adec:decorative xmlns:adec="http://schemas.microsoft.com/office/drawing/2017/decorative" val="1"/>
              </a:ext>
            </a:extLst>
          </p:cNvPr>
          <p:cNvSpPr/>
          <p:nvPr userDrawn="1"/>
        </p:nvSpPr>
        <p:spPr bwMode="gray">
          <a:xfrm>
            <a:off x="0" y="1294"/>
            <a:ext cx="6400800" cy="477843"/>
          </a:xfrm>
          <a:prstGeom prst="rect">
            <a:avLst/>
          </a:prstGeom>
          <a:solidFill>
            <a:srgbClr val="01FF19"/>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500"/>
              </a:spcBef>
            </a:pPr>
            <a:r>
              <a:rPr lang="en-US" sz="1400" b="1" dirty="0">
                <a:solidFill>
                  <a:schemeClr val="tx1"/>
                </a:solidFill>
              </a:rPr>
              <a:t>Top 4 Helpful Guidelines</a:t>
            </a:r>
          </a:p>
        </p:txBody>
      </p:sp>
    </p:spTree>
    <p:custDataLst>
      <p:tags r:id="rId1"/>
    </p:custDataLst>
    <p:extLst>
      <p:ext uri="{BB962C8B-B14F-4D97-AF65-F5344CB8AC3E}">
        <p14:creationId xmlns:p14="http://schemas.microsoft.com/office/powerpoint/2010/main" val="355520145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Presentation Title">
    <p:bg bwMode="gray">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124B2B-3F8B-4FD7-D741-6C0738B0320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08" y="0"/>
            <a:ext cx="6399784" cy="4800600"/>
          </a:xfrm>
          <a:prstGeom prst="rect">
            <a:avLst/>
          </a:prstGeom>
        </p:spPr>
      </p:pic>
      <p:sp>
        <p:nvSpPr>
          <p:cNvPr id="6" name="Header box white - decorative">
            <a:extLst>
              <a:ext uri="{FF2B5EF4-FFF2-40B4-BE49-F238E27FC236}">
                <a16:creationId xmlns:a16="http://schemas.microsoft.com/office/drawing/2014/main" id="{1AB4ACC1-4F4B-82BE-820A-A07431433114}"/>
              </a:ext>
              <a:ext uri="{C183D7F6-B498-43B3-948B-1728B52AA6E4}">
                <adec:decorative xmlns:adec="http://schemas.microsoft.com/office/drawing/2017/decorative" val="1"/>
              </a:ext>
            </a:extLst>
          </p:cNvPr>
          <p:cNvSpPr/>
          <p:nvPr userDrawn="1"/>
        </p:nvSpPr>
        <p:spPr bwMode="gray">
          <a:xfrm>
            <a:off x="1" y="1"/>
            <a:ext cx="6400800" cy="106579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cxnSp>
        <p:nvCxnSpPr>
          <p:cNvPr id="10" name="Header line - decorative">
            <a:extLst>
              <a:ext uri="{FF2B5EF4-FFF2-40B4-BE49-F238E27FC236}">
                <a16:creationId xmlns:a16="http://schemas.microsoft.com/office/drawing/2014/main" id="{5BD5520C-C387-5063-9198-14FF980090DD}"/>
              </a:ext>
              <a:ext uri="{C183D7F6-B498-43B3-948B-1728B52AA6E4}">
                <adec:decorative xmlns:adec="http://schemas.microsoft.com/office/drawing/2017/decorative" val="1"/>
              </a:ext>
            </a:extLst>
          </p:cNvPr>
          <p:cNvCxnSpPr/>
          <p:nvPr userDrawn="1"/>
        </p:nvCxnSpPr>
        <p:spPr bwMode="gray">
          <a:xfrm>
            <a:off x="0" y="1065791"/>
            <a:ext cx="6400799" cy="0"/>
          </a:xfrm>
          <a:prstGeom prst="line">
            <a:avLst/>
          </a:prstGeom>
          <a:noFill/>
          <a:ln w="38100" cap="flat" cmpd="sng" algn="ctr">
            <a:solidFill>
              <a:schemeClr val="accent6"/>
            </a:solidFill>
            <a:prstDash val="solid"/>
            <a:miter lim="800000"/>
          </a:ln>
          <a:effectLst/>
        </p:spPr>
      </p:cxnSp>
      <p:pic>
        <p:nvPicPr>
          <p:cNvPr id="11" name="EAB logo" descr="EAB logo">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280551" y="274987"/>
            <a:ext cx="1174986" cy="512064"/>
          </a:xfrm>
          <a:prstGeom prst="rect">
            <a:avLst/>
          </a:prstGeom>
        </p:spPr>
      </p:pic>
      <p:sp>
        <p:nvSpPr>
          <p:cNvPr id="2" name="Presentation title"/>
          <p:cNvSpPr>
            <a:spLocks noGrp="1"/>
          </p:cNvSpPr>
          <p:nvPr>
            <p:ph type="title" hasCustomPrompt="1"/>
          </p:nvPr>
        </p:nvSpPr>
        <p:spPr bwMode="gray">
          <a:xfrm>
            <a:off x="812800" y="2203377"/>
            <a:ext cx="4389120" cy="692497"/>
          </a:xfrm>
          <a:prstGeom prst="rect">
            <a:avLst/>
          </a:prstGeom>
        </p:spPr>
        <p:txBody>
          <a:bodyPr lIns="0" tIns="0" rIns="0" bIns="0" anchor="b" anchorCtr="0">
            <a:spAutoFit/>
          </a:bodyPr>
          <a:lstStyle>
            <a:lvl1pPr>
              <a:lnSpc>
                <a:spcPct val="90000"/>
              </a:lnSpc>
              <a:defRPr sz="2500" b="0" baseline="0">
                <a:solidFill>
                  <a:schemeClr val="bg1"/>
                </a:solidFill>
              </a:defRPr>
            </a:lvl1pPr>
          </a:lstStyle>
          <a:p>
            <a:pPr lvl="0"/>
            <a:r>
              <a:rPr lang="en-US" dirty="0"/>
              <a:t>Presentation Title – Rockwell 25pt Regular, Title Case</a:t>
            </a:r>
          </a:p>
        </p:txBody>
      </p:sp>
      <p:sp>
        <p:nvSpPr>
          <p:cNvPr id="5" name="Presentation subtitle"/>
          <p:cNvSpPr>
            <a:spLocks noGrp="1"/>
          </p:cNvSpPr>
          <p:nvPr>
            <p:ph type="body" sz="quarter" idx="13" hasCustomPrompt="1"/>
          </p:nvPr>
        </p:nvSpPr>
        <p:spPr bwMode="gray">
          <a:xfrm>
            <a:off x="812800" y="3020406"/>
            <a:ext cx="4389120" cy="169277"/>
          </a:xfrm>
        </p:spPr>
        <p:txBody>
          <a:bodyPr/>
          <a:lstStyle>
            <a:lvl1pPr marL="0" indent="0">
              <a:spcBef>
                <a:spcPts val="0"/>
              </a:spcBef>
              <a:buNone/>
              <a:defRPr sz="1100" baseline="0">
                <a:solidFill>
                  <a:schemeClr val="bg1"/>
                </a:solidFill>
              </a:defRPr>
            </a:lvl1pPr>
            <a:lvl2pPr marL="114300" indent="0">
              <a:buNone/>
              <a:defRPr sz="1100">
                <a:solidFill>
                  <a:schemeClr val="accent1"/>
                </a:solidFill>
              </a:defRPr>
            </a:lvl2pPr>
            <a:lvl3pPr marL="228600" indent="0">
              <a:buNone/>
              <a:defRPr sz="1100">
                <a:solidFill>
                  <a:schemeClr val="accent1"/>
                </a:solidFill>
              </a:defRPr>
            </a:lvl3pPr>
            <a:lvl4pPr marL="342900" indent="0">
              <a:buNone/>
              <a:defRPr sz="1100">
                <a:solidFill>
                  <a:schemeClr val="accent1"/>
                </a:solidFill>
              </a:defRPr>
            </a:lvl4pPr>
            <a:lvl5pPr marL="457200" indent="0">
              <a:buNone/>
              <a:defRPr sz="1100">
                <a:solidFill>
                  <a:schemeClr val="accent1"/>
                </a:solidFill>
              </a:defRPr>
            </a:lvl5pPr>
          </a:lstStyle>
          <a:p>
            <a:pPr lvl="0"/>
            <a:r>
              <a:rPr lang="en-US" dirty="0"/>
              <a:t>Presentation Subtitle – Verdana 11pt Regular, Title Case</a:t>
            </a:r>
          </a:p>
        </p:txBody>
      </p:sp>
      <p:sp>
        <p:nvSpPr>
          <p:cNvPr id="7" name="Program name"/>
          <p:cNvSpPr>
            <a:spLocks noGrp="1"/>
          </p:cNvSpPr>
          <p:nvPr>
            <p:ph type="body" sz="quarter" idx="14" hasCustomPrompt="1"/>
          </p:nvPr>
        </p:nvSpPr>
        <p:spPr bwMode="gray">
          <a:xfrm>
            <a:off x="4294188" y="4384289"/>
            <a:ext cx="1828800" cy="138499"/>
          </a:xfrm>
        </p:spPr>
        <p:txBody>
          <a:bodyPr anchor="b" anchorCtr="0"/>
          <a:lstStyle>
            <a:lvl1pPr marL="0" indent="0" algn="r">
              <a:spcBef>
                <a:spcPts val="0"/>
              </a:spcBef>
              <a:buNone/>
              <a:defRPr>
                <a:solidFill>
                  <a:schemeClr val="bg1"/>
                </a:solidFill>
              </a:defRPr>
            </a:lvl1pPr>
            <a:lvl2pPr marL="114300" indent="0">
              <a:buNone/>
              <a:defRPr>
                <a:solidFill>
                  <a:schemeClr val="bg1"/>
                </a:solidFill>
              </a:defRPr>
            </a:lvl2pPr>
            <a:lvl3pPr marL="228600" indent="0">
              <a:buNone/>
              <a:defRPr>
                <a:solidFill>
                  <a:schemeClr val="bg1"/>
                </a:solidFill>
              </a:defRPr>
            </a:lvl3pPr>
            <a:lvl4pPr marL="342900" indent="0">
              <a:buNone/>
              <a:defRPr>
                <a:solidFill>
                  <a:schemeClr val="bg1"/>
                </a:solidFill>
              </a:defRPr>
            </a:lvl4pPr>
            <a:lvl5pPr marL="457200" indent="0">
              <a:buNone/>
              <a:defRPr>
                <a:solidFill>
                  <a:schemeClr val="bg1"/>
                </a:solidFill>
              </a:defRPr>
            </a:lvl5pPr>
          </a:lstStyle>
          <a:p>
            <a:pPr lvl="0"/>
            <a:r>
              <a:rPr lang="en-US" dirty="0"/>
              <a:t>Product Name Goes Here</a:t>
            </a:r>
          </a:p>
        </p:txBody>
      </p:sp>
    </p:spTree>
    <p:custDataLst>
      <p:tags r:id="rId1"/>
    </p:custDataLst>
    <p:extLst>
      <p:ext uri="{BB962C8B-B14F-4D97-AF65-F5344CB8AC3E}">
        <p14:creationId xmlns:p14="http://schemas.microsoft.com/office/powerpoint/2010/main" val="73890862"/>
      </p:ext>
    </p:extLst>
  </p:cSld>
  <p:clrMapOvr>
    <a:masterClrMapping/>
  </p:clrMapOvr>
  <p:extLst>
    <p:ext uri="{DCECCB84-F9BA-43D5-87BE-67443E8EF086}">
      <p15:sldGuideLst xmlns:p15="http://schemas.microsoft.com/office/powerpoint/2012/main">
        <p15:guide id="0" orient="horz" pos="1824">
          <p15:clr>
            <a:srgbClr val="FBAE40"/>
          </p15:clr>
        </p15:guide>
        <p15:guide id="1" pos="512">
          <p15:clr>
            <a:srgbClr val="FBAE40"/>
          </p15:clr>
        </p15:guide>
        <p15:guide id="2" orient="horz" pos="189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Presentation Title">
    <p:bg bwMode="gray">
      <p:bgPr>
        <a:solidFill>
          <a:schemeClr val="accent5"/>
        </a:solidFill>
        <a:effectLst/>
      </p:bgPr>
    </p:bg>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BE3C6BEB-96A4-D70F-BDD8-AE944A3437A3}"/>
              </a:ext>
            </a:extLst>
          </p:cNvPr>
          <p:cNvPicPr>
            <a:picLocks noChangeAspect="1"/>
          </p:cNvPicPr>
          <p:nvPr userDrawn="1"/>
        </p:nvPicPr>
        <p:blipFill>
          <a:blip r:embed="rId3"/>
          <a:stretch>
            <a:fillRect/>
          </a:stretch>
        </p:blipFill>
        <p:spPr>
          <a:xfrm>
            <a:off x="0" y="0"/>
            <a:ext cx="6400800" cy="4800600"/>
          </a:xfrm>
          <a:prstGeom prst="rect">
            <a:avLst/>
          </a:prstGeom>
        </p:spPr>
      </p:pic>
      <p:sp>
        <p:nvSpPr>
          <p:cNvPr id="6" name="Oval 5">
            <a:extLst>
              <a:ext uri="{FF2B5EF4-FFF2-40B4-BE49-F238E27FC236}">
                <a16:creationId xmlns:a16="http://schemas.microsoft.com/office/drawing/2014/main" id="{43C9B25E-5E8D-2C72-BB49-EA7CAE0617B4}"/>
              </a:ext>
            </a:extLst>
          </p:cNvPr>
          <p:cNvSpPr>
            <a:spLocks noChangeAspect="1"/>
          </p:cNvSpPr>
          <p:nvPr userDrawn="1"/>
        </p:nvSpPr>
        <p:spPr bwMode="gray">
          <a:xfrm>
            <a:off x="4934268" y="3439099"/>
            <a:ext cx="1188720" cy="11887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Header box white - decorative">
            <a:extLst>
              <a:ext uri="{C183D7F6-B498-43B3-948B-1728B52AA6E4}">
                <adec:decorative xmlns:adec="http://schemas.microsoft.com/office/drawing/2017/decorative" val="1"/>
              </a:ext>
            </a:extLst>
          </p:cNvPr>
          <p:cNvSpPr/>
          <p:nvPr userDrawn="1"/>
        </p:nvSpPr>
        <p:spPr bwMode="gray">
          <a:xfrm>
            <a:off x="1" y="1"/>
            <a:ext cx="6400800" cy="106579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cxnSp>
        <p:nvCxnSpPr>
          <p:cNvPr id="9" name="Header line - decorative">
            <a:extLst>
              <a:ext uri="{C183D7F6-B498-43B3-948B-1728B52AA6E4}">
                <adec:decorative xmlns:adec="http://schemas.microsoft.com/office/drawing/2017/decorative" val="1"/>
              </a:ext>
            </a:extLst>
          </p:cNvPr>
          <p:cNvCxnSpPr/>
          <p:nvPr userDrawn="1"/>
        </p:nvCxnSpPr>
        <p:spPr bwMode="gray">
          <a:xfrm>
            <a:off x="0" y="1065791"/>
            <a:ext cx="6400799" cy="0"/>
          </a:xfrm>
          <a:prstGeom prst="line">
            <a:avLst/>
          </a:prstGeom>
          <a:noFill/>
          <a:ln w="38100" cap="flat" cmpd="sng" algn="ctr">
            <a:solidFill>
              <a:schemeClr val="accent6"/>
            </a:solidFill>
            <a:prstDash val="solid"/>
            <a:miter lim="800000"/>
          </a:ln>
          <a:effectLst/>
        </p:spPr>
      </p:cxnSp>
      <p:pic>
        <p:nvPicPr>
          <p:cNvPr id="11" name="EAB logo" descr="EAB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gray">
          <a:xfrm>
            <a:off x="280551" y="274987"/>
            <a:ext cx="1174986" cy="512064"/>
          </a:xfrm>
          <a:prstGeom prst="rect">
            <a:avLst/>
          </a:prstGeom>
        </p:spPr>
      </p:pic>
      <p:sp>
        <p:nvSpPr>
          <p:cNvPr id="2" name="Presentation title"/>
          <p:cNvSpPr>
            <a:spLocks noGrp="1"/>
          </p:cNvSpPr>
          <p:nvPr>
            <p:ph type="title" hasCustomPrompt="1"/>
          </p:nvPr>
        </p:nvSpPr>
        <p:spPr bwMode="gray">
          <a:xfrm>
            <a:off x="812800" y="1904182"/>
            <a:ext cx="4389120" cy="692497"/>
          </a:xfrm>
          <a:prstGeom prst="rect">
            <a:avLst/>
          </a:prstGeom>
        </p:spPr>
        <p:txBody>
          <a:bodyPr lIns="0" tIns="0" rIns="0" bIns="0" anchor="b" anchorCtr="0">
            <a:spAutoFit/>
          </a:bodyPr>
          <a:lstStyle>
            <a:lvl1pPr>
              <a:lnSpc>
                <a:spcPct val="90000"/>
              </a:lnSpc>
              <a:defRPr sz="2500" b="0" baseline="0">
                <a:solidFill>
                  <a:schemeClr val="bg1"/>
                </a:solidFill>
              </a:defRPr>
            </a:lvl1pPr>
          </a:lstStyle>
          <a:p>
            <a:pPr lvl="0"/>
            <a:r>
              <a:rPr lang="en-US" dirty="0"/>
              <a:t>Presentation Title – Rockwell 25pt Regular, Title Case</a:t>
            </a:r>
          </a:p>
        </p:txBody>
      </p:sp>
      <p:sp>
        <p:nvSpPr>
          <p:cNvPr id="5" name="Presentation subtitle"/>
          <p:cNvSpPr>
            <a:spLocks noGrp="1"/>
          </p:cNvSpPr>
          <p:nvPr>
            <p:ph type="body" sz="quarter" idx="13" hasCustomPrompt="1"/>
          </p:nvPr>
        </p:nvSpPr>
        <p:spPr bwMode="gray">
          <a:xfrm>
            <a:off x="812800" y="2721211"/>
            <a:ext cx="4389120" cy="169277"/>
          </a:xfrm>
        </p:spPr>
        <p:txBody>
          <a:bodyPr/>
          <a:lstStyle>
            <a:lvl1pPr marL="0" indent="0">
              <a:spcBef>
                <a:spcPts val="0"/>
              </a:spcBef>
              <a:buNone/>
              <a:defRPr sz="1100" baseline="0">
                <a:solidFill>
                  <a:schemeClr val="bg1"/>
                </a:solidFill>
              </a:defRPr>
            </a:lvl1pPr>
            <a:lvl2pPr marL="114300" indent="0">
              <a:buNone/>
              <a:defRPr sz="1100">
                <a:solidFill>
                  <a:schemeClr val="accent1"/>
                </a:solidFill>
              </a:defRPr>
            </a:lvl2pPr>
            <a:lvl3pPr marL="228600" indent="0">
              <a:buNone/>
              <a:defRPr sz="1100">
                <a:solidFill>
                  <a:schemeClr val="accent1"/>
                </a:solidFill>
              </a:defRPr>
            </a:lvl3pPr>
            <a:lvl4pPr marL="342900" indent="0">
              <a:buNone/>
              <a:defRPr sz="1100">
                <a:solidFill>
                  <a:schemeClr val="accent1"/>
                </a:solidFill>
              </a:defRPr>
            </a:lvl4pPr>
            <a:lvl5pPr marL="457200" indent="0">
              <a:buNone/>
              <a:defRPr sz="1100">
                <a:solidFill>
                  <a:schemeClr val="accent1"/>
                </a:solidFill>
              </a:defRPr>
            </a:lvl5pPr>
          </a:lstStyle>
          <a:p>
            <a:pPr lvl="0"/>
            <a:r>
              <a:rPr lang="en-US" dirty="0"/>
              <a:t>Presentation Subtitle – Verdana 11pt Regular, Title Case</a:t>
            </a:r>
          </a:p>
        </p:txBody>
      </p:sp>
      <p:sp>
        <p:nvSpPr>
          <p:cNvPr id="7" name="Program name"/>
          <p:cNvSpPr>
            <a:spLocks noGrp="1"/>
          </p:cNvSpPr>
          <p:nvPr>
            <p:ph type="body" sz="quarter" idx="14" hasCustomPrompt="1"/>
          </p:nvPr>
        </p:nvSpPr>
        <p:spPr bwMode="gray">
          <a:xfrm>
            <a:off x="6579554" y="4635512"/>
            <a:ext cx="389082" cy="172781"/>
          </a:xfrm>
        </p:spPr>
        <p:txBody>
          <a:bodyPr anchor="b" anchorCtr="0"/>
          <a:lstStyle>
            <a:lvl1pPr marL="0" indent="0" algn="r">
              <a:spcBef>
                <a:spcPts val="0"/>
              </a:spcBef>
              <a:buNone/>
              <a:defRPr>
                <a:solidFill>
                  <a:schemeClr val="bg1"/>
                </a:solidFill>
              </a:defRPr>
            </a:lvl1pPr>
            <a:lvl2pPr marL="114300" indent="0">
              <a:buNone/>
              <a:defRPr>
                <a:solidFill>
                  <a:schemeClr val="bg1"/>
                </a:solidFill>
              </a:defRPr>
            </a:lvl2pPr>
            <a:lvl3pPr marL="228600" indent="0">
              <a:buNone/>
              <a:defRPr>
                <a:solidFill>
                  <a:schemeClr val="bg1"/>
                </a:solidFill>
              </a:defRPr>
            </a:lvl3pPr>
            <a:lvl4pPr marL="342900" indent="0">
              <a:buNone/>
              <a:defRPr>
                <a:solidFill>
                  <a:schemeClr val="bg1"/>
                </a:solidFill>
              </a:defRPr>
            </a:lvl4pPr>
            <a:lvl5pPr marL="457200" indent="0">
              <a:buNone/>
              <a:defRPr>
                <a:solidFill>
                  <a:schemeClr val="bg1"/>
                </a:solidFill>
              </a:defRPr>
            </a:lvl5pPr>
          </a:lstStyle>
          <a:p>
            <a:pPr lvl="0"/>
            <a:r>
              <a:rPr lang="en-US" dirty="0"/>
              <a:t>  </a:t>
            </a:r>
          </a:p>
        </p:txBody>
      </p:sp>
    </p:spTree>
    <p:custDataLst>
      <p:tags r:id="rId1"/>
    </p:custDataLst>
    <p:extLst>
      <p:ext uri="{BB962C8B-B14F-4D97-AF65-F5344CB8AC3E}">
        <p14:creationId xmlns:p14="http://schemas.microsoft.com/office/powerpoint/2010/main" val="1706904063"/>
      </p:ext>
    </p:extLst>
  </p:cSld>
  <p:clrMapOvr>
    <a:masterClrMapping/>
  </p:clrMapOvr>
  <p:extLst>
    <p:ext uri="{DCECCB84-F9BA-43D5-87BE-67443E8EF086}">
      <p15:sldGuideLst xmlns:p15="http://schemas.microsoft.com/office/powerpoint/2012/main">
        <p15:guide id="0" orient="horz" pos="1824">
          <p15:clr>
            <a:srgbClr val="FBAE40"/>
          </p15:clr>
        </p15:guide>
        <p15:guide id="1" pos="512">
          <p15:clr>
            <a:srgbClr val="FBAE40"/>
          </p15:clr>
        </p15:guide>
        <p15:guide id="2" orient="horz" pos="189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EAB In-Brief">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D6E47A-66C1-C184-EC9B-ED924EC1C54C}"/>
              </a:ext>
            </a:extLst>
          </p:cNvPr>
          <p:cNvSpPr>
            <a:spLocks noGrp="1"/>
          </p:cNvSpPr>
          <p:nvPr>
            <p:ph type="title" hasCustomPrompt="1"/>
          </p:nvPr>
        </p:nvSpPr>
        <p:spPr>
          <a:xfrm>
            <a:off x="277813" y="-616219"/>
            <a:ext cx="5851782" cy="498598"/>
          </a:xfrm>
        </p:spPr>
        <p:txBody>
          <a:bodyPr/>
          <a:lstStyle>
            <a:lvl1pPr>
              <a:defRPr/>
            </a:lvl1pPr>
          </a:lstStyle>
          <a:p>
            <a:r>
              <a:rPr lang="en-US" dirty="0"/>
              <a:t>Add “About EAB” (this is a hidden title for accessibility)</a:t>
            </a:r>
          </a:p>
        </p:txBody>
      </p:sp>
      <p:pic>
        <p:nvPicPr>
          <p:cNvPr id="55" name="Picture 54">
            <a:extLst>
              <a:ext uri="{FF2B5EF4-FFF2-40B4-BE49-F238E27FC236}">
                <a16:creationId xmlns:a16="http://schemas.microsoft.com/office/drawing/2014/main" id="{FABE7F45-BDFC-45F4-9367-B3AFB1D3979A}"/>
              </a:ext>
              <a:ext uri="{C183D7F6-B498-43B3-948B-1728B52AA6E4}">
                <adec:decorative xmlns:adec="http://schemas.microsoft.com/office/drawing/2017/decorative" val="1"/>
              </a:ext>
            </a:extLst>
          </p:cNvPr>
          <p:cNvPicPr>
            <a:picLocks noChangeAspect="1"/>
          </p:cNvPicPr>
          <p:nvPr/>
        </p:nvPicPr>
        <p:blipFill rotWithShape="1">
          <a:blip r:embed="rId3"/>
          <a:srcRect l="631" r="271" b="18710"/>
          <a:stretch/>
        </p:blipFill>
        <p:spPr>
          <a:xfrm>
            <a:off x="0" y="655616"/>
            <a:ext cx="6400800" cy="1138822"/>
          </a:xfrm>
          <a:prstGeom prst="rect">
            <a:avLst/>
          </a:prstGeom>
        </p:spPr>
      </p:pic>
      <p:sp>
        <p:nvSpPr>
          <p:cNvPr id="61" name="Rectangle 60">
            <a:extLst>
              <a:ext uri="{FF2B5EF4-FFF2-40B4-BE49-F238E27FC236}">
                <a16:creationId xmlns:a16="http://schemas.microsoft.com/office/drawing/2014/main" id="{9072EF8E-238E-44E2-980E-74F569C2F153}"/>
              </a:ext>
              <a:ext uri="{C183D7F6-B498-43B3-948B-1728B52AA6E4}">
                <adec:decorative xmlns:adec="http://schemas.microsoft.com/office/drawing/2017/decorative" val="1"/>
              </a:ext>
            </a:extLst>
          </p:cNvPr>
          <p:cNvSpPr/>
          <p:nvPr/>
        </p:nvSpPr>
        <p:spPr bwMode="gray">
          <a:xfrm>
            <a:off x="0" y="1654745"/>
            <a:ext cx="6400800" cy="225911"/>
          </a:xfrm>
          <a:prstGeom prst="rect">
            <a:avLst/>
          </a:prstGeom>
          <a:solidFill>
            <a:srgbClr val="E5F5F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6478" tIns="28239" rIns="56478" bIns="28239" numCol="1" spcCol="0" rtlCol="0" fromWordArt="0" anchor="ctr" anchorCtr="0" forceAA="0" compatLnSpc="1">
            <a:prstTxWarp prst="textNoShape">
              <a:avLst/>
            </a:prstTxWarp>
            <a:noAutofit/>
          </a:bodyPr>
          <a:lstStyle/>
          <a:p>
            <a:pPr algn="ctr"/>
            <a:endParaRPr lang="en-US" sz="653" dirty="0"/>
          </a:p>
        </p:txBody>
      </p:sp>
      <p:cxnSp>
        <p:nvCxnSpPr>
          <p:cNvPr id="70" name="Straight Connector 69">
            <a:extLst>
              <a:ext uri="{FF2B5EF4-FFF2-40B4-BE49-F238E27FC236}">
                <a16:creationId xmlns:a16="http://schemas.microsoft.com/office/drawing/2014/main" id="{07333666-4C23-4CF0-BECC-A34362E5AAEB}"/>
              </a:ext>
              <a:ext uri="{C183D7F6-B498-43B3-948B-1728B52AA6E4}">
                <adec:decorative xmlns:adec="http://schemas.microsoft.com/office/drawing/2017/decorative" val="1"/>
              </a:ext>
            </a:extLst>
          </p:cNvPr>
          <p:cNvCxnSpPr>
            <a:cxnSpLocks/>
          </p:cNvCxnSpPr>
          <p:nvPr/>
        </p:nvCxnSpPr>
        <p:spPr bwMode="gray">
          <a:xfrm>
            <a:off x="0" y="1880656"/>
            <a:ext cx="6400800"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71" name="object 24">
            <a:extLst>
              <a:ext uri="{FF2B5EF4-FFF2-40B4-BE49-F238E27FC236}">
                <a16:creationId xmlns:a16="http://schemas.microsoft.com/office/drawing/2014/main" id="{F263E998-C480-4E56-B750-97F0D40843D6}"/>
              </a:ext>
              <a:ext uri="{C183D7F6-B498-43B3-948B-1728B52AA6E4}">
                <adec:decorative xmlns:adec="http://schemas.microsoft.com/office/drawing/2017/decorative" val="1"/>
              </a:ext>
            </a:extLst>
          </p:cNvPr>
          <p:cNvSpPr>
            <a:spLocks noChangeAspect="1"/>
          </p:cNvSpPr>
          <p:nvPr/>
        </p:nvSpPr>
        <p:spPr>
          <a:xfrm rot="5400000">
            <a:off x="733609" y="1848483"/>
            <a:ext cx="56478" cy="113464"/>
          </a:xfrm>
          <a:custGeom>
            <a:avLst/>
            <a:gdLst/>
            <a:ahLst/>
            <a:cxnLst/>
            <a:rect l="l" t="t" r="r" b="b"/>
            <a:pathLst>
              <a:path w="70485" h="141604">
                <a:moveTo>
                  <a:pt x="0" y="0"/>
                </a:moveTo>
                <a:lnTo>
                  <a:pt x="0" y="141249"/>
                </a:lnTo>
                <a:lnTo>
                  <a:pt x="69888" y="70624"/>
                </a:lnTo>
                <a:lnTo>
                  <a:pt x="0" y="0"/>
                </a:lnTo>
                <a:close/>
              </a:path>
            </a:pathLst>
          </a:custGeom>
          <a:solidFill>
            <a:schemeClr val="accent6"/>
          </a:solidFill>
        </p:spPr>
        <p:txBody>
          <a:bodyPr wrap="square" lIns="0" tIns="0" rIns="0" bIns="0" rtlCol="0"/>
          <a:lstStyle/>
          <a:p>
            <a:endParaRPr sz="653"/>
          </a:p>
        </p:txBody>
      </p:sp>
      <p:sp>
        <p:nvSpPr>
          <p:cNvPr id="75" name="object 24">
            <a:extLst>
              <a:ext uri="{FF2B5EF4-FFF2-40B4-BE49-F238E27FC236}">
                <a16:creationId xmlns:a16="http://schemas.microsoft.com/office/drawing/2014/main" id="{9E860A25-DA5A-48E1-9B5E-7E51A59201D5}"/>
              </a:ext>
              <a:ext uri="{C183D7F6-B498-43B3-948B-1728B52AA6E4}">
                <adec:decorative xmlns:adec="http://schemas.microsoft.com/office/drawing/2017/decorative" val="1"/>
              </a:ext>
            </a:extLst>
          </p:cNvPr>
          <p:cNvSpPr>
            <a:spLocks noChangeAspect="1"/>
          </p:cNvSpPr>
          <p:nvPr/>
        </p:nvSpPr>
        <p:spPr>
          <a:xfrm rot="5400000">
            <a:off x="1951540" y="1848483"/>
            <a:ext cx="56478" cy="113464"/>
          </a:xfrm>
          <a:custGeom>
            <a:avLst/>
            <a:gdLst/>
            <a:ahLst/>
            <a:cxnLst/>
            <a:rect l="l" t="t" r="r" b="b"/>
            <a:pathLst>
              <a:path w="70485" h="141604">
                <a:moveTo>
                  <a:pt x="0" y="0"/>
                </a:moveTo>
                <a:lnTo>
                  <a:pt x="0" y="141249"/>
                </a:lnTo>
                <a:lnTo>
                  <a:pt x="69888" y="70624"/>
                </a:lnTo>
                <a:lnTo>
                  <a:pt x="0" y="0"/>
                </a:lnTo>
                <a:close/>
              </a:path>
            </a:pathLst>
          </a:custGeom>
          <a:solidFill>
            <a:schemeClr val="accent6"/>
          </a:solidFill>
        </p:spPr>
        <p:txBody>
          <a:bodyPr wrap="square" lIns="0" tIns="0" rIns="0" bIns="0" rtlCol="0"/>
          <a:lstStyle/>
          <a:p>
            <a:endParaRPr sz="653"/>
          </a:p>
        </p:txBody>
      </p:sp>
      <p:sp>
        <p:nvSpPr>
          <p:cNvPr id="77" name="object 24">
            <a:extLst>
              <a:ext uri="{FF2B5EF4-FFF2-40B4-BE49-F238E27FC236}">
                <a16:creationId xmlns:a16="http://schemas.microsoft.com/office/drawing/2014/main" id="{0D3CCB20-C43E-40D8-AEB3-E23CDEAB9112}"/>
              </a:ext>
              <a:ext uri="{C183D7F6-B498-43B3-948B-1728B52AA6E4}">
                <adec:decorative xmlns:adec="http://schemas.microsoft.com/office/drawing/2017/decorative" val="1"/>
              </a:ext>
            </a:extLst>
          </p:cNvPr>
          <p:cNvSpPr>
            <a:spLocks noChangeAspect="1"/>
          </p:cNvSpPr>
          <p:nvPr/>
        </p:nvSpPr>
        <p:spPr>
          <a:xfrm rot="5400000">
            <a:off x="3169471" y="1848483"/>
            <a:ext cx="56478" cy="113464"/>
          </a:xfrm>
          <a:custGeom>
            <a:avLst/>
            <a:gdLst/>
            <a:ahLst/>
            <a:cxnLst/>
            <a:rect l="l" t="t" r="r" b="b"/>
            <a:pathLst>
              <a:path w="70485" h="141604">
                <a:moveTo>
                  <a:pt x="0" y="0"/>
                </a:moveTo>
                <a:lnTo>
                  <a:pt x="0" y="141249"/>
                </a:lnTo>
                <a:lnTo>
                  <a:pt x="69888" y="70624"/>
                </a:lnTo>
                <a:lnTo>
                  <a:pt x="0" y="0"/>
                </a:lnTo>
                <a:close/>
              </a:path>
            </a:pathLst>
          </a:custGeom>
          <a:solidFill>
            <a:schemeClr val="accent6"/>
          </a:solidFill>
        </p:spPr>
        <p:txBody>
          <a:bodyPr wrap="square" lIns="0" tIns="0" rIns="0" bIns="0" rtlCol="0"/>
          <a:lstStyle/>
          <a:p>
            <a:endParaRPr sz="653"/>
          </a:p>
        </p:txBody>
      </p:sp>
      <p:sp>
        <p:nvSpPr>
          <p:cNvPr id="85" name="object 24">
            <a:extLst>
              <a:ext uri="{FF2B5EF4-FFF2-40B4-BE49-F238E27FC236}">
                <a16:creationId xmlns:a16="http://schemas.microsoft.com/office/drawing/2014/main" id="{669EC892-BC83-437F-93CF-8B9D7CE1889D}"/>
              </a:ext>
              <a:ext uri="{C183D7F6-B498-43B3-948B-1728B52AA6E4}">
                <adec:decorative xmlns:adec="http://schemas.microsoft.com/office/drawing/2017/decorative" val="1"/>
              </a:ext>
            </a:extLst>
          </p:cNvPr>
          <p:cNvSpPr>
            <a:spLocks noChangeAspect="1"/>
          </p:cNvSpPr>
          <p:nvPr/>
        </p:nvSpPr>
        <p:spPr>
          <a:xfrm rot="5400000">
            <a:off x="4387402" y="1848483"/>
            <a:ext cx="56478" cy="113464"/>
          </a:xfrm>
          <a:custGeom>
            <a:avLst/>
            <a:gdLst/>
            <a:ahLst/>
            <a:cxnLst/>
            <a:rect l="l" t="t" r="r" b="b"/>
            <a:pathLst>
              <a:path w="70485" h="141604">
                <a:moveTo>
                  <a:pt x="0" y="0"/>
                </a:moveTo>
                <a:lnTo>
                  <a:pt x="0" y="141249"/>
                </a:lnTo>
                <a:lnTo>
                  <a:pt x="69888" y="70624"/>
                </a:lnTo>
                <a:lnTo>
                  <a:pt x="0" y="0"/>
                </a:lnTo>
                <a:close/>
              </a:path>
            </a:pathLst>
          </a:custGeom>
          <a:solidFill>
            <a:schemeClr val="accent6"/>
          </a:solidFill>
        </p:spPr>
        <p:txBody>
          <a:bodyPr wrap="square" lIns="0" tIns="0" rIns="0" bIns="0" rtlCol="0"/>
          <a:lstStyle/>
          <a:p>
            <a:endParaRPr sz="653"/>
          </a:p>
        </p:txBody>
      </p:sp>
      <p:sp>
        <p:nvSpPr>
          <p:cNvPr id="86" name="object 24">
            <a:extLst>
              <a:ext uri="{FF2B5EF4-FFF2-40B4-BE49-F238E27FC236}">
                <a16:creationId xmlns:a16="http://schemas.microsoft.com/office/drawing/2014/main" id="{78F5CA45-E0E2-4765-864A-BEA348196547}"/>
              </a:ext>
              <a:ext uri="{C183D7F6-B498-43B3-948B-1728B52AA6E4}">
                <adec:decorative xmlns:adec="http://schemas.microsoft.com/office/drawing/2017/decorative" val="1"/>
              </a:ext>
            </a:extLst>
          </p:cNvPr>
          <p:cNvSpPr>
            <a:spLocks noChangeAspect="1"/>
          </p:cNvSpPr>
          <p:nvPr/>
        </p:nvSpPr>
        <p:spPr>
          <a:xfrm rot="5400000">
            <a:off x="5605333" y="1848483"/>
            <a:ext cx="56478" cy="113464"/>
          </a:xfrm>
          <a:custGeom>
            <a:avLst/>
            <a:gdLst/>
            <a:ahLst/>
            <a:cxnLst/>
            <a:rect l="l" t="t" r="r" b="b"/>
            <a:pathLst>
              <a:path w="70485" h="141604">
                <a:moveTo>
                  <a:pt x="0" y="0"/>
                </a:moveTo>
                <a:lnTo>
                  <a:pt x="0" y="141249"/>
                </a:lnTo>
                <a:lnTo>
                  <a:pt x="69888" y="70624"/>
                </a:lnTo>
                <a:lnTo>
                  <a:pt x="0" y="0"/>
                </a:lnTo>
                <a:close/>
              </a:path>
            </a:pathLst>
          </a:custGeom>
          <a:solidFill>
            <a:schemeClr val="accent6"/>
          </a:solidFill>
        </p:spPr>
        <p:txBody>
          <a:bodyPr wrap="square" lIns="0" tIns="0" rIns="0" bIns="0" rtlCol="0"/>
          <a:lstStyle/>
          <a:p>
            <a:endParaRPr sz="653"/>
          </a:p>
        </p:txBody>
      </p:sp>
      <p:cxnSp>
        <p:nvCxnSpPr>
          <p:cNvPr id="87" name="Straight Connector 86">
            <a:extLst>
              <a:ext uri="{FF2B5EF4-FFF2-40B4-BE49-F238E27FC236}">
                <a16:creationId xmlns:a16="http://schemas.microsoft.com/office/drawing/2014/main" id="{E367654C-A2CC-402A-8BD2-C99C8577A422}"/>
              </a:ext>
              <a:ext uri="{C183D7F6-B498-43B3-948B-1728B52AA6E4}">
                <adec:decorative xmlns:adec="http://schemas.microsoft.com/office/drawing/2017/decorative" val="1"/>
              </a:ext>
            </a:extLst>
          </p:cNvPr>
          <p:cNvCxnSpPr>
            <a:cxnSpLocks/>
          </p:cNvCxnSpPr>
          <p:nvPr/>
        </p:nvCxnSpPr>
        <p:spPr bwMode="gray">
          <a:xfrm>
            <a:off x="5121901" y="2073161"/>
            <a:ext cx="0" cy="1278550"/>
          </a:xfrm>
          <a:prstGeom prst="line">
            <a:avLst/>
          </a:prstGeom>
          <a:ln w="19050" cap="rnd">
            <a:solidFill>
              <a:schemeClr val="accent6"/>
            </a:solidFill>
            <a:prstDash val="sysDot"/>
          </a:ln>
        </p:spPr>
      </p:cxnSp>
      <p:cxnSp>
        <p:nvCxnSpPr>
          <p:cNvPr id="88" name="Straight Connector 87">
            <a:extLst>
              <a:ext uri="{FF2B5EF4-FFF2-40B4-BE49-F238E27FC236}">
                <a16:creationId xmlns:a16="http://schemas.microsoft.com/office/drawing/2014/main" id="{F675FA76-9A77-40BD-8800-9F267C3213A1}"/>
              </a:ext>
              <a:ext uri="{C183D7F6-B498-43B3-948B-1728B52AA6E4}">
                <adec:decorative xmlns:adec="http://schemas.microsoft.com/office/drawing/2017/decorative" val="1"/>
              </a:ext>
            </a:extLst>
          </p:cNvPr>
          <p:cNvCxnSpPr>
            <a:cxnSpLocks/>
          </p:cNvCxnSpPr>
          <p:nvPr/>
        </p:nvCxnSpPr>
        <p:spPr bwMode="gray">
          <a:xfrm>
            <a:off x="3726978" y="2073161"/>
            <a:ext cx="0" cy="1278550"/>
          </a:xfrm>
          <a:prstGeom prst="line">
            <a:avLst/>
          </a:prstGeom>
          <a:ln w="19050" cap="rnd">
            <a:solidFill>
              <a:schemeClr val="accent6"/>
            </a:solidFill>
            <a:prstDash val="sysDot"/>
          </a:ln>
        </p:spPr>
      </p:cxnSp>
      <p:cxnSp>
        <p:nvCxnSpPr>
          <p:cNvPr id="89" name="Straight Connector 88">
            <a:extLst>
              <a:ext uri="{FF2B5EF4-FFF2-40B4-BE49-F238E27FC236}">
                <a16:creationId xmlns:a16="http://schemas.microsoft.com/office/drawing/2014/main" id="{CEA57998-BB4B-4F2D-92A2-4719DEAB8E2B}"/>
              </a:ext>
              <a:ext uri="{C183D7F6-B498-43B3-948B-1728B52AA6E4}">
                <adec:decorative xmlns:adec="http://schemas.microsoft.com/office/drawing/2017/decorative" val="1"/>
              </a:ext>
            </a:extLst>
          </p:cNvPr>
          <p:cNvCxnSpPr>
            <a:cxnSpLocks/>
          </p:cNvCxnSpPr>
          <p:nvPr/>
        </p:nvCxnSpPr>
        <p:spPr bwMode="gray">
          <a:xfrm>
            <a:off x="2588248" y="2073161"/>
            <a:ext cx="0" cy="1278550"/>
          </a:xfrm>
          <a:prstGeom prst="line">
            <a:avLst/>
          </a:prstGeom>
          <a:ln w="19050" cap="rnd">
            <a:solidFill>
              <a:schemeClr val="accent6"/>
            </a:solidFill>
            <a:prstDash val="sysDot"/>
          </a:ln>
        </p:spPr>
      </p:cxnSp>
      <p:cxnSp>
        <p:nvCxnSpPr>
          <p:cNvPr id="90" name="Straight Connector 89">
            <a:extLst>
              <a:ext uri="{FF2B5EF4-FFF2-40B4-BE49-F238E27FC236}">
                <a16:creationId xmlns:a16="http://schemas.microsoft.com/office/drawing/2014/main" id="{7DA41D44-9539-4EFA-B95E-C5A7DE9201F8}"/>
              </a:ext>
              <a:ext uri="{C183D7F6-B498-43B3-948B-1728B52AA6E4}">
                <adec:decorative xmlns:adec="http://schemas.microsoft.com/office/drawing/2017/decorative" val="1"/>
              </a:ext>
            </a:extLst>
          </p:cNvPr>
          <p:cNvCxnSpPr>
            <a:cxnSpLocks/>
          </p:cNvCxnSpPr>
          <p:nvPr/>
        </p:nvCxnSpPr>
        <p:spPr bwMode="gray">
          <a:xfrm>
            <a:off x="1263819" y="2073161"/>
            <a:ext cx="0" cy="1278550"/>
          </a:xfrm>
          <a:prstGeom prst="line">
            <a:avLst/>
          </a:prstGeom>
          <a:ln w="19050" cap="rnd">
            <a:solidFill>
              <a:schemeClr val="accent6"/>
            </a:solidFill>
            <a:prstDash val="sysDot"/>
          </a:ln>
        </p:spPr>
      </p:cxnSp>
      <p:pic>
        <p:nvPicPr>
          <p:cNvPr id="91" name="Picture 90">
            <a:extLst>
              <a:ext uri="{FF2B5EF4-FFF2-40B4-BE49-F238E27FC236}">
                <a16:creationId xmlns:a16="http://schemas.microsoft.com/office/drawing/2014/main" id="{E9E78608-7DA4-4256-97D7-B82663A88D46}"/>
              </a:ext>
              <a:ext uri="{C183D7F6-B498-43B3-948B-1728B52AA6E4}">
                <adec:decorative xmlns:adec="http://schemas.microsoft.com/office/drawing/2017/decorative" val="1"/>
              </a:ext>
            </a:extLst>
          </p:cNvPr>
          <p:cNvPicPr>
            <a:picLocks noChangeAspect="1"/>
          </p:cNvPicPr>
          <p:nvPr/>
        </p:nvPicPr>
        <p:blipFill rotWithShape="1">
          <a:blip r:embed="rId4"/>
          <a:srcRect l="64" r="126"/>
          <a:stretch/>
        </p:blipFill>
        <p:spPr>
          <a:xfrm>
            <a:off x="0" y="3320604"/>
            <a:ext cx="6400800" cy="1211765"/>
          </a:xfrm>
          <a:prstGeom prst="rect">
            <a:avLst/>
          </a:prstGeom>
          <a:ln>
            <a:noFill/>
          </a:ln>
        </p:spPr>
      </p:pic>
      <p:cxnSp>
        <p:nvCxnSpPr>
          <p:cNvPr id="92" name="Straight Connector 91">
            <a:extLst>
              <a:ext uri="{FF2B5EF4-FFF2-40B4-BE49-F238E27FC236}">
                <a16:creationId xmlns:a16="http://schemas.microsoft.com/office/drawing/2014/main" id="{7794C63D-6CAA-4C30-BA2F-A77A789C6A76}"/>
              </a:ext>
              <a:ext uri="{C183D7F6-B498-43B3-948B-1728B52AA6E4}">
                <adec:decorative xmlns:adec="http://schemas.microsoft.com/office/drawing/2017/decorative" val="1"/>
              </a:ext>
            </a:extLst>
          </p:cNvPr>
          <p:cNvCxnSpPr>
            <a:cxnSpLocks/>
          </p:cNvCxnSpPr>
          <p:nvPr/>
        </p:nvCxnSpPr>
        <p:spPr bwMode="gray">
          <a:xfrm>
            <a:off x="2919056" y="3908667"/>
            <a:ext cx="562689"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FB857CD7-0E4C-4CFC-A344-C057472C2725}"/>
              </a:ext>
              <a:ext uri="{C183D7F6-B498-43B3-948B-1728B52AA6E4}">
                <adec:decorative xmlns:adec="http://schemas.microsoft.com/office/drawing/2017/decorative" val="1"/>
              </a:ext>
            </a:extLst>
          </p:cNvPr>
          <p:cNvGrpSpPr/>
          <p:nvPr/>
        </p:nvGrpSpPr>
        <p:grpSpPr>
          <a:xfrm>
            <a:off x="6450866" y="0"/>
            <a:ext cx="1088651" cy="1603652"/>
            <a:chOff x="6450866" y="0"/>
            <a:chExt cx="1088651" cy="1603652"/>
          </a:xfrm>
        </p:grpSpPr>
        <p:sp>
          <p:nvSpPr>
            <p:cNvPr id="94" name="Text Placeholder 1">
              <a:extLst>
                <a:ext uri="{FF2B5EF4-FFF2-40B4-BE49-F238E27FC236}">
                  <a16:creationId xmlns:a16="http://schemas.microsoft.com/office/drawing/2014/main" id="{4C702CC1-878E-4FCE-B85C-64526B6356A6}"/>
                </a:ext>
                <a:ext uri="{C183D7F6-B498-43B3-948B-1728B52AA6E4}">
                  <adec:decorative xmlns:adec="http://schemas.microsoft.com/office/drawing/2017/decorative" val="1"/>
                </a:ext>
              </a:extLst>
            </p:cNvPr>
            <p:cNvSpPr txBox="1">
              <a:spLocks/>
            </p:cNvSpPr>
            <p:nvPr/>
          </p:nvSpPr>
          <p:spPr bwMode="gray">
            <a:xfrm>
              <a:off x="6450866" y="0"/>
              <a:ext cx="1088651" cy="1603652"/>
            </a:xfrm>
            <a:prstGeom prst="rect">
              <a:avLst/>
            </a:prstGeom>
            <a:solidFill>
              <a:srgbClr val="008A00"/>
            </a:solidFill>
          </p:spPr>
          <p:txBody>
            <a:bodyPr vert="horz" wrap="square" lIns="39534" tIns="28239" rIns="39534" bIns="28239" rtlCol="0">
              <a:noAutofit/>
            </a:bodyPr>
            <a:lstStyle>
              <a:lvl1pPr marL="112713"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1pPr>
              <a:lvl2pPr marL="230188" indent="-117475"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8788" indent="-115888"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280191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35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79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237"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a:buNone/>
              </a:pPr>
              <a:endParaRPr lang="en-US" sz="618" dirty="0">
                <a:solidFill>
                  <a:schemeClr val="bg1"/>
                </a:solidFill>
                <a:latin typeface="Arial" panose="020B0604020202020204" pitchFamily="34" charset="0"/>
                <a:cs typeface="Arial" panose="020B0604020202020204" pitchFamily="34" charset="0"/>
              </a:endParaRPr>
            </a:p>
          </p:txBody>
        </p:sp>
        <p:sp>
          <p:nvSpPr>
            <p:cNvPr id="95" name="TextBox 94">
              <a:extLst>
                <a:ext uri="{FF2B5EF4-FFF2-40B4-BE49-F238E27FC236}">
                  <a16:creationId xmlns:a16="http://schemas.microsoft.com/office/drawing/2014/main" id="{FBACAE1D-1D98-43CD-B53B-9BCCE04042F4}"/>
                </a:ext>
                <a:ext uri="{C183D7F6-B498-43B3-948B-1728B52AA6E4}">
                  <adec:decorative xmlns:adec="http://schemas.microsoft.com/office/drawing/2017/decorative" val="1"/>
                </a:ext>
              </a:extLst>
            </p:cNvPr>
            <p:cNvSpPr txBox="1"/>
            <p:nvPr/>
          </p:nvSpPr>
          <p:spPr bwMode="gray">
            <a:xfrm>
              <a:off x="6508729" y="68334"/>
              <a:ext cx="979466" cy="1501052"/>
            </a:xfrm>
            <a:prstGeom prst="rect">
              <a:avLst/>
            </a:prstGeom>
            <a:noFill/>
          </p:spPr>
          <p:txBody>
            <a:bodyPr wrap="square" lIns="0" tIns="0" rIns="0" bIns="0" rtlCol="0">
              <a:spAutoFit/>
            </a:bodyPr>
            <a:lstStyle/>
            <a:p>
              <a:pPr>
                <a:spcBef>
                  <a:spcPts val="309"/>
                </a:spcBef>
              </a:pPr>
              <a:r>
                <a:rPr lang="en-US" sz="741" b="1" dirty="0">
                  <a:solidFill>
                    <a:schemeClr val="bg1"/>
                  </a:solidFill>
                  <a:latin typeface="+mn-lt"/>
                  <a:cs typeface="Arial" panose="020B0604020202020204" pitchFamily="34" charset="0"/>
                </a:rPr>
                <a:t>DO NOT EDIT THIS SLIDE FOR ANY PURPOSE</a:t>
              </a:r>
            </a:p>
            <a:p>
              <a:pPr marL="0" marR="0" lvl="0" indent="0" algn="l" defTabSz="537667" rtl="0" eaLnBrk="1" fontAlgn="auto" latinLnBrk="0" hangingPunct="1">
                <a:lnSpc>
                  <a:spcPct val="100000"/>
                </a:lnSpc>
                <a:spcBef>
                  <a:spcPts val="309"/>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t>If an edit is necessary please contact: </a:t>
              </a:r>
              <a:br>
                <a:rPr kumimoji="0" lang="en-US" sz="6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br>
              <a:r>
                <a:rPr kumimoji="0" lang="en-US" sz="600" b="0" i="0" u="sng" strike="noStrike" kern="1200" cap="none" spc="0" normalizeH="0" baseline="0" noProof="0" dirty="0">
                  <a:ln>
                    <a:noFill/>
                  </a:ln>
                  <a:solidFill>
                    <a:srgbClr val="FFFFFF"/>
                  </a:solidFill>
                  <a:effectLst/>
                  <a:uLnTx/>
                  <a:uFillTx/>
                  <a:latin typeface="+mn-lt"/>
                  <a:ea typeface="+mn-ea"/>
                  <a:cs typeface="Arial" panose="020B0604020202020204" pitchFamily="34" charset="0"/>
                </a:rPr>
                <a:t>DSS-Requests@eab.com</a:t>
              </a:r>
              <a:br>
                <a:rPr kumimoji="0" lang="en-US" sz="600" b="0"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br>
              <a:endParaRPr kumimoji="0" lang="en-US" sz="600" b="0" i="1"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a:p>
              <a:pPr>
                <a:spcBef>
                  <a:spcPts val="309"/>
                </a:spcBef>
              </a:pPr>
              <a:r>
                <a:rPr lang="en-US" sz="741" b="1" dirty="0">
                  <a:solidFill>
                    <a:schemeClr val="bg1"/>
                  </a:solidFill>
                  <a:latin typeface="+mn-lt"/>
                  <a:cs typeface="Arial" panose="020B0604020202020204" pitchFamily="34" charset="0"/>
                </a:rPr>
                <a:t>Script can be found here:</a:t>
              </a:r>
            </a:p>
            <a:p>
              <a:pPr>
                <a:spcBef>
                  <a:spcPts val="309"/>
                </a:spcBef>
              </a:pPr>
              <a:r>
                <a:rPr lang="en-US" sz="600" b="0" u="sng" dirty="0">
                  <a:solidFill>
                    <a:schemeClr val="bg1"/>
                  </a:solidFill>
                  <a:latin typeface="+mn-lt"/>
                  <a:cs typeface="Arial" panose="020B0604020202020204" pitchFamily="34" charset="0"/>
                </a:rPr>
                <a:t>https://eab.box.com/v/</a:t>
              </a:r>
              <a:br>
                <a:rPr lang="en-US" sz="600" b="0" u="sng" dirty="0">
                  <a:solidFill>
                    <a:schemeClr val="bg1"/>
                  </a:solidFill>
                  <a:latin typeface="+mn-lt"/>
                  <a:cs typeface="Arial" panose="020B0604020202020204" pitchFamily="34" charset="0"/>
                </a:rPr>
              </a:br>
              <a:r>
                <a:rPr lang="en-US" sz="600" b="0" u="sng" dirty="0">
                  <a:solidFill>
                    <a:schemeClr val="bg1"/>
                  </a:solidFill>
                  <a:latin typeface="+mn-lt"/>
                  <a:cs typeface="Arial" panose="020B0604020202020204" pitchFamily="34" charset="0"/>
                </a:rPr>
                <a:t>EAB-Branding</a:t>
              </a:r>
            </a:p>
            <a:p>
              <a:pPr>
                <a:spcBef>
                  <a:spcPts val="309"/>
                </a:spcBef>
              </a:pPr>
              <a:endParaRPr lang="en-US" sz="600" b="0" dirty="0">
                <a:solidFill>
                  <a:schemeClr val="bg1"/>
                </a:solidFill>
                <a:latin typeface="+mn-lt"/>
                <a:cs typeface="Arial" panose="020B0604020202020204" pitchFamily="34" charset="0"/>
              </a:endParaRPr>
            </a:p>
            <a:p>
              <a:pPr>
                <a:spcBef>
                  <a:spcPts val="309"/>
                </a:spcBef>
              </a:pPr>
              <a:r>
                <a:rPr lang="en-US" sz="500" b="0" i="1" dirty="0">
                  <a:solidFill>
                    <a:schemeClr val="bg1"/>
                  </a:solidFill>
                  <a:latin typeface="+mn-lt"/>
                  <a:cs typeface="Arial" panose="020B0604020202020204" pitchFamily="34" charset="0"/>
                </a:rPr>
                <a:t>Last edited: 5/6/22</a:t>
              </a:r>
            </a:p>
          </p:txBody>
        </p:sp>
      </p:grpSp>
      <p:pic>
        <p:nvPicPr>
          <p:cNvPr id="120" name="EAB logo">
            <a:extLst>
              <a:ext uri="{FF2B5EF4-FFF2-40B4-BE49-F238E27FC236}">
                <a16:creationId xmlns:a16="http://schemas.microsoft.com/office/drawing/2014/main" id="{360E30BC-1166-45AB-926E-418B0B8B923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gray">
          <a:xfrm>
            <a:off x="285040" y="165540"/>
            <a:ext cx="1041073" cy="453704"/>
          </a:xfrm>
          <a:prstGeom prst="rect">
            <a:avLst/>
          </a:prstGeom>
          <a:noFill/>
          <a:ln>
            <a:noFill/>
          </a:ln>
        </p:spPr>
      </p:pic>
      <p:sp>
        <p:nvSpPr>
          <p:cNvPr id="119" name="Page title">
            <a:extLst>
              <a:ext uri="{FF2B5EF4-FFF2-40B4-BE49-F238E27FC236}">
                <a16:creationId xmlns:a16="http://schemas.microsoft.com/office/drawing/2014/main" id="{34ACEABE-38B6-4A91-ADBB-9B5BFBB23E45}"/>
              </a:ext>
              <a:ext uri="{C183D7F6-B498-43B3-948B-1728B52AA6E4}">
                <adec:decorative xmlns:adec="http://schemas.microsoft.com/office/drawing/2017/decorative" val="1"/>
              </a:ext>
            </a:extLst>
          </p:cNvPr>
          <p:cNvSpPr/>
          <p:nvPr/>
        </p:nvSpPr>
        <p:spPr>
          <a:xfrm>
            <a:off x="3023324" y="176949"/>
            <a:ext cx="3106271" cy="430887"/>
          </a:xfrm>
          <a:prstGeom prst="rect">
            <a:avLst/>
          </a:prstGeom>
        </p:spPr>
        <p:txBody>
          <a:bodyPr lIns="0" tIns="0" rIns="0" bIns="0">
            <a:spAutoFit/>
          </a:bodyPr>
          <a:lstStyle/>
          <a:p>
            <a:pPr algn="r"/>
            <a:r>
              <a:rPr lang="en-US" sz="1400" spc="-6" dirty="0">
                <a:latin typeface="Rockwell" panose="02060603020205020403" pitchFamily="18" charset="77"/>
              </a:rPr>
              <a:t>Education’s</a:t>
            </a:r>
            <a:r>
              <a:rPr lang="en-US" sz="1400" spc="-3" dirty="0">
                <a:latin typeface="Rockwell" panose="02060603020205020403" pitchFamily="18" charset="77"/>
              </a:rPr>
              <a:t> Trusted Partner </a:t>
            </a:r>
            <a:r>
              <a:rPr lang="en-US" sz="1400" dirty="0">
                <a:latin typeface="Rockwell" panose="02060603020205020403" pitchFamily="18" charset="77"/>
              </a:rPr>
              <a:t>to </a:t>
            </a:r>
            <a:r>
              <a:rPr lang="en-US" sz="1400" spc="3" dirty="0">
                <a:latin typeface="Rockwell" panose="02060603020205020403" pitchFamily="18" charset="77"/>
              </a:rPr>
              <a:t> </a:t>
            </a:r>
            <a:br>
              <a:rPr lang="en-US" sz="1400" spc="3" dirty="0">
                <a:latin typeface="Rockwell" panose="02060603020205020403" pitchFamily="18" charset="77"/>
              </a:rPr>
            </a:br>
            <a:r>
              <a:rPr lang="en-US" sz="1400" spc="-9" dirty="0">
                <a:latin typeface="Rockwell" panose="02060603020205020403" pitchFamily="18" charset="77"/>
              </a:rPr>
              <a:t>Help</a:t>
            </a:r>
            <a:r>
              <a:rPr lang="en-US" sz="1400" spc="-12" dirty="0">
                <a:latin typeface="Rockwell" panose="02060603020205020403" pitchFamily="18" charset="77"/>
              </a:rPr>
              <a:t> </a:t>
            </a:r>
            <a:r>
              <a:rPr lang="en-US" sz="1400" dirty="0">
                <a:latin typeface="Rockwell" panose="02060603020205020403" pitchFamily="18" charset="77"/>
              </a:rPr>
              <a:t>Schools</a:t>
            </a:r>
            <a:r>
              <a:rPr lang="en-US" sz="1400" spc="-9" dirty="0">
                <a:latin typeface="Rockwell" panose="02060603020205020403" pitchFamily="18" charset="77"/>
              </a:rPr>
              <a:t> </a:t>
            </a:r>
            <a:r>
              <a:rPr lang="en-US" sz="1400" dirty="0">
                <a:latin typeface="Rockwell" panose="02060603020205020403" pitchFamily="18" charset="77"/>
              </a:rPr>
              <a:t>and</a:t>
            </a:r>
            <a:r>
              <a:rPr lang="en-US" sz="1400" spc="-9" dirty="0">
                <a:latin typeface="Rockwell" panose="02060603020205020403" pitchFamily="18" charset="77"/>
              </a:rPr>
              <a:t> </a:t>
            </a:r>
            <a:r>
              <a:rPr lang="en-US" sz="1400" spc="-3" dirty="0">
                <a:latin typeface="Rockwell" panose="02060603020205020403" pitchFamily="18" charset="77"/>
              </a:rPr>
              <a:t>Students</a:t>
            </a:r>
            <a:r>
              <a:rPr lang="en-US" sz="1400" spc="-9" dirty="0">
                <a:latin typeface="Rockwell" panose="02060603020205020403" pitchFamily="18" charset="77"/>
              </a:rPr>
              <a:t> </a:t>
            </a:r>
            <a:r>
              <a:rPr lang="en-US" sz="1400" spc="-3" dirty="0">
                <a:latin typeface="Rockwell" panose="02060603020205020403" pitchFamily="18" charset="77"/>
              </a:rPr>
              <a:t>Thrive</a:t>
            </a:r>
            <a:endParaRPr lang="en-US" sz="1400" dirty="0"/>
          </a:p>
        </p:txBody>
      </p:sp>
      <p:sp>
        <p:nvSpPr>
          <p:cNvPr id="118" name="Your imperatives...">
            <a:extLst>
              <a:ext uri="{FF2B5EF4-FFF2-40B4-BE49-F238E27FC236}">
                <a16:creationId xmlns:a16="http://schemas.microsoft.com/office/drawing/2014/main" id="{B1CB7799-2073-4A90-A066-100DE8779392}"/>
              </a:ext>
              <a:ext uri="{C183D7F6-B498-43B3-948B-1728B52AA6E4}">
                <adec:decorative xmlns:adec="http://schemas.microsoft.com/office/drawing/2017/decorative" val="1"/>
              </a:ext>
            </a:extLst>
          </p:cNvPr>
          <p:cNvSpPr txBox="1"/>
          <p:nvPr/>
        </p:nvSpPr>
        <p:spPr bwMode="gray">
          <a:xfrm>
            <a:off x="2213917" y="1701167"/>
            <a:ext cx="1972966" cy="133113"/>
          </a:xfrm>
          <a:prstGeom prst="rect">
            <a:avLst/>
          </a:prstGeom>
          <a:noFill/>
        </p:spPr>
        <p:txBody>
          <a:bodyPr wrap="square" lIns="0" tIns="0" rIns="0" bIns="0" rtlCol="0">
            <a:spAutoFit/>
          </a:bodyPr>
          <a:lstStyle/>
          <a:p>
            <a:pPr algn="ctr">
              <a:spcBef>
                <a:spcPts val="309"/>
              </a:spcBef>
            </a:pPr>
            <a:r>
              <a:rPr lang="en-US" sz="865" b="1" dirty="0">
                <a:latin typeface="Rockwell" panose="02060603020205020403" pitchFamily="18" charset="77"/>
              </a:rPr>
              <a:t>Your Imperatives Determine Ours</a:t>
            </a:r>
          </a:p>
        </p:txBody>
      </p:sp>
      <p:sp>
        <p:nvSpPr>
          <p:cNvPr id="117" name="object 16">
            <a:extLst>
              <a:ext uri="{FF2B5EF4-FFF2-40B4-BE49-F238E27FC236}">
                <a16:creationId xmlns:a16="http://schemas.microsoft.com/office/drawing/2014/main" id="{1B27DDBE-2A2F-4F67-84F4-343E3D437BEB}"/>
              </a:ext>
              <a:ext uri="{C183D7F6-B498-43B3-948B-1728B52AA6E4}">
                <adec:decorative xmlns:adec="http://schemas.microsoft.com/office/drawing/2017/decorative" val="1"/>
              </a:ext>
            </a:extLst>
          </p:cNvPr>
          <p:cNvSpPr txBox="1"/>
          <p:nvPr/>
        </p:nvSpPr>
        <p:spPr>
          <a:xfrm>
            <a:off x="283335" y="2054687"/>
            <a:ext cx="968639" cy="68480"/>
          </a:xfrm>
          <a:prstGeom prst="rect">
            <a:avLst/>
          </a:prstGeom>
        </p:spPr>
        <p:txBody>
          <a:bodyPr vert="horz" wrap="square" lIns="0" tIns="0" rIns="0" bIns="0" rtlCol="0">
            <a:spAutoFit/>
          </a:bodyPr>
          <a:lstStyle/>
          <a:p>
            <a:pPr>
              <a:spcBef>
                <a:spcPts val="262"/>
              </a:spcBef>
            </a:pPr>
            <a:r>
              <a:rPr sz="445" b="1" spc="3">
                <a:latin typeface="+mn-lt"/>
                <a:ea typeface="Verdana" panose="020B0604030504040204" pitchFamily="34" charset="0"/>
                <a:cs typeface="Verdana" panose="020B0604030504040204" pitchFamily="34" charset="0"/>
              </a:rPr>
              <a:t>INSTITUTIONAL</a:t>
            </a:r>
            <a:r>
              <a:rPr sz="445" b="1" spc="-28">
                <a:latin typeface="+mn-lt"/>
                <a:ea typeface="Verdana" panose="020B0604030504040204" pitchFamily="34" charset="0"/>
                <a:cs typeface="Verdana" panose="020B0604030504040204" pitchFamily="34" charset="0"/>
              </a:rPr>
              <a:t> </a:t>
            </a:r>
            <a:r>
              <a:rPr sz="445" b="1">
                <a:latin typeface="+mn-lt"/>
                <a:ea typeface="Verdana" panose="020B0604030504040204" pitchFamily="34" charset="0"/>
                <a:cs typeface="Verdana" panose="020B0604030504040204" pitchFamily="34" charset="0"/>
              </a:rPr>
              <a:t>STRATEGY</a:t>
            </a:r>
            <a:endParaRPr lang="en-US" sz="445" dirty="0">
              <a:latin typeface="+mn-lt"/>
              <a:ea typeface="Verdana" panose="020B0604030504040204" pitchFamily="34" charset="0"/>
              <a:cs typeface="Verdana" panose="020B0604030504040204" pitchFamily="34" charset="0"/>
            </a:endParaRPr>
          </a:p>
        </p:txBody>
      </p:sp>
      <p:sp>
        <p:nvSpPr>
          <p:cNvPr id="116" name="TextBox 115">
            <a:extLst>
              <a:ext uri="{FF2B5EF4-FFF2-40B4-BE49-F238E27FC236}">
                <a16:creationId xmlns:a16="http://schemas.microsoft.com/office/drawing/2014/main" id="{1142D47C-7243-4B44-BD41-4AEA364E8F11}"/>
              </a:ext>
              <a:ext uri="{C183D7F6-B498-43B3-948B-1728B52AA6E4}">
                <adec:decorative xmlns:adec="http://schemas.microsoft.com/office/drawing/2017/decorative" val="1"/>
              </a:ext>
            </a:extLst>
          </p:cNvPr>
          <p:cNvSpPr txBox="1"/>
          <p:nvPr/>
        </p:nvSpPr>
        <p:spPr bwMode="gray">
          <a:xfrm>
            <a:off x="283335" y="2175240"/>
            <a:ext cx="957029" cy="370679"/>
          </a:xfrm>
          <a:prstGeom prst="rect">
            <a:avLst/>
          </a:prstGeom>
          <a:noFill/>
        </p:spPr>
        <p:txBody>
          <a:bodyPr wrap="square" lIns="0" tIns="0" rIns="0" bIns="0" rtlCol="0">
            <a:spAutoFit/>
          </a:bodyPr>
          <a:lstStyle/>
          <a:p>
            <a:pPr>
              <a:spcBef>
                <a:spcPts val="309"/>
              </a:spcBef>
            </a:pPr>
            <a:r>
              <a:rPr lang="en-US" sz="803" b="1" spc="-6" dirty="0">
                <a:latin typeface="+mn-lt"/>
                <a:ea typeface="Verdana" panose="020B0604030504040204" pitchFamily="34" charset="0"/>
                <a:cs typeface="Verdana" panose="020B0604030504040204" pitchFamily="34" charset="0"/>
              </a:rPr>
              <a:t>Prepare </a:t>
            </a:r>
            <a:r>
              <a:rPr lang="en-US" sz="803" b="1" spc="-19" dirty="0">
                <a:latin typeface="+mn-lt"/>
                <a:ea typeface="Verdana" panose="020B0604030504040204" pitchFamily="34" charset="0"/>
                <a:cs typeface="Verdana" panose="020B0604030504040204" pitchFamily="34" charset="0"/>
              </a:rPr>
              <a:t>Your </a:t>
            </a:r>
            <a:r>
              <a:rPr lang="en-US" sz="803" b="1" spc="-15" dirty="0">
                <a:latin typeface="+mn-lt"/>
                <a:ea typeface="Verdana" panose="020B0604030504040204" pitchFamily="34" charset="0"/>
                <a:cs typeface="Verdana" panose="020B0604030504040204" pitchFamily="34" charset="0"/>
              </a:rPr>
              <a:t> </a:t>
            </a:r>
            <a:r>
              <a:rPr lang="en-US" sz="803" b="1" spc="-6" dirty="0">
                <a:latin typeface="+mn-lt"/>
                <a:ea typeface="Verdana" panose="020B0604030504040204" pitchFamily="34" charset="0"/>
                <a:cs typeface="Verdana" panose="020B0604030504040204" pitchFamily="34" charset="0"/>
              </a:rPr>
              <a:t>Institution for</a:t>
            </a:r>
            <a:r>
              <a:rPr lang="en-US" sz="803" b="1" spc="-25" dirty="0">
                <a:latin typeface="+mn-lt"/>
                <a:ea typeface="Verdana" panose="020B0604030504040204" pitchFamily="34" charset="0"/>
                <a:cs typeface="Verdana" panose="020B0604030504040204" pitchFamily="34" charset="0"/>
              </a:rPr>
              <a:t> </a:t>
            </a:r>
            <a:r>
              <a:rPr lang="en-US" sz="803" b="1" spc="-3" dirty="0">
                <a:latin typeface="+mn-lt"/>
                <a:ea typeface="Verdana" panose="020B0604030504040204" pitchFamily="34" charset="0"/>
                <a:cs typeface="Verdana" panose="020B0604030504040204" pitchFamily="34" charset="0"/>
              </a:rPr>
              <a:t>the</a:t>
            </a:r>
            <a:r>
              <a:rPr lang="en-US" sz="803" b="1" spc="-25" dirty="0">
                <a:latin typeface="+mn-lt"/>
                <a:ea typeface="Verdana" panose="020B0604030504040204" pitchFamily="34" charset="0"/>
                <a:cs typeface="Verdana" panose="020B0604030504040204" pitchFamily="34" charset="0"/>
              </a:rPr>
              <a:t> </a:t>
            </a:r>
            <a:r>
              <a:rPr lang="en-US" sz="803" b="1" spc="-9" dirty="0">
                <a:latin typeface="+mn-lt"/>
                <a:ea typeface="Verdana" panose="020B0604030504040204" pitchFamily="34" charset="0"/>
                <a:cs typeface="Verdana" panose="020B0604030504040204" pitchFamily="34" charset="0"/>
              </a:rPr>
              <a:t>Future</a:t>
            </a:r>
          </a:p>
        </p:txBody>
      </p:sp>
      <p:sp>
        <p:nvSpPr>
          <p:cNvPr id="115" name="TextBox 114">
            <a:extLst>
              <a:ext uri="{FF2B5EF4-FFF2-40B4-BE49-F238E27FC236}">
                <a16:creationId xmlns:a16="http://schemas.microsoft.com/office/drawing/2014/main" id="{B6ED3D91-0BAE-4C4B-BD13-86F9A93C1FE4}"/>
              </a:ext>
              <a:ext uri="{C183D7F6-B498-43B3-948B-1728B52AA6E4}">
                <adec:decorative xmlns:adec="http://schemas.microsoft.com/office/drawing/2017/decorative" val="1"/>
              </a:ext>
            </a:extLst>
          </p:cNvPr>
          <p:cNvSpPr txBox="1"/>
          <p:nvPr/>
        </p:nvSpPr>
        <p:spPr bwMode="gray">
          <a:xfrm>
            <a:off x="283334" y="2615518"/>
            <a:ext cx="898642" cy="450893"/>
          </a:xfrm>
          <a:prstGeom prst="rect">
            <a:avLst/>
          </a:prstGeom>
          <a:noFill/>
        </p:spPr>
        <p:txBody>
          <a:bodyPr wrap="square" lIns="0" tIns="0" rIns="0" bIns="0" rtlCol="0">
            <a:spAutoFit/>
          </a:bodyPr>
          <a:lstStyle/>
          <a:p>
            <a:pPr>
              <a:lnSpc>
                <a:spcPts val="939"/>
              </a:lnSpc>
            </a:pPr>
            <a:r>
              <a:rPr lang="en-US" sz="679" dirty="0">
                <a:latin typeface="+mn-lt"/>
              </a:rPr>
              <a:t>Executive guidance rooted in research to support your strategic priorities</a:t>
            </a:r>
            <a:endParaRPr lang="en-US" sz="679" dirty="0">
              <a:latin typeface="+mn-lt"/>
              <a:ea typeface="Verdana" panose="020B0604030504040204" pitchFamily="34" charset="0"/>
              <a:cs typeface="Verdana" panose="020B0604030504040204" pitchFamily="34" charset="0"/>
            </a:endParaRPr>
          </a:p>
        </p:txBody>
      </p:sp>
      <p:sp>
        <p:nvSpPr>
          <p:cNvPr id="114" name="object 15">
            <a:extLst>
              <a:ext uri="{FF2B5EF4-FFF2-40B4-BE49-F238E27FC236}">
                <a16:creationId xmlns:a16="http://schemas.microsoft.com/office/drawing/2014/main" id="{B506749D-46D3-45E3-B212-2EC45A5DEF3F}"/>
              </a:ext>
              <a:ext uri="{C183D7F6-B498-43B3-948B-1728B52AA6E4}">
                <adec:decorative xmlns:adec="http://schemas.microsoft.com/office/drawing/2017/decorative" val="1"/>
              </a:ext>
            </a:extLst>
          </p:cNvPr>
          <p:cNvSpPr txBox="1"/>
          <p:nvPr/>
        </p:nvSpPr>
        <p:spPr>
          <a:xfrm>
            <a:off x="1363559" y="2054687"/>
            <a:ext cx="1028999" cy="68480"/>
          </a:xfrm>
          <a:prstGeom prst="rect">
            <a:avLst/>
          </a:prstGeom>
        </p:spPr>
        <p:txBody>
          <a:bodyPr vert="horz" wrap="square" lIns="0" tIns="0" rIns="0" bIns="0" rtlCol="0">
            <a:spAutoFit/>
          </a:bodyPr>
          <a:lstStyle/>
          <a:p>
            <a:pPr>
              <a:spcBef>
                <a:spcPts val="262"/>
              </a:spcBef>
            </a:pPr>
            <a:r>
              <a:rPr lang="en-US" sz="445" b="1" spc="3" dirty="0">
                <a:latin typeface="+mn-lt"/>
                <a:ea typeface="Verdana" panose="020B0604030504040204" pitchFamily="34" charset="0"/>
                <a:cs typeface="Verdana" panose="020B0604030504040204" pitchFamily="34" charset="0"/>
              </a:rPr>
              <a:t>MARKETING</a:t>
            </a:r>
            <a:r>
              <a:rPr lang="en-US" sz="445" b="1" spc="-19" dirty="0">
                <a:latin typeface="+mn-lt"/>
                <a:ea typeface="Verdana" panose="020B0604030504040204" pitchFamily="34" charset="0"/>
                <a:cs typeface="Verdana" panose="020B0604030504040204" pitchFamily="34" charset="0"/>
              </a:rPr>
              <a:t> </a:t>
            </a:r>
            <a:r>
              <a:rPr lang="en-US" sz="445" b="1" dirty="0">
                <a:latin typeface="+mn-lt"/>
                <a:ea typeface="Verdana" panose="020B0604030504040204" pitchFamily="34" charset="0"/>
                <a:cs typeface="Verdana" panose="020B0604030504040204" pitchFamily="34" charset="0"/>
              </a:rPr>
              <a:t>AND</a:t>
            </a:r>
            <a:r>
              <a:rPr lang="en-US" sz="445" b="1" spc="-19" dirty="0">
                <a:latin typeface="+mn-lt"/>
                <a:ea typeface="Verdana" panose="020B0604030504040204" pitchFamily="34" charset="0"/>
                <a:cs typeface="Verdana" panose="020B0604030504040204" pitchFamily="34" charset="0"/>
              </a:rPr>
              <a:t> </a:t>
            </a:r>
            <a:r>
              <a:rPr lang="en-US" sz="445" b="1" spc="3" dirty="0">
                <a:latin typeface="+mn-lt"/>
                <a:ea typeface="Verdana" panose="020B0604030504040204" pitchFamily="34" charset="0"/>
                <a:cs typeface="Verdana" panose="020B0604030504040204" pitchFamily="34" charset="0"/>
              </a:rPr>
              <a:t>ENROLLMENT</a:t>
            </a:r>
            <a:endParaRPr lang="en-US" sz="445" dirty="0">
              <a:latin typeface="+mn-lt"/>
              <a:ea typeface="Verdana" panose="020B0604030504040204" pitchFamily="34" charset="0"/>
              <a:cs typeface="Verdana" panose="020B0604030504040204" pitchFamily="34" charset="0"/>
            </a:endParaRPr>
          </a:p>
        </p:txBody>
      </p:sp>
      <p:sp>
        <p:nvSpPr>
          <p:cNvPr id="113" name="TextBox 112">
            <a:extLst>
              <a:ext uri="{FF2B5EF4-FFF2-40B4-BE49-F238E27FC236}">
                <a16:creationId xmlns:a16="http://schemas.microsoft.com/office/drawing/2014/main" id="{0C0DC663-9F12-4C40-91C0-A2BC1F68179C}"/>
              </a:ext>
              <a:ext uri="{C183D7F6-B498-43B3-948B-1728B52AA6E4}">
                <adec:decorative xmlns:adec="http://schemas.microsoft.com/office/drawing/2017/decorative" val="1"/>
              </a:ext>
            </a:extLst>
          </p:cNvPr>
          <p:cNvSpPr txBox="1"/>
          <p:nvPr/>
        </p:nvSpPr>
        <p:spPr bwMode="gray">
          <a:xfrm>
            <a:off x="1363559" y="2175240"/>
            <a:ext cx="1087777" cy="370679"/>
          </a:xfrm>
          <a:prstGeom prst="rect">
            <a:avLst/>
          </a:prstGeom>
          <a:noFill/>
        </p:spPr>
        <p:txBody>
          <a:bodyPr wrap="square" lIns="0" tIns="0" rIns="0" bIns="0" rtlCol="0">
            <a:spAutoFit/>
          </a:bodyPr>
          <a:lstStyle/>
          <a:p>
            <a:pPr>
              <a:spcBef>
                <a:spcPts val="309"/>
              </a:spcBef>
            </a:pPr>
            <a:r>
              <a:rPr lang="en-US" sz="803" b="1" spc="-6" dirty="0">
                <a:latin typeface="+mn-lt"/>
                <a:ea typeface="Verdana" panose="020B0604030504040204" pitchFamily="34" charset="0"/>
                <a:cs typeface="Verdana" panose="020B0604030504040204" pitchFamily="34" charset="0"/>
              </a:rPr>
              <a:t>A</a:t>
            </a:r>
            <a:r>
              <a:rPr lang="en-US" sz="803" b="1" spc="-9" dirty="0">
                <a:latin typeface="+mn-lt"/>
                <a:ea typeface="Verdana" panose="020B0604030504040204" pitchFamily="34" charset="0"/>
                <a:cs typeface="Verdana" panose="020B0604030504040204" pitchFamily="34" charset="0"/>
              </a:rPr>
              <a:t>c</a:t>
            </a:r>
            <a:r>
              <a:rPr lang="en-US" sz="803" b="1" spc="-6" dirty="0">
                <a:latin typeface="+mn-lt"/>
                <a:ea typeface="Verdana" panose="020B0604030504040204" pitchFamily="34" charset="0"/>
                <a:cs typeface="Verdana" panose="020B0604030504040204" pitchFamily="34" charset="0"/>
              </a:rPr>
              <a:t>hi</a:t>
            </a:r>
            <a:r>
              <a:rPr lang="en-US" sz="803" b="1" spc="-12" dirty="0">
                <a:latin typeface="+mn-lt"/>
                <a:ea typeface="Verdana" panose="020B0604030504040204" pitchFamily="34" charset="0"/>
                <a:cs typeface="Verdana" panose="020B0604030504040204" pitchFamily="34" charset="0"/>
              </a:rPr>
              <a:t>e</a:t>
            </a:r>
            <a:r>
              <a:rPr lang="en-US" sz="803" b="1" spc="-19" dirty="0">
                <a:latin typeface="+mn-lt"/>
                <a:ea typeface="Verdana" panose="020B0604030504040204" pitchFamily="34" charset="0"/>
                <a:cs typeface="Verdana" panose="020B0604030504040204" pitchFamily="34" charset="0"/>
              </a:rPr>
              <a:t>v</a:t>
            </a:r>
            <a:r>
              <a:rPr lang="en-US" sz="803" b="1" dirty="0">
                <a:latin typeface="+mn-lt"/>
                <a:ea typeface="Verdana" panose="020B0604030504040204" pitchFamily="34" charset="0"/>
                <a:cs typeface="Verdana" panose="020B0604030504040204" pitchFamily="34" charset="0"/>
              </a:rPr>
              <a:t>e </a:t>
            </a:r>
            <a:r>
              <a:rPr lang="en-US" sz="803" b="1" spc="-62" dirty="0">
                <a:latin typeface="+mn-lt"/>
                <a:ea typeface="Verdana" panose="020B0604030504040204" pitchFamily="34" charset="0"/>
                <a:cs typeface="Verdana" panose="020B0604030504040204" pitchFamily="34" charset="0"/>
              </a:rPr>
              <a:t>Y</a:t>
            </a:r>
            <a:r>
              <a:rPr lang="en-US" sz="803" b="1" spc="-3" dirty="0">
                <a:latin typeface="+mn-lt"/>
                <a:ea typeface="Verdana" panose="020B0604030504040204" pitchFamily="34" charset="0"/>
                <a:cs typeface="Verdana" panose="020B0604030504040204" pitchFamily="34" charset="0"/>
              </a:rPr>
              <a:t>o</a:t>
            </a:r>
            <a:r>
              <a:rPr lang="en-US" sz="803" b="1" spc="-9" dirty="0">
                <a:latin typeface="+mn-lt"/>
                <a:ea typeface="Verdana" panose="020B0604030504040204" pitchFamily="34" charset="0"/>
                <a:cs typeface="Verdana" panose="020B0604030504040204" pitchFamily="34" charset="0"/>
              </a:rPr>
              <a:t>u</a:t>
            </a:r>
            <a:r>
              <a:rPr lang="en-US" sz="803" b="1" dirty="0">
                <a:latin typeface="+mn-lt"/>
                <a:ea typeface="Verdana" panose="020B0604030504040204" pitchFamily="34" charset="0"/>
                <a:cs typeface="Verdana" panose="020B0604030504040204" pitchFamily="34" charset="0"/>
              </a:rPr>
              <a:t>r  </a:t>
            </a:r>
            <a:r>
              <a:rPr lang="en-US" sz="803" b="1" spc="-6" dirty="0">
                <a:latin typeface="+mn-lt"/>
                <a:ea typeface="Verdana" panose="020B0604030504040204" pitchFamily="34" charset="0"/>
                <a:cs typeface="Verdana" panose="020B0604030504040204" pitchFamily="34" charset="0"/>
              </a:rPr>
              <a:t>Enrollment </a:t>
            </a:r>
            <a:r>
              <a:rPr lang="en-US" sz="803" b="1" spc="-3" dirty="0">
                <a:latin typeface="+mn-lt"/>
                <a:ea typeface="Verdana" panose="020B0604030504040204" pitchFamily="34" charset="0"/>
                <a:cs typeface="Verdana" panose="020B0604030504040204" pitchFamily="34" charset="0"/>
              </a:rPr>
              <a:t>and</a:t>
            </a:r>
            <a:r>
              <a:rPr lang="en-US" sz="803" b="1" spc="-12" dirty="0">
                <a:latin typeface="+mn-lt"/>
                <a:ea typeface="Verdana" panose="020B0604030504040204" pitchFamily="34" charset="0"/>
                <a:cs typeface="Verdana" panose="020B0604030504040204" pitchFamily="34" charset="0"/>
              </a:rPr>
              <a:t> </a:t>
            </a:r>
            <a:r>
              <a:rPr lang="en-US" sz="803" b="1" spc="-3" dirty="0">
                <a:latin typeface="+mn-lt"/>
                <a:ea typeface="Verdana" panose="020B0604030504040204" pitchFamily="34" charset="0"/>
                <a:cs typeface="Verdana" panose="020B0604030504040204" pitchFamily="34" charset="0"/>
              </a:rPr>
              <a:t>Growth</a:t>
            </a:r>
            <a:r>
              <a:rPr lang="en-US" sz="803" b="1" spc="-12" dirty="0">
                <a:latin typeface="+mn-lt"/>
                <a:ea typeface="Verdana" panose="020B0604030504040204" pitchFamily="34" charset="0"/>
                <a:cs typeface="Verdana" panose="020B0604030504040204" pitchFamily="34" charset="0"/>
              </a:rPr>
              <a:t> </a:t>
            </a:r>
            <a:r>
              <a:rPr lang="en-US" sz="803" b="1" spc="-3" dirty="0">
                <a:latin typeface="+mn-lt"/>
                <a:ea typeface="Verdana" panose="020B0604030504040204" pitchFamily="34" charset="0"/>
                <a:cs typeface="Verdana" panose="020B0604030504040204" pitchFamily="34" charset="0"/>
              </a:rPr>
              <a:t>Goals</a:t>
            </a:r>
            <a:endParaRPr lang="en-US" sz="803" dirty="0">
              <a:latin typeface="+mn-lt"/>
              <a:ea typeface="Verdana" panose="020B0604030504040204" pitchFamily="34" charset="0"/>
              <a:cs typeface="Verdana" panose="020B0604030504040204" pitchFamily="34" charset="0"/>
            </a:endParaRPr>
          </a:p>
        </p:txBody>
      </p:sp>
      <p:sp>
        <p:nvSpPr>
          <p:cNvPr id="112" name="TextBox 111">
            <a:extLst>
              <a:ext uri="{FF2B5EF4-FFF2-40B4-BE49-F238E27FC236}">
                <a16:creationId xmlns:a16="http://schemas.microsoft.com/office/drawing/2014/main" id="{5AD6102C-FD44-46C3-B7D7-28286722C7FF}"/>
              </a:ext>
              <a:ext uri="{C183D7F6-B498-43B3-948B-1728B52AA6E4}">
                <adec:decorative xmlns:adec="http://schemas.microsoft.com/office/drawing/2017/decorative" val="1"/>
              </a:ext>
            </a:extLst>
          </p:cNvPr>
          <p:cNvSpPr txBox="1"/>
          <p:nvPr/>
        </p:nvSpPr>
        <p:spPr bwMode="gray">
          <a:xfrm>
            <a:off x="1363557" y="2609463"/>
            <a:ext cx="1178576" cy="566309"/>
          </a:xfrm>
          <a:prstGeom prst="rect">
            <a:avLst/>
          </a:prstGeom>
          <a:noFill/>
        </p:spPr>
        <p:txBody>
          <a:bodyPr wrap="square" lIns="0" tIns="0" rIns="0" bIns="0" rtlCol="0">
            <a:spAutoFit/>
          </a:bodyPr>
          <a:lstStyle/>
          <a:p>
            <a:pPr>
              <a:lnSpc>
                <a:spcPts val="939"/>
              </a:lnSpc>
            </a:pPr>
            <a:r>
              <a:rPr lang="en-US" sz="679" spc="-6" dirty="0">
                <a:latin typeface="+mn-lt"/>
                <a:ea typeface="Verdana" panose="020B0604030504040204" pitchFamily="34" charset="0"/>
                <a:cs typeface="Verdana" panose="020B0604030504040204" pitchFamily="34" charset="0"/>
              </a:rPr>
              <a:t>Tailored partnerships powered by a recruitment ecosystem with unrivaled reach to enroll your </a:t>
            </a:r>
            <a:br>
              <a:rPr lang="en-US" sz="679" spc="-6" dirty="0">
                <a:latin typeface="+mn-lt"/>
                <a:ea typeface="Verdana" panose="020B0604030504040204" pitchFamily="34" charset="0"/>
                <a:cs typeface="Verdana" panose="020B0604030504040204" pitchFamily="34" charset="0"/>
              </a:rPr>
            </a:br>
            <a:r>
              <a:rPr lang="en-US" sz="679" spc="-6" dirty="0">
                <a:latin typeface="+mn-lt"/>
                <a:ea typeface="Verdana" panose="020B0604030504040204" pitchFamily="34" charset="0"/>
                <a:cs typeface="Verdana" panose="020B0604030504040204" pitchFamily="34" charset="0"/>
              </a:rPr>
              <a:t>future classes</a:t>
            </a:r>
          </a:p>
        </p:txBody>
      </p:sp>
      <p:sp>
        <p:nvSpPr>
          <p:cNvPr id="111" name="object 12">
            <a:extLst>
              <a:ext uri="{FF2B5EF4-FFF2-40B4-BE49-F238E27FC236}">
                <a16:creationId xmlns:a16="http://schemas.microsoft.com/office/drawing/2014/main" id="{B23809B9-688F-444A-928F-8925A81960A1}"/>
              </a:ext>
              <a:ext uri="{C183D7F6-B498-43B3-948B-1728B52AA6E4}">
                <adec:decorative xmlns:adec="http://schemas.microsoft.com/office/drawing/2017/decorative" val="1"/>
              </a:ext>
            </a:extLst>
          </p:cNvPr>
          <p:cNvSpPr txBox="1"/>
          <p:nvPr/>
        </p:nvSpPr>
        <p:spPr>
          <a:xfrm>
            <a:off x="2675518" y="2054687"/>
            <a:ext cx="975170" cy="68480"/>
          </a:xfrm>
          <a:prstGeom prst="rect">
            <a:avLst/>
          </a:prstGeom>
        </p:spPr>
        <p:txBody>
          <a:bodyPr vert="horz" wrap="square" lIns="0" tIns="0" rIns="0" bIns="0" rtlCol="0">
            <a:spAutoFit/>
          </a:bodyPr>
          <a:lstStyle/>
          <a:p>
            <a:pPr>
              <a:spcBef>
                <a:spcPts val="62"/>
              </a:spcBef>
            </a:pPr>
            <a:r>
              <a:rPr sz="445" b="1" spc="3" dirty="0">
                <a:latin typeface="+mn-lt"/>
                <a:ea typeface="Verdana" panose="020B0604030504040204" pitchFamily="34" charset="0"/>
                <a:cs typeface="Verdana" panose="020B0604030504040204" pitchFamily="34" charset="0"/>
              </a:rPr>
              <a:t>STUDENT</a:t>
            </a:r>
            <a:r>
              <a:rPr sz="445" b="1" spc="-25" dirty="0">
                <a:latin typeface="+mn-lt"/>
                <a:ea typeface="Verdana" panose="020B0604030504040204" pitchFamily="34" charset="0"/>
                <a:cs typeface="Verdana" panose="020B0604030504040204" pitchFamily="34" charset="0"/>
              </a:rPr>
              <a:t> </a:t>
            </a:r>
            <a:r>
              <a:rPr sz="445" b="1" dirty="0">
                <a:latin typeface="+mn-lt"/>
                <a:ea typeface="Verdana" panose="020B0604030504040204" pitchFamily="34" charset="0"/>
                <a:cs typeface="Verdana" panose="020B0604030504040204" pitchFamily="34" charset="0"/>
              </a:rPr>
              <a:t>SUCCESS</a:t>
            </a:r>
            <a:endParaRPr sz="445" dirty="0">
              <a:latin typeface="+mn-lt"/>
              <a:ea typeface="Verdana" panose="020B0604030504040204" pitchFamily="34" charset="0"/>
              <a:cs typeface="Verdana" panose="020B0604030504040204" pitchFamily="34" charset="0"/>
            </a:endParaRPr>
          </a:p>
        </p:txBody>
      </p:sp>
      <p:sp>
        <p:nvSpPr>
          <p:cNvPr id="110" name="object 10">
            <a:extLst>
              <a:ext uri="{FF2B5EF4-FFF2-40B4-BE49-F238E27FC236}">
                <a16:creationId xmlns:a16="http://schemas.microsoft.com/office/drawing/2014/main" id="{7B2681B6-B183-4BB9-A97B-1EAE0BDB62F7}"/>
              </a:ext>
              <a:ext uri="{C183D7F6-B498-43B3-948B-1728B52AA6E4}">
                <adec:decorative xmlns:adec="http://schemas.microsoft.com/office/drawing/2017/decorative" val="1"/>
              </a:ext>
            </a:extLst>
          </p:cNvPr>
          <p:cNvSpPr txBox="1"/>
          <p:nvPr/>
        </p:nvSpPr>
        <p:spPr>
          <a:xfrm>
            <a:off x="2675519" y="2175240"/>
            <a:ext cx="1075195" cy="378600"/>
          </a:xfrm>
          <a:prstGeom prst="rect">
            <a:avLst/>
          </a:prstGeom>
        </p:spPr>
        <p:txBody>
          <a:bodyPr vert="horz" wrap="square" lIns="0" tIns="7844" rIns="0" bIns="0" rtlCol="0">
            <a:spAutoFit/>
          </a:bodyPr>
          <a:lstStyle/>
          <a:p>
            <a:pPr marL="7844" marR="3137">
              <a:spcBef>
                <a:spcPts val="62"/>
              </a:spcBef>
            </a:pPr>
            <a:r>
              <a:rPr lang="en-US" sz="803" b="1" spc="-6" dirty="0">
                <a:latin typeface="+mn-lt"/>
                <a:ea typeface="Verdana" panose="020B0604030504040204" pitchFamily="34" charset="0"/>
                <a:cs typeface="Verdana" panose="020B0604030504040204" pitchFamily="34" charset="0"/>
              </a:rPr>
              <a:t>Build a </a:t>
            </a:r>
            <a:br>
              <a:rPr lang="en-US" sz="803" b="1" spc="-6" dirty="0">
                <a:latin typeface="+mn-lt"/>
                <a:ea typeface="Verdana" panose="020B0604030504040204" pitchFamily="34" charset="0"/>
                <a:cs typeface="Verdana" panose="020B0604030504040204" pitchFamily="34" charset="0"/>
              </a:rPr>
            </a:br>
            <a:r>
              <a:rPr lang="en-US" sz="803" b="1" spc="-6" dirty="0">
                <a:latin typeface="+mn-lt"/>
                <a:ea typeface="Verdana" panose="020B0604030504040204" pitchFamily="34" charset="0"/>
                <a:cs typeface="Verdana" panose="020B0604030504040204" pitchFamily="34" charset="0"/>
              </a:rPr>
              <a:t>Student-Centric Campus</a:t>
            </a:r>
            <a:endParaRPr sz="803" dirty="0">
              <a:latin typeface="+mn-lt"/>
              <a:ea typeface="Verdana" panose="020B0604030504040204" pitchFamily="34" charset="0"/>
              <a:cs typeface="Verdana" panose="020B0604030504040204" pitchFamily="34" charset="0"/>
            </a:endParaRPr>
          </a:p>
        </p:txBody>
      </p:sp>
      <p:sp>
        <p:nvSpPr>
          <p:cNvPr id="109" name="object 13">
            <a:extLst>
              <a:ext uri="{FF2B5EF4-FFF2-40B4-BE49-F238E27FC236}">
                <a16:creationId xmlns:a16="http://schemas.microsoft.com/office/drawing/2014/main" id="{675FA409-1246-4EE1-838D-19BCA743DBC1}"/>
              </a:ext>
              <a:ext uri="{C183D7F6-B498-43B3-948B-1728B52AA6E4}">
                <adec:decorative xmlns:adec="http://schemas.microsoft.com/office/drawing/2017/decorative" val="1"/>
              </a:ext>
            </a:extLst>
          </p:cNvPr>
          <p:cNvSpPr txBox="1"/>
          <p:nvPr/>
        </p:nvSpPr>
        <p:spPr>
          <a:xfrm>
            <a:off x="2675518" y="2609463"/>
            <a:ext cx="1046931" cy="566309"/>
          </a:xfrm>
          <a:prstGeom prst="rect">
            <a:avLst/>
          </a:prstGeom>
        </p:spPr>
        <p:txBody>
          <a:bodyPr vert="horz" wrap="square" lIns="0" tIns="0" rIns="0" bIns="0" rtlCol="0">
            <a:spAutoFit/>
          </a:bodyPr>
          <a:lstStyle/>
          <a:p>
            <a:pPr marL="7844" marR="145889">
              <a:lnSpc>
                <a:spcPts val="939"/>
              </a:lnSpc>
            </a:pPr>
            <a:r>
              <a:rPr lang="en-US" sz="679" spc="-3" dirty="0">
                <a:latin typeface="+mn-lt"/>
                <a:ea typeface="Verdana" panose="020B0604030504040204" pitchFamily="34" charset="0"/>
                <a:cs typeface="Verdana" panose="020B0604030504040204" pitchFamily="34" charset="0"/>
              </a:rPr>
              <a:t>Technology trusted </a:t>
            </a:r>
            <a:br>
              <a:rPr lang="en-US" sz="679" spc="-3" dirty="0">
                <a:latin typeface="+mn-lt"/>
                <a:ea typeface="Verdana" panose="020B0604030504040204" pitchFamily="34" charset="0"/>
                <a:cs typeface="Verdana" panose="020B0604030504040204" pitchFamily="34" charset="0"/>
              </a:rPr>
            </a:br>
            <a:r>
              <a:rPr lang="en-US" sz="679" spc="-3" dirty="0">
                <a:latin typeface="+mn-lt"/>
                <a:ea typeface="Verdana" panose="020B0604030504040204" pitchFamily="34" charset="0"/>
                <a:cs typeface="Verdana" panose="020B0604030504040204" pitchFamily="34" charset="0"/>
              </a:rPr>
              <a:t>by 850 schools to </a:t>
            </a:r>
          </a:p>
          <a:p>
            <a:pPr marL="7844" marR="145889">
              <a:lnSpc>
                <a:spcPts val="939"/>
              </a:lnSpc>
            </a:pPr>
            <a:r>
              <a:rPr lang="en-US" sz="679" spc="-3" dirty="0">
                <a:latin typeface="+mn-lt"/>
                <a:ea typeface="Verdana" panose="020B0604030504040204" pitchFamily="34" charset="0"/>
                <a:cs typeface="Verdana" panose="020B0604030504040204" pitchFamily="34" charset="0"/>
              </a:rPr>
              <a:t>retain, graduate, </a:t>
            </a:r>
            <a:br>
              <a:rPr lang="en-US" sz="679" spc="-3" dirty="0">
                <a:latin typeface="+mn-lt"/>
                <a:ea typeface="Verdana" panose="020B0604030504040204" pitchFamily="34" charset="0"/>
                <a:cs typeface="Verdana" panose="020B0604030504040204" pitchFamily="34" charset="0"/>
              </a:rPr>
            </a:br>
            <a:r>
              <a:rPr lang="en-US" sz="679" spc="-3" dirty="0">
                <a:latin typeface="+mn-lt"/>
                <a:ea typeface="Verdana" panose="020B0604030504040204" pitchFamily="34" charset="0"/>
                <a:cs typeface="Verdana" panose="020B0604030504040204" pitchFamily="34" charset="0"/>
              </a:rPr>
              <a:t>and empower </a:t>
            </a:r>
            <a:br>
              <a:rPr lang="en-US" sz="679" spc="-3" dirty="0">
                <a:latin typeface="+mn-lt"/>
                <a:ea typeface="Verdana" panose="020B0604030504040204" pitchFamily="34" charset="0"/>
                <a:cs typeface="Verdana" panose="020B0604030504040204" pitchFamily="34" charset="0"/>
              </a:rPr>
            </a:br>
            <a:r>
              <a:rPr lang="en-US" sz="679" spc="-3" dirty="0">
                <a:latin typeface="+mn-lt"/>
                <a:ea typeface="Verdana" panose="020B0604030504040204" pitchFamily="34" charset="0"/>
                <a:cs typeface="Verdana" panose="020B0604030504040204" pitchFamily="34" charset="0"/>
              </a:rPr>
              <a:t>more students</a:t>
            </a:r>
          </a:p>
        </p:txBody>
      </p:sp>
      <p:sp>
        <p:nvSpPr>
          <p:cNvPr id="108" name="object 32">
            <a:extLst>
              <a:ext uri="{FF2B5EF4-FFF2-40B4-BE49-F238E27FC236}">
                <a16:creationId xmlns:a16="http://schemas.microsoft.com/office/drawing/2014/main" id="{477BBDAE-918A-4F87-9F67-4D7163173476}"/>
              </a:ext>
              <a:ext uri="{C183D7F6-B498-43B3-948B-1728B52AA6E4}">
                <adec:decorative xmlns:adec="http://schemas.microsoft.com/office/drawing/2017/decorative" val="1"/>
              </a:ext>
            </a:extLst>
          </p:cNvPr>
          <p:cNvSpPr txBox="1"/>
          <p:nvPr/>
        </p:nvSpPr>
        <p:spPr>
          <a:xfrm>
            <a:off x="3826791" y="2054687"/>
            <a:ext cx="1227223" cy="68480"/>
          </a:xfrm>
          <a:prstGeom prst="rect">
            <a:avLst/>
          </a:prstGeom>
        </p:spPr>
        <p:txBody>
          <a:bodyPr vert="horz" wrap="square" lIns="0" tIns="0" rIns="0" bIns="0" rtlCol="0">
            <a:spAutoFit/>
          </a:bodyPr>
          <a:lstStyle/>
          <a:p>
            <a:pPr>
              <a:lnSpc>
                <a:spcPct val="100000"/>
              </a:lnSpc>
            </a:pPr>
            <a:r>
              <a:rPr sz="445" b="1" dirty="0">
                <a:latin typeface="+mn-lt"/>
                <a:ea typeface="Verdana" panose="020B0604030504040204" pitchFamily="34" charset="0"/>
                <a:cs typeface="Verdana" panose="020B0604030504040204" pitchFamily="34" charset="0"/>
              </a:rPr>
              <a:t>DIVERSITY,</a:t>
            </a:r>
            <a:r>
              <a:rPr sz="445" b="1" spc="-9" dirty="0">
                <a:latin typeface="+mn-lt"/>
                <a:ea typeface="Verdana" panose="020B0604030504040204" pitchFamily="34" charset="0"/>
                <a:cs typeface="Verdana" panose="020B0604030504040204" pitchFamily="34" charset="0"/>
              </a:rPr>
              <a:t> </a:t>
            </a:r>
            <a:r>
              <a:rPr sz="445" b="1" dirty="0">
                <a:latin typeface="+mn-lt"/>
                <a:ea typeface="Verdana" panose="020B0604030504040204" pitchFamily="34" charset="0"/>
                <a:cs typeface="Verdana" panose="020B0604030504040204" pitchFamily="34" charset="0"/>
              </a:rPr>
              <a:t>EQUITY,</a:t>
            </a:r>
            <a:r>
              <a:rPr sz="445" b="1" spc="-6" dirty="0">
                <a:latin typeface="+mn-lt"/>
                <a:ea typeface="Verdana" panose="020B0604030504040204" pitchFamily="34" charset="0"/>
                <a:cs typeface="Verdana" panose="020B0604030504040204" pitchFamily="34" charset="0"/>
              </a:rPr>
              <a:t> </a:t>
            </a:r>
            <a:r>
              <a:rPr sz="445" b="1" dirty="0">
                <a:latin typeface="+mn-lt"/>
                <a:ea typeface="Verdana" panose="020B0604030504040204" pitchFamily="34" charset="0"/>
                <a:cs typeface="Verdana" panose="020B0604030504040204" pitchFamily="34" charset="0"/>
              </a:rPr>
              <a:t>AND</a:t>
            </a:r>
            <a:r>
              <a:rPr sz="445" b="1" spc="-6" dirty="0">
                <a:latin typeface="+mn-lt"/>
                <a:ea typeface="Verdana" panose="020B0604030504040204" pitchFamily="34" charset="0"/>
                <a:cs typeface="Verdana" panose="020B0604030504040204" pitchFamily="34" charset="0"/>
              </a:rPr>
              <a:t> </a:t>
            </a:r>
            <a:r>
              <a:rPr sz="445" b="1" spc="3" dirty="0">
                <a:latin typeface="+mn-lt"/>
                <a:ea typeface="Verdana" panose="020B0604030504040204" pitchFamily="34" charset="0"/>
                <a:cs typeface="Verdana" panose="020B0604030504040204" pitchFamily="34" charset="0"/>
              </a:rPr>
              <a:t>INCLUSION</a:t>
            </a:r>
            <a:endParaRPr sz="445" dirty="0">
              <a:latin typeface="+mn-lt"/>
              <a:ea typeface="Verdana" panose="020B0604030504040204" pitchFamily="34" charset="0"/>
              <a:cs typeface="Verdana" panose="020B0604030504040204" pitchFamily="34" charset="0"/>
            </a:endParaRPr>
          </a:p>
        </p:txBody>
      </p:sp>
      <p:sp>
        <p:nvSpPr>
          <p:cNvPr id="107" name="TextBox 106">
            <a:extLst>
              <a:ext uri="{FF2B5EF4-FFF2-40B4-BE49-F238E27FC236}">
                <a16:creationId xmlns:a16="http://schemas.microsoft.com/office/drawing/2014/main" id="{A75F7D49-7AD0-40E8-9392-E42D4DFE704F}"/>
              </a:ext>
              <a:ext uri="{C183D7F6-B498-43B3-948B-1728B52AA6E4}">
                <adec:decorative xmlns:adec="http://schemas.microsoft.com/office/drawing/2017/decorative" val="1"/>
              </a:ext>
            </a:extLst>
          </p:cNvPr>
          <p:cNvSpPr txBox="1"/>
          <p:nvPr/>
        </p:nvSpPr>
        <p:spPr bwMode="gray">
          <a:xfrm>
            <a:off x="3826791" y="2175240"/>
            <a:ext cx="1184532" cy="370679"/>
          </a:xfrm>
          <a:prstGeom prst="rect">
            <a:avLst/>
          </a:prstGeom>
          <a:noFill/>
        </p:spPr>
        <p:txBody>
          <a:bodyPr wrap="square" lIns="0" tIns="0" rIns="0" bIns="0" rtlCol="0">
            <a:spAutoFit/>
          </a:bodyPr>
          <a:lstStyle/>
          <a:p>
            <a:pPr>
              <a:spcBef>
                <a:spcPts val="309"/>
              </a:spcBef>
            </a:pPr>
            <a:r>
              <a:rPr lang="en-US" sz="803" b="1" dirty="0">
                <a:latin typeface="+mn-lt"/>
              </a:rPr>
              <a:t>Advance DEI on  Campus and in </a:t>
            </a:r>
            <a:br>
              <a:rPr lang="en-US" sz="803" b="1" dirty="0">
                <a:latin typeface="+mn-lt"/>
              </a:rPr>
            </a:br>
            <a:r>
              <a:rPr lang="en-US" sz="803" b="1" dirty="0">
                <a:latin typeface="+mn-lt"/>
              </a:rPr>
              <a:t>Your Community</a:t>
            </a:r>
          </a:p>
        </p:txBody>
      </p:sp>
      <p:sp>
        <p:nvSpPr>
          <p:cNvPr id="106" name="TextBox 105">
            <a:extLst>
              <a:ext uri="{FF2B5EF4-FFF2-40B4-BE49-F238E27FC236}">
                <a16:creationId xmlns:a16="http://schemas.microsoft.com/office/drawing/2014/main" id="{923293BF-A03D-4F38-9417-8C77E77901C7}"/>
              </a:ext>
              <a:ext uri="{C183D7F6-B498-43B3-948B-1728B52AA6E4}">
                <adec:decorative xmlns:adec="http://schemas.microsoft.com/office/drawing/2017/decorative" val="1"/>
              </a:ext>
            </a:extLst>
          </p:cNvPr>
          <p:cNvSpPr txBox="1"/>
          <p:nvPr/>
        </p:nvSpPr>
        <p:spPr bwMode="gray">
          <a:xfrm>
            <a:off x="3826791" y="2609463"/>
            <a:ext cx="1032760" cy="566309"/>
          </a:xfrm>
          <a:prstGeom prst="rect">
            <a:avLst/>
          </a:prstGeom>
          <a:noFill/>
        </p:spPr>
        <p:txBody>
          <a:bodyPr wrap="square" lIns="0" tIns="0" rIns="0" bIns="0" rtlCol="0">
            <a:spAutoFit/>
          </a:bodyPr>
          <a:lstStyle/>
          <a:p>
            <a:pPr>
              <a:lnSpc>
                <a:spcPts val="939"/>
              </a:lnSpc>
            </a:pPr>
            <a:r>
              <a:rPr lang="en-US" sz="679" spc="-9" dirty="0">
                <a:latin typeface="+mn-lt"/>
                <a:ea typeface="Verdana" panose="020B0604030504040204" pitchFamily="34" charset="0"/>
                <a:cs typeface="Verdana" panose="020B0604030504040204" pitchFamily="34" charset="0"/>
              </a:rPr>
              <a:t>Technology, research, </a:t>
            </a:r>
            <a:br>
              <a:rPr lang="en-US" sz="679" spc="-9" dirty="0">
                <a:latin typeface="+mn-lt"/>
                <a:ea typeface="Verdana" panose="020B0604030504040204" pitchFamily="34" charset="0"/>
                <a:cs typeface="Verdana" panose="020B0604030504040204" pitchFamily="34" charset="0"/>
              </a:rPr>
            </a:br>
            <a:r>
              <a:rPr lang="en-US" sz="679" spc="-9" dirty="0">
                <a:latin typeface="+mn-lt"/>
                <a:ea typeface="Verdana" panose="020B0604030504040204" pitchFamily="34" charset="0"/>
                <a:cs typeface="Verdana" panose="020B0604030504040204" pitchFamily="34" charset="0"/>
              </a:rPr>
              <a:t>and bold initiatives to strengthen your DEI strategy and eliminate </a:t>
            </a:r>
            <a:br>
              <a:rPr lang="en-US" sz="679" spc="-9" dirty="0">
                <a:latin typeface="+mn-lt"/>
                <a:ea typeface="Verdana" panose="020B0604030504040204" pitchFamily="34" charset="0"/>
                <a:cs typeface="Verdana" panose="020B0604030504040204" pitchFamily="34" charset="0"/>
              </a:rPr>
            </a:br>
            <a:r>
              <a:rPr lang="en-US" sz="679" spc="-9" dirty="0">
                <a:latin typeface="+mn-lt"/>
                <a:ea typeface="Verdana" panose="020B0604030504040204" pitchFamily="34" charset="0"/>
                <a:cs typeface="Verdana" panose="020B0604030504040204" pitchFamily="34" charset="0"/>
              </a:rPr>
              <a:t>equity gaps</a:t>
            </a:r>
            <a:endParaRPr lang="en-US" sz="679" dirty="0">
              <a:latin typeface="+mn-lt"/>
              <a:ea typeface="Verdana" panose="020B0604030504040204" pitchFamily="34" charset="0"/>
              <a:cs typeface="Verdana" panose="020B0604030504040204" pitchFamily="34" charset="0"/>
            </a:endParaRPr>
          </a:p>
        </p:txBody>
      </p:sp>
      <p:sp>
        <p:nvSpPr>
          <p:cNvPr id="105" name="object 30">
            <a:extLst>
              <a:ext uri="{FF2B5EF4-FFF2-40B4-BE49-F238E27FC236}">
                <a16:creationId xmlns:a16="http://schemas.microsoft.com/office/drawing/2014/main" id="{7A10570E-553E-4057-AE8A-5CC730C42CB9}"/>
              </a:ext>
              <a:ext uri="{C183D7F6-B498-43B3-948B-1728B52AA6E4}">
                <adec:decorative xmlns:adec="http://schemas.microsoft.com/office/drawing/2017/decorative" val="1"/>
              </a:ext>
            </a:extLst>
          </p:cNvPr>
          <p:cNvSpPr txBox="1"/>
          <p:nvPr/>
        </p:nvSpPr>
        <p:spPr>
          <a:xfrm>
            <a:off x="5221118" y="2054687"/>
            <a:ext cx="1061343" cy="68480"/>
          </a:xfrm>
          <a:prstGeom prst="rect">
            <a:avLst/>
          </a:prstGeom>
        </p:spPr>
        <p:txBody>
          <a:bodyPr vert="horz" wrap="square" lIns="0" tIns="0" rIns="0" bIns="0" rtlCol="0">
            <a:spAutoFit/>
          </a:bodyPr>
          <a:lstStyle/>
          <a:p>
            <a:pPr>
              <a:spcBef>
                <a:spcPts val="262"/>
              </a:spcBef>
            </a:pPr>
            <a:r>
              <a:rPr sz="445" b="1" spc="-12" dirty="0">
                <a:latin typeface="+mn-lt"/>
                <a:ea typeface="Verdana" panose="020B0604030504040204" pitchFamily="34" charset="0"/>
                <a:cs typeface="Verdana" panose="020B0604030504040204" pitchFamily="34" charset="0"/>
              </a:rPr>
              <a:t>DATA</a:t>
            </a:r>
            <a:r>
              <a:rPr sz="445" b="1" spc="-15" dirty="0">
                <a:latin typeface="+mn-lt"/>
                <a:ea typeface="Verdana" panose="020B0604030504040204" pitchFamily="34" charset="0"/>
                <a:cs typeface="Verdana" panose="020B0604030504040204" pitchFamily="34" charset="0"/>
              </a:rPr>
              <a:t> </a:t>
            </a:r>
            <a:r>
              <a:rPr sz="445" b="1" dirty="0">
                <a:latin typeface="+mn-lt"/>
                <a:ea typeface="Verdana" panose="020B0604030504040204" pitchFamily="34" charset="0"/>
                <a:cs typeface="Verdana" panose="020B0604030504040204" pitchFamily="34" charset="0"/>
              </a:rPr>
              <a:t>AND</a:t>
            </a:r>
            <a:r>
              <a:rPr sz="445" b="1" spc="-12" dirty="0">
                <a:latin typeface="+mn-lt"/>
                <a:ea typeface="Verdana" panose="020B0604030504040204" pitchFamily="34" charset="0"/>
                <a:cs typeface="Verdana" panose="020B0604030504040204" pitchFamily="34" charset="0"/>
              </a:rPr>
              <a:t> </a:t>
            </a:r>
            <a:r>
              <a:rPr sz="445" b="1" dirty="0">
                <a:latin typeface="+mn-lt"/>
                <a:ea typeface="Verdana" panose="020B0604030504040204" pitchFamily="34" charset="0"/>
                <a:cs typeface="Verdana" panose="020B0604030504040204" pitchFamily="34" charset="0"/>
              </a:rPr>
              <a:t>ANALYTICS</a:t>
            </a:r>
          </a:p>
        </p:txBody>
      </p:sp>
      <p:sp>
        <p:nvSpPr>
          <p:cNvPr id="104" name="TextBox 103">
            <a:extLst>
              <a:ext uri="{FF2B5EF4-FFF2-40B4-BE49-F238E27FC236}">
                <a16:creationId xmlns:a16="http://schemas.microsoft.com/office/drawing/2014/main" id="{D22CA2D8-DA80-4A64-B02E-E79683451050}"/>
              </a:ext>
              <a:ext uri="{C183D7F6-B498-43B3-948B-1728B52AA6E4}">
                <adec:decorative xmlns:adec="http://schemas.microsoft.com/office/drawing/2017/decorative" val="1"/>
              </a:ext>
            </a:extLst>
          </p:cNvPr>
          <p:cNvSpPr txBox="1"/>
          <p:nvPr/>
        </p:nvSpPr>
        <p:spPr bwMode="gray">
          <a:xfrm>
            <a:off x="5221118" y="2175240"/>
            <a:ext cx="975211" cy="370679"/>
          </a:xfrm>
          <a:prstGeom prst="rect">
            <a:avLst/>
          </a:prstGeom>
          <a:noFill/>
        </p:spPr>
        <p:txBody>
          <a:bodyPr wrap="square" lIns="0" tIns="0" rIns="0" bIns="0" rtlCol="0">
            <a:spAutoFit/>
          </a:bodyPr>
          <a:lstStyle/>
          <a:p>
            <a:pPr>
              <a:spcBef>
                <a:spcPts val="309"/>
              </a:spcBef>
            </a:pPr>
            <a:r>
              <a:rPr lang="en-US" sz="803" b="1" spc="-6" dirty="0">
                <a:latin typeface="+mn-lt"/>
                <a:ea typeface="Verdana" panose="020B0604030504040204" pitchFamily="34" charset="0"/>
                <a:cs typeface="Verdana" panose="020B0604030504040204" pitchFamily="34" charset="0"/>
              </a:rPr>
              <a:t>Embrace </a:t>
            </a:r>
            <a:br>
              <a:rPr lang="en-US" sz="803" b="1" spc="-6" dirty="0">
                <a:latin typeface="+mn-lt"/>
                <a:ea typeface="Verdana" panose="020B0604030504040204" pitchFamily="34" charset="0"/>
                <a:cs typeface="Verdana" panose="020B0604030504040204" pitchFamily="34" charset="0"/>
              </a:rPr>
            </a:br>
            <a:r>
              <a:rPr lang="en-US" sz="803" b="1" spc="-6" dirty="0">
                <a:latin typeface="+mn-lt"/>
                <a:ea typeface="Verdana" panose="020B0604030504040204" pitchFamily="34" charset="0"/>
                <a:cs typeface="Verdana" panose="020B0604030504040204" pitchFamily="34" charset="0"/>
              </a:rPr>
              <a:t>Digital Transformation </a:t>
            </a:r>
            <a:endParaRPr lang="en-US" sz="803" dirty="0">
              <a:latin typeface="+mn-lt"/>
              <a:ea typeface="Verdana" panose="020B0604030504040204" pitchFamily="34" charset="0"/>
              <a:cs typeface="Verdana" panose="020B0604030504040204" pitchFamily="34" charset="0"/>
            </a:endParaRPr>
          </a:p>
        </p:txBody>
      </p:sp>
      <p:sp>
        <p:nvSpPr>
          <p:cNvPr id="103" name="TextBox 102">
            <a:extLst>
              <a:ext uri="{FF2B5EF4-FFF2-40B4-BE49-F238E27FC236}">
                <a16:creationId xmlns:a16="http://schemas.microsoft.com/office/drawing/2014/main" id="{27F8831D-D03E-476C-9AAA-319640249A18}"/>
              </a:ext>
              <a:ext uri="{C183D7F6-B498-43B3-948B-1728B52AA6E4}">
                <adec:decorative xmlns:adec="http://schemas.microsoft.com/office/drawing/2017/decorative" val="1"/>
              </a:ext>
            </a:extLst>
          </p:cNvPr>
          <p:cNvSpPr txBox="1"/>
          <p:nvPr/>
        </p:nvSpPr>
        <p:spPr bwMode="gray">
          <a:xfrm>
            <a:off x="5221118" y="2609463"/>
            <a:ext cx="975213" cy="566309"/>
          </a:xfrm>
          <a:prstGeom prst="rect">
            <a:avLst/>
          </a:prstGeom>
          <a:noFill/>
        </p:spPr>
        <p:txBody>
          <a:bodyPr wrap="square" lIns="0" tIns="0" rIns="0" bIns="0" rtlCol="0">
            <a:spAutoFit/>
          </a:bodyPr>
          <a:lstStyle/>
          <a:p>
            <a:pPr>
              <a:lnSpc>
                <a:spcPts val="939"/>
              </a:lnSpc>
            </a:pPr>
            <a:r>
              <a:rPr lang="en-US" sz="679" dirty="0">
                <a:latin typeface="+mn-lt"/>
                <a:ea typeface="Verdana" panose="020B0604030504040204" pitchFamily="34" charset="0"/>
                <a:cs typeface="Verdana" panose="020B0604030504040204" pitchFamily="34" charset="0"/>
              </a:rPr>
              <a:t>Data and analytics solutions built for </a:t>
            </a:r>
            <a:br>
              <a:rPr lang="en-US" sz="679" dirty="0">
                <a:latin typeface="+mn-lt"/>
                <a:ea typeface="Verdana" panose="020B0604030504040204" pitchFamily="34" charset="0"/>
                <a:cs typeface="Verdana" panose="020B0604030504040204" pitchFamily="34" charset="0"/>
              </a:rPr>
            </a:br>
            <a:r>
              <a:rPr lang="en-US" sz="679" dirty="0">
                <a:latin typeface="+mn-lt"/>
                <a:ea typeface="Verdana" panose="020B0604030504040204" pitchFamily="34" charset="0"/>
                <a:cs typeface="Verdana" panose="020B0604030504040204" pitchFamily="34" charset="0"/>
              </a:rPr>
              <a:t>higher education to guide decisions and </a:t>
            </a:r>
            <a:r>
              <a:rPr lang="en-US" sz="679" spc="-6" dirty="0">
                <a:latin typeface="+mn-lt"/>
                <a:ea typeface="Verdana" panose="020B0604030504040204" pitchFamily="34" charset="0"/>
                <a:cs typeface="Verdana" panose="020B0604030504040204" pitchFamily="34" charset="0"/>
              </a:rPr>
              <a:t>accelerate innovation</a:t>
            </a:r>
          </a:p>
        </p:txBody>
      </p:sp>
      <p:sp>
        <p:nvSpPr>
          <p:cNvPr id="102" name="We partner...">
            <a:extLst>
              <a:ext uri="{FF2B5EF4-FFF2-40B4-BE49-F238E27FC236}">
                <a16:creationId xmlns:a16="http://schemas.microsoft.com/office/drawing/2014/main" id="{FE27C61C-8215-4BA8-923B-5BAAD63B9D15}"/>
              </a:ext>
              <a:ext uri="{C183D7F6-B498-43B3-948B-1728B52AA6E4}">
                <adec:decorative xmlns:adec="http://schemas.microsoft.com/office/drawing/2017/decorative" val="1"/>
              </a:ext>
            </a:extLst>
          </p:cNvPr>
          <p:cNvSpPr txBox="1"/>
          <p:nvPr/>
        </p:nvSpPr>
        <p:spPr bwMode="gray">
          <a:xfrm>
            <a:off x="1284835" y="3470287"/>
            <a:ext cx="3831131" cy="323165"/>
          </a:xfrm>
          <a:prstGeom prst="rect">
            <a:avLst/>
          </a:prstGeom>
          <a:noFill/>
        </p:spPr>
        <p:txBody>
          <a:bodyPr wrap="square" lIns="0" tIns="0" rIns="0" bIns="0" rtlCol="0">
            <a:spAutoFit/>
          </a:bodyPr>
          <a:lstStyle/>
          <a:p>
            <a:pPr marL="7844" algn="ctr" defTabSz="564733">
              <a:spcBef>
                <a:spcPts val="309"/>
              </a:spcBef>
              <a:defRPr/>
            </a:pPr>
            <a:r>
              <a:rPr lang="en-US" sz="1050" spc="-12" dirty="0">
                <a:solidFill>
                  <a:schemeClr val="bg1"/>
                </a:solidFill>
                <a:latin typeface="+mj-lt"/>
              </a:rPr>
              <a:t>We partner with </a:t>
            </a:r>
            <a:r>
              <a:rPr lang="en-US" sz="1050" spc="-12" dirty="0">
                <a:solidFill>
                  <a:schemeClr val="accent6"/>
                </a:solidFill>
                <a:latin typeface="+mj-lt"/>
              </a:rPr>
              <a:t>2,500+ </a:t>
            </a:r>
            <a:r>
              <a:rPr lang="en-US" sz="1050" spc="-12" dirty="0">
                <a:solidFill>
                  <a:schemeClr val="bg1"/>
                </a:solidFill>
                <a:latin typeface="+mj-lt"/>
              </a:rPr>
              <a:t>institutions to </a:t>
            </a:r>
            <a:br>
              <a:rPr lang="en-US" sz="1050" spc="-12" dirty="0">
                <a:solidFill>
                  <a:schemeClr val="bg1"/>
                </a:solidFill>
                <a:latin typeface="+mj-lt"/>
              </a:rPr>
            </a:br>
            <a:r>
              <a:rPr lang="en-US" sz="1050" spc="-12" dirty="0">
                <a:solidFill>
                  <a:schemeClr val="bg1"/>
                </a:solidFill>
                <a:latin typeface="+mj-lt"/>
              </a:rPr>
              <a:t>accelerate progress and enable lasting change. </a:t>
            </a:r>
          </a:p>
        </p:txBody>
      </p:sp>
      <p:sp>
        <p:nvSpPr>
          <p:cNvPr id="101" name="95%+...">
            <a:extLst>
              <a:ext uri="{FF2B5EF4-FFF2-40B4-BE49-F238E27FC236}">
                <a16:creationId xmlns:a16="http://schemas.microsoft.com/office/drawing/2014/main" id="{39AD0D84-BC51-4E53-B0D6-289703BBCCB1}"/>
              </a:ext>
              <a:ext uri="{C183D7F6-B498-43B3-948B-1728B52AA6E4}">
                <adec:decorative xmlns:adec="http://schemas.microsoft.com/office/drawing/2017/decorative" val="1"/>
              </a:ext>
            </a:extLst>
          </p:cNvPr>
          <p:cNvSpPr txBox="1"/>
          <p:nvPr/>
        </p:nvSpPr>
        <p:spPr bwMode="gray">
          <a:xfrm>
            <a:off x="1200122" y="4004873"/>
            <a:ext cx="4000556" cy="323165"/>
          </a:xfrm>
          <a:prstGeom prst="rect">
            <a:avLst/>
          </a:prstGeom>
          <a:noFill/>
        </p:spPr>
        <p:txBody>
          <a:bodyPr wrap="square" lIns="0" tIns="0" rIns="0" bIns="0" rtlCol="0">
            <a:spAutoFit/>
          </a:bodyPr>
          <a:lstStyle/>
          <a:p>
            <a:pPr algn="ctr">
              <a:spcBef>
                <a:spcPts val="309"/>
              </a:spcBef>
            </a:pPr>
            <a:r>
              <a:rPr lang="en-US" sz="1050" spc="-12" dirty="0">
                <a:solidFill>
                  <a:schemeClr val="accent6"/>
                </a:solidFill>
                <a:latin typeface="+mj-lt"/>
              </a:rPr>
              <a:t>95%+ </a:t>
            </a:r>
            <a:r>
              <a:rPr lang="en-US" sz="1050" spc="-12" dirty="0">
                <a:solidFill>
                  <a:schemeClr val="bg1"/>
                </a:solidFill>
                <a:latin typeface="+mj-lt"/>
              </a:rPr>
              <a:t>of our partners return to us year after year </a:t>
            </a:r>
            <a:br>
              <a:rPr lang="en-US" sz="1050" spc="-12" dirty="0">
                <a:solidFill>
                  <a:schemeClr val="bg1"/>
                </a:solidFill>
                <a:latin typeface="+mj-lt"/>
              </a:rPr>
            </a:br>
            <a:r>
              <a:rPr lang="en-US" sz="1050" spc="-12" dirty="0">
                <a:solidFill>
                  <a:schemeClr val="bg1"/>
                </a:solidFill>
                <a:latin typeface="+mj-lt"/>
              </a:rPr>
              <a:t>because of results we achieve, together.</a:t>
            </a:r>
            <a:endParaRPr lang="en-US" sz="1050" dirty="0">
              <a:solidFill>
                <a:schemeClr val="bg1"/>
              </a:solidFill>
              <a:latin typeface="+mj-lt"/>
            </a:endParaRPr>
          </a:p>
        </p:txBody>
      </p:sp>
      <p:sp>
        <p:nvSpPr>
          <p:cNvPr id="100" name="K12...">
            <a:extLst>
              <a:ext uri="{FF2B5EF4-FFF2-40B4-BE49-F238E27FC236}">
                <a16:creationId xmlns:a16="http://schemas.microsoft.com/office/drawing/2014/main" id="{1C1AA6FB-00C1-4991-94DF-CDC55601E0F5}"/>
              </a:ext>
              <a:ext uri="{C183D7F6-B498-43B3-948B-1728B52AA6E4}">
                <adec:decorative xmlns:adec="http://schemas.microsoft.com/office/drawing/2017/decorative" val="1"/>
              </a:ext>
            </a:extLst>
          </p:cNvPr>
          <p:cNvSpPr txBox="1">
            <a:spLocks/>
          </p:cNvSpPr>
          <p:nvPr/>
        </p:nvSpPr>
        <p:spPr>
          <a:xfrm>
            <a:off x="277813" y="4617833"/>
            <a:ext cx="5059213" cy="92333"/>
          </a:xfrm>
          <a:prstGeom prst="rect">
            <a:avLst/>
          </a:prstGeom>
        </p:spPr>
        <p:txBody>
          <a:bodyPr wrap="square" lIns="0" tIns="0" rIns="0" bIns="0">
            <a:spAutoFit/>
          </a:bodyPr>
          <a:lstStyle>
            <a:defPPr>
              <a:defRPr lang="en-US"/>
            </a:defPPr>
            <a:lvl1pPr marL="0" algn="l" defTabSz="914400" rtl="0" eaLnBrk="1" latinLnBrk="0" hangingPunct="1">
              <a:defRPr sz="1300" b="1" i="0" kern="1200">
                <a:solidFill>
                  <a:srgbClr val="323F49"/>
                </a:solidFill>
                <a:latin typeface="MuseoSlab-700"/>
                <a:ea typeface="+mn-ea"/>
                <a:cs typeface="MuseoSlab-70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844"/>
            <a:r>
              <a:rPr lang="en-US" sz="600" b="0" spc="3" dirty="0">
                <a:solidFill>
                  <a:schemeClr val="tx1"/>
                </a:solidFill>
                <a:latin typeface="+mn-lt"/>
                <a:cs typeface="MuseoSans-500"/>
              </a:rPr>
              <a:t>K12</a:t>
            </a:r>
            <a:r>
              <a:rPr lang="en-US" sz="600" b="0" dirty="0">
                <a:solidFill>
                  <a:schemeClr val="tx1"/>
                </a:solidFill>
                <a:latin typeface="+mn-lt"/>
                <a:cs typeface="MuseoSans-500"/>
              </a:rPr>
              <a:t> • Community Colleges</a:t>
            </a:r>
            <a:r>
              <a:rPr lang="en-US" sz="600" b="0" spc="3" dirty="0">
                <a:solidFill>
                  <a:schemeClr val="tx1"/>
                </a:solidFill>
                <a:latin typeface="+mn-lt"/>
                <a:cs typeface="MuseoSans-500"/>
              </a:rPr>
              <a:t> </a:t>
            </a:r>
            <a:r>
              <a:rPr lang="en-US" sz="600" b="0" dirty="0">
                <a:solidFill>
                  <a:schemeClr val="tx1"/>
                </a:solidFill>
                <a:latin typeface="+mn-lt"/>
                <a:cs typeface="MuseoSans-500"/>
              </a:rPr>
              <a:t>• </a:t>
            </a:r>
            <a:r>
              <a:rPr lang="en-US" sz="600" b="0" spc="-15" dirty="0">
                <a:solidFill>
                  <a:schemeClr val="tx1"/>
                </a:solidFill>
                <a:latin typeface="+mn-lt"/>
                <a:cs typeface="MuseoSans-500"/>
              </a:rPr>
              <a:t>Four-Year</a:t>
            </a:r>
            <a:r>
              <a:rPr lang="en-US" sz="600" b="0" dirty="0">
                <a:solidFill>
                  <a:schemeClr val="tx1"/>
                </a:solidFill>
                <a:latin typeface="+mn-lt"/>
                <a:cs typeface="MuseoSans-500"/>
              </a:rPr>
              <a:t> Colleges and</a:t>
            </a:r>
            <a:r>
              <a:rPr lang="en-US" sz="600" b="0" spc="3" dirty="0">
                <a:solidFill>
                  <a:schemeClr val="tx1"/>
                </a:solidFill>
                <a:latin typeface="+mn-lt"/>
                <a:cs typeface="MuseoSans-500"/>
              </a:rPr>
              <a:t> </a:t>
            </a:r>
            <a:r>
              <a:rPr lang="en-US" sz="600" b="0" dirty="0">
                <a:solidFill>
                  <a:schemeClr val="tx1"/>
                </a:solidFill>
                <a:latin typeface="+mn-lt"/>
                <a:cs typeface="MuseoSans-500"/>
              </a:rPr>
              <a:t>Universities • Graduate, Professional,</a:t>
            </a:r>
            <a:r>
              <a:rPr lang="en-US" sz="600" b="0" spc="3" dirty="0">
                <a:solidFill>
                  <a:schemeClr val="tx1"/>
                </a:solidFill>
                <a:latin typeface="+mn-lt"/>
                <a:cs typeface="MuseoSans-500"/>
              </a:rPr>
              <a:t> </a:t>
            </a:r>
            <a:r>
              <a:rPr lang="en-US" sz="600" b="0" dirty="0">
                <a:solidFill>
                  <a:schemeClr val="tx1"/>
                </a:solidFill>
                <a:latin typeface="+mn-lt"/>
                <a:cs typeface="MuseoSans-500"/>
              </a:rPr>
              <a:t>and </a:t>
            </a:r>
            <a:r>
              <a:rPr lang="en-US" sz="600" b="0" spc="-3" dirty="0">
                <a:solidFill>
                  <a:schemeClr val="tx1"/>
                </a:solidFill>
                <a:latin typeface="+mn-lt"/>
                <a:cs typeface="MuseoSans-500"/>
              </a:rPr>
              <a:t>Adult</a:t>
            </a:r>
            <a:r>
              <a:rPr lang="en-US" sz="600" b="0" dirty="0">
                <a:solidFill>
                  <a:schemeClr val="tx1"/>
                </a:solidFill>
                <a:latin typeface="+mn-lt"/>
                <a:cs typeface="MuseoSans-500"/>
              </a:rPr>
              <a:t> Programs • Employers</a:t>
            </a:r>
            <a:endParaRPr lang="en-US" sz="600" dirty="0">
              <a:solidFill>
                <a:schemeClr val="tx1"/>
              </a:solidFill>
              <a:latin typeface="+mn-lt"/>
              <a:cs typeface="MuseoSans-500"/>
            </a:endParaRPr>
          </a:p>
        </p:txBody>
      </p:sp>
      <p:sp>
        <p:nvSpPr>
          <p:cNvPr id="99" name="Holder 5">
            <a:extLst>
              <a:ext uri="{FF2B5EF4-FFF2-40B4-BE49-F238E27FC236}">
                <a16:creationId xmlns:a16="http://schemas.microsoft.com/office/drawing/2014/main" id="{BBF2FD8D-022C-4F25-BD68-A1EEAF036CF7}"/>
              </a:ext>
              <a:ext uri="{C183D7F6-B498-43B3-948B-1728B52AA6E4}">
                <adec:decorative xmlns:adec="http://schemas.microsoft.com/office/drawing/2017/decorative" val="1"/>
              </a:ext>
            </a:extLst>
          </p:cNvPr>
          <p:cNvSpPr txBox="1">
            <a:spLocks/>
          </p:cNvSpPr>
          <p:nvPr userDrawn="1"/>
        </p:nvSpPr>
        <p:spPr>
          <a:xfrm>
            <a:off x="5657151" y="4610234"/>
            <a:ext cx="472444" cy="107530"/>
          </a:xfrm>
          <a:prstGeom prst="rect">
            <a:avLst/>
          </a:prstGeom>
        </p:spPr>
        <p:txBody>
          <a:bodyPr wrap="square" lIns="0" tIns="0" rIns="0" bIns="0">
            <a:spAutoFit/>
          </a:bodyPr>
          <a:lstStyle>
            <a:defPPr>
              <a:defRPr lang="en-US"/>
            </a:defPPr>
            <a:lvl1pPr marL="0" algn="l" defTabSz="914400" rtl="0" eaLnBrk="1" latinLnBrk="0" hangingPunct="1">
              <a:defRPr sz="1200" b="1" i="0" kern="1200">
                <a:solidFill>
                  <a:srgbClr val="323F49"/>
                </a:solidFill>
                <a:latin typeface="MuseoSlab-700"/>
                <a:ea typeface="+mn-ea"/>
                <a:cs typeface="MuseoSlab-70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844" algn="r">
              <a:lnSpc>
                <a:spcPts val="886"/>
              </a:lnSpc>
            </a:pPr>
            <a:r>
              <a:rPr lang="en-US" sz="700" spc="-12" dirty="0" err="1">
                <a:solidFill>
                  <a:schemeClr val="tx1"/>
                </a:solidFill>
                <a:latin typeface="+mj-lt"/>
              </a:rPr>
              <a:t>eab.com</a:t>
            </a:r>
            <a:endParaRPr lang="en-US" sz="700" spc="-12" dirty="0">
              <a:solidFill>
                <a:schemeClr val="tx1"/>
              </a:solidFill>
              <a:latin typeface="+mj-lt"/>
            </a:endParaRPr>
          </a:p>
        </p:txBody>
      </p:sp>
    </p:spTree>
    <p:custDataLst>
      <p:tags r:id="rId1"/>
    </p:custDataLst>
    <p:extLst>
      <p:ext uri="{BB962C8B-B14F-4D97-AF65-F5344CB8AC3E}">
        <p14:creationId xmlns:p14="http://schemas.microsoft.com/office/powerpoint/2010/main" val="191440550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Road Map">
    <p:bg bwMode="gray">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7A027-A292-31E8-613B-2F7E978CB34B}"/>
              </a:ext>
            </a:extLst>
          </p:cNvPr>
          <p:cNvSpPr>
            <a:spLocks noGrp="1"/>
          </p:cNvSpPr>
          <p:nvPr>
            <p:ph type="title" hasCustomPrompt="1"/>
          </p:nvPr>
        </p:nvSpPr>
        <p:spPr>
          <a:xfrm>
            <a:off x="3918904" y="0"/>
            <a:ext cx="1939942" cy="335667"/>
          </a:xfrm>
          <a:prstGeom prst="round2SameRect">
            <a:avLst>
              <a:gd name="adj1" fmla="val 0"/>
              <a:gd name="adj2" fmla="val 15021"/>
            </a:avLst>
          </a:prstGeom>
          <a:solidFill>
            <a:schemeClr val="tx2"/>
          </a:solidFill>
          <a:ln>
            <a:noFill/>
          </a:ln>
        </p:spPr>
        <p:txBody>
          <a:bodyPr wrap="none" lIns="45720" tIns="137160" rIns="45720" bIns="45720" anchor="b" anchorCtr="0"/>
          <a:lstStyle>
            <a:lvl1pPr algn="r">
              <a:defRPr sz="1000" b="1" cap="all" baseline="0">
                <a:solidFill>
                  <a:schemeClr val="accent5"/>
                </a:solidFill>
                <a:latin typeface="+mn-lt"/>
              </a:defRPr>
            </a:lvl1pPr>
          </a:lstStyle>
          <a:p>
            <a:r>
              <a:rPr lang="en-US" dirty="0"/>
              <a:t> Add “Roadmap” Here</a:t>
            </a:r>
          </a:p>
        </p:txBody>
      </p:sp>
      <p:sp>
        <p:nvSpPr>
          <p:cNvPr id="3" name="#1 number">
            <a:extLst>
              <a:ext uri="{FF2B5EF4-FFF2-40B4-BE49-F238E27FC236}">
                <a16:creationId xmlns:a16="http://schemas.microsoft.com/office/drawing/2014/main" id="{74C74578-9D33-9A17-6585-344FCFD8D7C1}"/>
              </a:ext>
            </a:extLst>
          </p:cNvPr>
          <p:cNvSpPr>
            <a:spLocks noGrp="1"/>
          </p:cNvSpPr>
          <p:nvPr>
            <p:ph type="body" sz="quarter" idx="25" hasCustomPrompt="1"/>
          </p:nvPr>
        </p:nvSpPr>
        <p:spPr bwMode="gray">
          <a:xfrm>
            <a:off x="863781" y="1186540"/>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32" name="#1 title"/>
          <p:cNvSpPr>
            <a:spLocks noGrp="1"/>
          </p:cNvSpPr>
          <p:nvPr>
            <p:ph type="body" sz="quarter" idx="13" hasCustomPrompt="1"/>
          </p:nvPr>
        </p:nvSpPr>
        <p:spPr bwMode="gray">
          <a:xfrm>
            <a:off x="1363151" y="1196289"/>
            <a:ext cx="3749041" cy="246221"/>
          </a:xfrm>
        </p:spPr>
        <p:txBody>
          <a:bodyPr anchor="ctr" anchorCtr="0"/>
          <a:lstStyle>
            <a:lvl1pPr marL="0" indent="0">
              <a:spcBef>
                <a:spcPts val="0"/>
              </a:spcBef>
              <a:buNone/>
              <a:defRPr sz="1600" b="0" baseline="0">
                <a:solidFill>
                  <a:schemeClr val="bg1"/>
                </a:solidFill>
                <a:latin typeface="+mj-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Rockwell 16pt, Title Case</a:t>
            </a:r>
          </a:p>
        </p:txBody>
      </p:sp>
      <p:sp>
        <p:nvSpPr>
          <p:cNvPr id="20" name="#2 number"/>
          <p:cNvSpPr>
            <a:spLocks noGrp="1"/>
          </p:cNvSpPr>
          <p:nvPr>
            <p:ph type="body" sz="quarter" idx="17" hasCustomPrompt="1"/>
          </p:nvPr>
        </p:nvSpPr>
        <p:spPr bwMode="gray">
          <a:xfrm>
            <a:off x="863781" y="1768590"/>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39" name="#2 title"/>
          <p:cNvSpPr>
            <a:spLocks noGrp="1"/>
          </p:cNvSpPr>
          <p:nvPr>
            <p:ph type="body" sz="quarter" idx="18" hasCustomPrompt="1"/>
          </p:nvPr>
        </p:nvSpPr>
        <p:spPr bwMode="gray">
          <a:xfrm>
            <a:off x="1363152" y="1837840"/>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0" name="#3 number"/>
          <p:cNvSpPr>
            <a:spLocks noGrp="1"/>
          </p:cNvSpPr>
          <p:nvPr>
            <p:ph type="body" sz="quarter" idx="19" hasCustomPrompt="1"/>
          </p:nvPr>
        </p:nvSpPr>
        <p:spPr bwMode="gray">
          <a:xfrm>
            <a:off x="863781" y="2350640"/>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41" name="#3 title"/>
          <p:cNvSpPr>
            <a:spLocks noGrp="1"/>
          </p:cNvSpPr>
          <p:nvPr>
            <p:ph type="body" sz="quarter" idx="20" hasCustomPrompt="1"/>
          </p:nvPr>
        </p:nvSpPr>
        <p:spPr bwMode="gray">
          <a:xfrm>
            <a:off x="1363152" y="2419890"/>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2" name="#4 number"/>
          <p:cNvSpPr>
            <a:spLocks noGrp="1"/>
          </p:cNvSpPr>
          <p:nvPr>
            <p:ph type="body" sz="quarter" idx="21" hasCustomPrompt="1"/>
          </p:nvPr>
        </p:nvSpPr>
        <p:spPr bwMode="gray">
          <a:xfrm>
            <a:off x="863781" y="2932690"/>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43" name="#4 title"/>
          <p:cNvSpPr>
            <a:spLocks noGrp="1"/>
          </p:cNvSpPr>
          <p:nvPr>
            <p:ph type="body" sz="quarter" idx="22" hasCustomPrompt="1"/>
          </p:nvPr>
        </p:nvSpPr>
        <p:spPr bwMode="gray">
          <a:xfrm>
            <a:off x="1363152" y="3001940"/>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4" name="#5 number"/>
          <p:cNvSpPr>
            <a:spLocks noGrp="1"/>
          </p:cNvSpPr>
          <p:nvPr>
            <p:ph type="body" sz="quarter" idx="23" hasCustomPrompt="1"/>
          </p:nvPr>
        </p:nvSpPr>
        <p:spPr bwMode="gray">
          <a:xfrm>
            <a:off x="863781" y="3514739"/>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45" name="#5 title"/>
          <p:cNvSpPr>
            <a:spLocks noGrp="1"/>
          </p:cNvSpPr>
          <p:nvPr>
            <p:ph type="body" sz="quarter" idx="24" hasCustomPrompt="1"/>
          </p:nvPr>
        </p:nvSpPr>
        <p:spPr bwMode="gray">
          <a:xfrm>
            <a:off x="1363152" y="3583989"/>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 name="Green box directions - decorative">
            <a:extLst>
              <a:ext uri="{FF2B5EF4-FFF2-40B4-BE49-F238E27FC236}">
                <a16:creationId xmlns:a16="http://schemas.microsoft.com/office/drawing/2014/main" id="{917F4658-73B9-38C1-9000-906E695E9E89}"/>
              </a:ext>
              <a:ext uri="{C183D7F6-B498-43B3-948B-1728B52AA6E4}">
                <adec:decorative xmlns:adec="http://schemas.microsoft.com/office/drawing/2017/decorative" val="1"/>
              </a:ext>
            </a:extLst>
          </p:cNvPr>
          <p:cNvSpPr txBox="1">
            <a:spLocks/>
          </p:cNvSpPr>
          <p:nvPr userDrawn="1"/>
        </p:nvSpPr>
        <p:spPr bwMode="gray">
          <a:xfrm>
            <a:off x="6469576" y="0"/>
            <a:ext cx="1426069" cy="4296048"/>
          </a:xfrm>
          <a:prstGeom prst="rect">
            <a:avLst/>
          </a:prstGeom>
          <a:solidFill>
            <a:srgbClr val="008A0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000" b="1" dirty="0">
                <a:solidFill>
                  <a:schemeClr val="bg1"/>
                </a:solidFill>
                <a:latin typeface="Arial" panose="020B0604020202020204" pitchFamily="34" charset="0"/>
                <a:cs typeface="Arial" panose="020B0604020202020204" pitchFamily="34" charset="0"/>
              </a:rPr>
              <a:t>How to Use this</a:t>
            </a:r>
            <a:br>
              <a:rPr lang="en-US" sz="1000" b="1" dirty="0">
                <a:solidFill>
                  <a:schemeClr val="bg1"/>
                </a:solidFill>
                <a:latin typeface="Arial" panose="020B0604020202020204" pitchFamily="34" charset="0"/>
                <a:cs typeface="Arial" panose="020B0604020202020204" pitchFamily="34" charset="0"/>
              </a:rPr>
            </a:br>
            <a:r>
              <a:rPr lang="en-US" sz="1000" b="1" dirty="0">
                <a:solidFill>
                  <a:schemeClr val="bg1"/>
                </a:solidFill>
                <a:latin typeface="Arial" panose="020B0604020202020204" pitchFamily="34" charset="0"/>
                <a:cs typeface="Arial" panose="020B0604020202020204" pitchFamily="34" charset="0"/>
              </a:rPr>
              <a:t>Editable Road Map</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Determine how many sections are needed.</a:t>
            </a:r>
          </a:p>
          <a:p>
            <a:pPr marL="168275" lvl="1" indent="0">
              <a:buNone/>
            </a:pPr>
            <a:r>
              <a:rPr lang="en-US" sz="800" dirty="0">
                <a:solidFill>
                  <a:schemeClr val="bg1"/>
                </a:solidFill>
                <a:latin typeface="Arial" panose="020B0604020202020204" pitchFamily="34" charset="0"/>
                <a:cs typeface="Arial" panose="020B0604020202020204" pitchFamily="34" charset="0"/>
              </a:rPr>
              <a:t>If rows aren’t needed delete from the bottom (for accessibility purposes). Select all rows and move down to visually align on slide. </a:t>
            </a:r>
          </a:p>
          <a:p>
            <a:pPr marL="168275" lvl="1" indent="0">
              <a:buNone/>
            </a:pPr>
            <a:r>
              <a:rPr lang="en-US" sz="800" dirty="0">
                <a:solidFill>
                  <a:schemeClr val="bg1"/>
                </a:solidFill>
                <a:latin typeface="Arial" panose="020B0604020202020204" pitchFamily="34" charset="0"/>
                <a:cs typeface="Arial" panose="020B0604020202020204" pitchFamily="34" charset="0"/>
              </a:rPr>
              <a:t>If more rows are needed copy and paste rows to the bottom (for accessibility purposes). Distribute and align as necessary. </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Change the first section title to Verdana</a:t>
            </a:r>
            <a:r>
              <a:rPr lang="en-US" sz="800" baseline="0" dirty="0">
                <a:solidFill>
                  <a:schemeClr val="bg1"/>
                </a:solidFill>
                <a:latin typeface="Arial" panose="020B0604020202020204" pitchFamily="34" charset="0"/>
                <a:cs typeface="Arial" panose="020B0604020202020204" pitchFamily="34" charset="0"/>
              </a:rPr>
              <a:t> 9</a:t>
            </a:r>
            <a:r>
              <a:rPr lang="en-US" sz="800" dirty="0">
                <a:solidFill>
                  <a:schemeClr val="bg1"/>
                </a:solidFill>
                <a:latin typeface="Arial" panose="020B0604020202020204" pitchFamily="34" charset="0"/>
                <a:cs typeface="Arial" panose="020B0604020202020204" pitchFamily="34" charset="0"/>
              </a:rPr>
              <a:t>pt Regular, so all the titles are the exact same</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font style.</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Type in #’s and section titles for all levels.</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Duplicate the slide so you have a slide for each section.</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On each slide, change the highlighted section title to Rockwell 14pt Regular.</a:t>
            </a:r>
          </a:p>
        </p:txBody>
      </p:sp>
      <p:sp>
        <p:nvSpPr>
          <p:cNvPr id="5" name="Slide number - decorative">
            <a:extLst>
              <a:ext uri="{FF2B5EF4-FFF2-40B4-BE49-F238E27FC236}">
                <a16:creationId xmlns:a16="http://schemas.microsoft.com/office/drawing/2014/main" id="{E1EDA770-B567-3286-90EA-C5CE0C41E4D6}"/>
              </a:ext>
              <a:ext uri="{C183D7F6-B498-43B3-948B-1728B52AA6E4}">
                <adec:decorative xmlns:adec="http://schemas.microsoft.com/office/drawing/2017/decorative" val="1"/>
              </a:ext>
            </a:extLst>
          </p:cNvPr>
          <p:cNvSpPr txBox="1"/>
          <p:nvPr userDrawn="1"/>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3906170238"/>
      </p:ext>
    </p:extLst>
  </p:cSld>
  <p:clrMapOvr>
    <a:masterClrMapping/>
  </p:clrMapOvr>
  <p:extLst>
    <p:ext uri="{DCECCB84-F9BA-43D5-87BE-67443E8EF086}">
      <p15:sldGuideLst xmlns:p15="http://schemas.microsoft.com/office/powerpoint/2012/main">
        <p15:guide id="1" pos="852">
          <p15:clr>
            <a:srgbClr val="FBAE40"/>
          </p15:clr>
        </p15:guide>
        <p15:guide id="2" orient="horz" pos="19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
    <p:bg bwMode="gray">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7443BE-A320-C070-FF74-7A4E57877A2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08" y="0"/>
            <a:ext cx="6399784" cy="4800600"/>
          </a:xfrm>
          <a:prstGeom prst="rect">
            <a:avLst/>
          </a:prstGeom>
        </p:spPr>
      </p:pic>
      <p:pic>
        <p:nvPicPr>
          <p:cNvPr id="14" name="EAB logo - decorative">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460600" y="683511"/>
            <a:ext cx="1128820" cy="433532"/>
          </a:xfrm>
          <a:prstGeom prst="rect">
            <a:avLst/>
          </a:prstGeom>
        </p:spPr>
      </p:pic>
      <p:sp>
        <p:nvSpPr>
          <p:cNvPr id="16" name="Section name"/>
          <p:cNvSpPr>
            <a:spLocks noGrp="1"/>
          </p:cNvSpPr>
          <p:nvPr>
            <p:ph type="body" sz="quarter" idx="21" hasCustomPrompt="1"/>
          </p:nvPr>
        </p:nvSpPr>
        <p:spPr bwMode="gray">
          <a:xfrm>
            <a:off x="3888445" y="3494256"/>
            <a:ext cx="1546644" cy="221432"/>
          </a:xfrm>
          <a:prstGeom prst="round2SameRect">
            <a:avLst>
              <a:gd name="adj1" fmla="val 0"/>
              <a:gd name="adj2" fmla="val 19914"/>
            </a:avLst>
          </a:prstGeom>
          <a:solidFill>
            <a:schemeClr val="tx2"/>
          </a:solidFill>
        </p:spPr>
        <p:txBody>
          <a:bodyPr wrap="none" lIns="45720" tIns="27432" rIns="45720" bIns="27432" anchor="t">
            <a:spAutoFit/>
          </a:bodyPr>
          <a:lstStyle>
            <a:lvl1pPr marL="0" indent="0" algn="r">
              <a:spcBef>
                <a:spcPts val="0"/>
              </a:spcBef>
              <a:buNone/>
              <a:defRPr sz="1000" b="0" cap="all" spc="50" baseline="0">
                <a:solidFill>
                  <a:schemeClr val="accent5"/>
                </a:solidFill>
                <a:latin typeface="+mn-lt"/>
              </a:defRPr>
            </a:lvl1pPr>
          </a:lstStyle>
          <a:p>
            <a:pPr lvl="0"/>
            <a:r>
              <a:rPr lang="en-US" dirty="0"/>
              <a:t>Insert break type</a:t>
            </a:r>
          </a:p>
        </p:txBody>
      </p:sp>
      <p:cxnSp>
        <p:nvCxnSpPr>
          <p:cNvPr id="11" name="Line - decorative">
            <a:extLst>
              <a:ext uri="{C183D7F6-B498-43B3-948B-1728B52AA6E4}">
                <adec:decorative xmlns:adec="http://schemas.microsoft.com/office/drawing/2017/decorative" val="1"/>
              </a:ext>
            </a:extLst>
          </p:cNvPr>
          <p:cNvCxnSpPr/>
          <p:nvPr/>
        </p:nvCxnSpPr>
        <p:spPr bwMode="gray">
          <a:xfrm>
            <a:off x="457200" y="3486806"/>
            <a:ext cx="4977889" cy="0"/>
          </a:xfrm>
          <a:prstGeom prst="line">
            <a:avLst/>
          </a:prstGeom>
          <a:ln w="6350">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8" name="Section number"/>
          <p:cNvSpPr>
            <a:spLocks noGrp="1"/>
          </p:cNvSpPr>
          <p:nvPr>
            <p:ph type="body" sz="quarter" idx="22" hasCustomPrompt="1"/>
          </p:nvPr>
        </p:nvSpPr>
        <p:spPr bwMode="gray">
          <a:xfrm>
            <a:off x="5459586" y="3171239"/>
            <a:ext cx="740664" cy="1384995"/>
          </a:xfrm>
        </p:spPr>
        <p:txBody>
          <a:bodyPr/>
          <a:lstStyle>
            <a:lvl1pPr marL="0" indent="0" algn="r">
              <a:spcBef>
                <a:spcPts val="0"/>
              </a:spcBef>
              <a:buNone/>
              <a:defRPr sz="9000">
                <a:solidFill>
                  <a:schemeClr val="accent6"/>
                </a:solidFill>
                <a:latin typeface="+mj-lt"/>
              </a:defRPr>
            </a:lvl1pPr>
          </a:lstStyle>
          <a:p>
            <a:pPr lvl="0"/>
            <a:r>
              <a:rPr lang="en-US" dirty="0"/>
              <a:t>#</a:t>
            </a:r>
          </a:p>
        </p:txBody>
      </p:sp>
      <p:sp>
        <p:nvSpPr>
          <p:cNvPr id="2" name="Divider title"/>
          <p:cNvSpPr>
            <a:spLocks noGrp="1"/>
          </p:cNvSpPr>
          <p:nvPr>
            <p:ph type="title" hasCustomPrompt="1"/>
          </p:nvPr>
        </p:nvSpPr>
        <p:spPr bwMode="gray">
          <a:xfrm>
            <a:off x="457200" y="2033730"/>
            <a:ext cx="4114800" cy="692497"/>
          </a:xfrm>
          <a:prstGeom prst="rect">
            <a:avLst/>
          </a:prstGeom>
        </p:spPr>
        <p:txBody>
          <a:bodyPr lIns="0" tIns="0" rIns="0" bIns="0" anchor="b" anchorCtr="0">
            <a:spAutoFit/>
          </a:bodyPr>
          <a:lstStyle>
            <a:lvl1pPr>
              <a:lnSpc>
                <a:spcPct val="90000"/>
              </a:lnSpc>
              <a:defRPr sz="2500" b="0" baseline="0">
                <a:solidFill>
                  <a:schemeClr val="bg1"/>
                </a:solidFill>
              </a:defRPr>
            </a:lvl1pPr>
          </a:lstStyle>
          <a:p>
            <a:r>
              <a:rPr lang="en-US" dirty="0"/>
              <a:t>Divider Title – Rockwell 25pt Regular, Title Case</a:t>
            </a:r>
          </a:p>
        </p:txBody>
      </p:sp>
      <p:sp>
        <p:nvSpPr>
          <p:cNvPr id="4" name="Divider subtitle"/>
          <p:cNvSpPr>
            <a:spLocks noGrp="1"/>
          </p:cNvSpPr>
          <p:nvPr>
            <p:ph type="body" sz="quarter" idx="19" hasCustomPrompt="1"/>
          </p:nvPr>
        </p:nvSpPr>
        <p:spPr bwMode="gray">
          <a:xfrm>
            <a:off x="457200" y="2827417"/>
            <a:ext cx="4114800" cy="169277"/>
          </a:xfrm>
        </p:spPr>
        <p:txBody>
          <a:bodyPr/>
          <a:lstStyle>
            <a:lvl1pPr marL="0" indent="0">
              <a:spcBef>
                <a:spcPts val="0"/>
              </a:spcBef>
              <a:buNone/>
              <a:defRPr sz="1100">
                <a:solidFill>
                  <a:schemeClr val="accent1"/>
                </a:solidFill>
              </a:defRPr>
            </a:lvl1pPr>
            <a:lvl2pPr marL="114300" indent="0">
              <a:spcBef>
                <a:spcPts val="0"/>
              </a:spcBef>
              <a:buNone/>
              <a:defRPr sz="1100">
                <a:solidFill>
                  <a:schemeClr val="accent1"/>
                </a:solidFill>
              </a:defRPr>
            </a:lvl2pPr>
            <a:lvl3pPr marL="228600" indent="0">
              <a:spcBef>
                <a:spcPts val="0"/>
              </a:spcBef>
              <a:buNone/>
              <a:defRPr sz="1100">
                <a:solidFill>
                  <a:schemeClr val="accent1"/>
                </a:solidFill>
              </a:defRPr>
            </a:lvl3pPr>
            <a:lvl4pPr marL="342900" indent="0">
              <a:spcBef>
                <a:spcPts val="0"/>
              </a:spcBef>
              <a:buNone/>
              <a:defRPr sz="1100">
                <a:solidFill>
                  <a:schemeClr val="accent1"/>
                </a:solidFill>
              </a:defRPr>
            </a:lvl4pPr>
            <a:lvl5pPr marL="457200" indent="0">
              <a:spcBef>
                <a:spcPts val="0"/>
              </a:spcBef>
              <a:buNone/>
              <a:defRPr sz="1100">
                <a:solidFill>
                  <a:schemeClr val="accent1"/>
                </a:solidFill>
              </a:defRPr>
            </a:lvl5pPr>
          </a:lstStyle>
          <a:p>
            <a:pPr lvl="0"/>
            <a:r>
              <a:rPr lang="en-US" dirty="0"/>
              <a:t>Divider Subtitle – Verdana 11pt Regular, Title Case</a:t>
            </a:r>
          </a:p>
        </p:txBody>
      </p:sp>
      <p:sp>
        <p:nvSpPr>
          <p:cNvPr id="7" name="Bullets"/>
          <p:cNvSpPr>
            <a:spLocks noGrp="1"/>
          </p:cNvSpPr>
          <p:nvPr>
            <p:ph type="body" sz="quarter" idx="20" hasCustomPrompt="1"/>
          </p:nvPr>
        </p:nvSpPr>
        <p:spPr bwMode="gray">
          <a:xfrm>
            <a:off x="457200" y="3711659"/>
            <a:ext cx="2286000" cy="446276"/>
          </a:xfrm>
        </p:spPr>
        <p:txBody>
          <a:bodyPr/>
          <a:lstStyle>
            <a:lvl1pPr>
              <a:spcBef>
                <a:spcPts val="300"/>
              </a:spcBef>
              <a:defRPr sz="800">
                <a:solidFill>
                  <a:schemeClr val="bg1"/>
                </a:solidFill>
              </a:defRPr>
            </a:lvl1pPr>
            <a:lvl2pPr>
              <a:spcBef>
                <a:spcPts val="300"/>
              </a:spcBef>
              <a:defRPr sz="800">
                <a:solidFill>
                  <a:schemeClr val="bg1"/>
                </a:solidFill>
              </a:defRPr>
            </a:lvl2pPr>
            <a:lvl3pPr>
              <a:spcBef>
                <a:spcPts val="300"/>
              </a:spcBef>
              <a:defRPr sz="800">
                <a:solidFill>
                  <a:schemeClr val="bg1"/>
                </a:solidFill>
              </a:defRPr>
            </a:lvl3pPr>
            <a:lvl4pPr>
              <a:spcBef>
                <a:spcPts val="300"/>
              </a:spcBef>
              <a:defRPr sz="800">
                <a:solidFill>
                  <a:schemeClr val="bg1"/>
                </a:solidFill>
              </a:defRPr>
            </a:lvl4pPr>
            <a:lvl5pPr>
              <a:spcBef>
                <a:spcPts val="300"/>
              </a:spcBef>
              <a:defRPr sz="800">
                <a:solidFill>
                  <a:schemeClr val="bg1"/>
                </a:solidFill>
              </a:defRPr>
            </a:lvl5pPr>
          </a:lstStyle>
          <a:p>
            <a:pPr lvl="0"/>
            <a:r>
              <a:rPr lang="en-US" dirty="0"/>
              <a:t>Divider Bullet Placement (if needed)</a:t>
            </a:r>
          </a:p>
          <a:p>
            <a:pPr lvl="0"/>
            <a:r>
              <a:rPr lang="en-US" dirty="0"/>
              <a:t>Divider Bullet Placement (if needed)</a:t>
            </a:r>
          </a:p>
          <a:p>
            <a:pPr lvl="0"/>
            <a:r>
              <a:rPr lang="en-US" dirty="0"/>
              <a:t>Divider Bullet Placement (if needed)</a:t>
            </a:r>
          </a:p>
        </p:txBody>
      </p:sp>
      <p:sp>
        <p:nvSpPr>
          <p:cNvPr id="12" name="Green box directions - decorative">
            <a:extLst>
              <a:ext uri="{C183D7F6-B498-43B3-948B-1728B52AA6E4}">
                <adec:decorative xmlns:adec="http://schemas.microsoft.com/office/drawing/2017/decorative" val="1"/>
              </a:ext>
            </a:extLst>
          </p:cNvPr>
          <p:cNvSpPr txBox="1">
            <a:spLocks/>
          </p:cNvSpPr>
          <p:nvPr/>
        </p:nvSpPr>
        <p:spPr bwMode="gray">
          <a:xfrm>
            <a:off x="6469577" y="3287365"/>
            <a:ext cx="1470912" cy="1513235"/>
          </a:xfrm>
          <a:prstGeom prst="rect">
            <a:avLst/>
          </a:prstGeom>
          <a:solidFill>
            <a:srgbClr val="008A0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000" b="1" dirty="0">
                <a:solidFill>
                  <a:schemeClr val="bg1"/>
                </a:solidFill>
                <a:latin typeface="Arial" panose="020B0604020202020204" pitchFamily="34" charset="0"/>
                <a:cs typeface="Arial" panose="020B0604020202020204" pitchFamily="34" charset="0"/>
              </a:rPr>
              <a:t>What’s a Break Type?</a:t>
            </a:r>
          </a:p>
          <a:p>
            <a:pPr marL="0" indent="0">
              <a:spcBef>
                <a:spcPts val="300"/>
              </a:spcBef>
              <a:buFont typeface="+mj-lt"/>
              <a:buNone/>
            </a:pPr>
            <a:r>
              <a:rPr lang="en-US" sz="800" b="0" dirty="0">
                <a:solidFill>
                  <a:schemeClr val="bg1"/>
                </a:solidFill>
                <a:latin typeface="Arial" panose="020B0604020202020204" pitchFamily="34" charset="0"/>
                <a:cs typeface="Arial" panose="020B0604020202020204" pitchFamily="34" charset="0"/>
              </a:rPr>
              <a:t>Here are some examples:</a:t>
            </a:r>
            <a:endParaRPr lang="en-US" sz="800" b="0" baseline="0" dirty="0">
              <a:solidFill>
                <a:schemeClr val="bg1"/>
              </a:solidFill>
              <a:latin typeface="Arial" panose="020B0604020202020204" pitchFamily="34" charset="0"/>
              <a:cs typeface="Arial" panose="020B0604020202020204" pitchFamily="34" charset="0"/>
            </a:endParaRPr>
          </a:p>
          <a:p>
            <a:pPr marL="117475" indent="-117475">
              <a:spcBef>
                <a:spcPts val="5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Section</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Chapter</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Tool</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Appendix</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Case Study</a:t>
            </a:r>
          </a:p>
          <a:p>
            <a:pPr marL="0" indent="0">
              <a:spcBef>
                <a:spcPts val="600"/>
              </a:spcBef>
              <a:buFont typeface="Arial" panose="020B0604020202020204" pitchFamily="34" charset="0"/>
              <a:buNone/>
            </a:pPr>
            <a:r>
              <a:rPr lang="en-US" sz="800" b="0" i="1" baseline="0" dirty="0">
                <a:solidFill>
                  <a:schemeClr val="bg1"/>
                </a:solidFill>
                <a:latin typeface="Arial" panose="020B0604020202020204" pitchFamily="34" charset="0"/>
                <a:cs typeface="Arial" panose="020B0604020202020204" pitchFamily="34" charset="0"/>
              </a:rPr>
              <a:t>If not needed, you may delete the break type box.</a:t>
            </a:r>
            <a:endParaRPr lang="en-US" sz="800" b="0" i="1" dirty="0">
              <a:solidFill>
                <a:schemeClr val="bg1"/>
              </a:solidFill>
              <a:latin typeface="Arial" panose="020B0604020202020204" pitchFamily="34" charset="0"/>
              <a:cs typeface="Arial" panose="020B0604020202020204" pitchFamily="34" charset="0"/>
            </a:endParaRPr>
          </a:p>
        </p:txBody>
      </p:sp>
      <p:sp>
        <p:nvSpPr>
          <p:cNvPr id="17" name="Slide number - decorative">
            <a:extLst>
              <a:ext uri="{C183D7F6-B498-43B3-948B-1728B52AA6E4}">
                <adec:decorative xmlns:adec="http://schemas.microsoft.com/office/drawing/2017/decorative" val="1"/>
              </a:ext>
            </a:extLst>
          </p:cNvPr>
          <p:cNvSpPr txBox="1"/>
          <p:nvPr/>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4263401086"/>
      </p:ext>
    </p:extLst>
  </p:cSld>
  <p:clrMapOvr>
    <a:masterClrMapping/>
  </p:clrMapOvr>
  <p:extLst>
    <p:ext uri="{DCECCB84-F9BA-43D5-87BE-67443E8EF086}">
      <p15:sldGuideLst xmlns:p15="http://schemas.microsoft.com/office/powerpoint/2012/main">
        <p15:guide id="1" pos="288">
          <p15:clr>
            <a:srgbClr val="FBAE40"/>
          </p15:clr>
        </p15:guide>
        <p15:guide id="2" orient="horz" pos="1718">
          <p15:clr>
            <a:srgbClr val="FBAE40"/>
          </p15:clr>
        </p15:guide>
        <p15:guide id="3" orient="horz" pos="178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p:nvSpPr>
        <p:spPr bwMode="gray">
          <a:xfrm>
            <a:off x="1" y="0"/>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2" name="Building - decorative">
            <a:extLst>
              <a:ext uri="{FF2B5EF4-FFF2-40B4-BE49-F238E27FC236}">
                <a16:creationId xmlns:a16="http://schemas.microsoft.com/office/drawing/2014/main" id="{0411916B-513C-4328-B806-924E9F6F8466}"/>
              </a:ext>
              <a:ext uri="{C183D7F6-B498-43B3-948B-1728B52AA6E4}">
                <adec:decorative xmlns:adec="http://schemas.microsoft.com/office/drawing/2017/decorative" val="1"/>
              </a:ext>
            </a:extLst>
          </p:cNvPr>
          <p:cNvGrpSpPr/>
          <p:nvPr/>
        </p:nvGrpSpPr>
        <p:grpSpPr>
          <a:xfrm>
            <a:off x="5596490" y="0"/>
            <a:ext cx="750245" cy="601181"/>
            <a:chOff x="5596490" y="0"/>
            <a:chExt cx="750245" cy="601181"/>
          </a:xfrm>
          <a:solidFill>
            <a:schemeClr val="accent3"/>
          </a:solidFill>
        </p:grpSpPr>
        <p:sp>
          <p:nvSpPr>
            <p:cNvPr id="19"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7"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 name="Building shape 8">
              <a:extLst>
                <a:ext uri="{FF2B5EF4-FFF2-40B4-BE49-F238E27FC236}">
                  <a16:creationId xmlns:a16="http://schemas.microsoft.com/office/drawing/2014/main" id="{D9E3C7B5-3FCF-4E6A-A488-60E8959A0ECA}"/>
                </a:ext>
              </a:extLst>
            </p:cNvPr>
            <p:cNvSpPr/>
            <p:nvPr/>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p:nvCxnSpPr>
        <p:spPr bwMode="gray">
          <a:xfrm>
            <a:off x="0" y="613882"/>
            <a:ext cx="6400800" cy="0"/>
          </a:xfrm>
          <a:prstGeom prst="line">
            <a:avLst/>
          </a:prstGeom>
          <a:noFill/>
          <a:ln w="28575" cap="flat" cmpd="sng" algn="ctr">
            <a:solidFill>
              <a:schemeClr val="accent6"/>
            </a:solidFill>
            <a:prstDash val="solid"/>
            <a:miter lim="800000"/>
          </a:ln>
          <a:effectLst/>
        </p:spPr>
      </p:cxnSp>
      <p:sp>
        <p:nvSpPr>
          <p:cNvPr id="16" name="Top kicker"/>
          <p:cNvSpPr>
            <a:spLocks noGrp="1"/>
          </p:cNvSpPr>
          <p:nvPr>
            <p:ph type="body" sz="quarter" idx="16" hasCustomPrompt="1"/>
          </p:nvPr>
        </p:nvSpPr>
        <p:spPr bwMode="gray">
          <a:xfrm>
            <a:off x="280194" y="99782"/>
            <a:ext cx="2560320" cy="123111"/>
          </a:xfrm>
        </p:spPr>
        <p:txBody>
          <a:bodyPr anchor="ctr" anchorCtr="0"/>
          <a:lstStyle>
            <a:lvl1pPr marL="0" indent="0">
              <a:spcBef>
                <a:spcPts val="0"/>
              </a:spcBef>
              <a:buNone/>
              <a:defRPr sz="800">
                <a:solidFill>
                  <a:schemeClr val="bg1"/>
                </a:solidFill>
              </a:defRPr>
            </a:lvl1pPr>
            <a:lvl2pPr marL="114300" indent="0">
              <a:spcBef>
                <a:spcPts val="0"/>
              </a:spcBef>
              <a:buNone/>
              <a:defRPr sz="800"/>
            </a:lvl2pPr>
            <a:lvl3pPr marL="228600" indent="0">
              <a:spcBef>
                <a:spcPts val="0"/>
              </a:spcBef>
              <a:buNone/>
              <a:defRPr sz="800"/>
            </a:lvl3pPr>
            <a:lvl4pPr marL="342900" indent="0">
              <a:spcBef>
                <a:spcPts val="0"/>
              </a:spcBef>
              <a:buNone/>
              <a:defRPr sz="800"/>
            </a:lvl4pPr>
            <a:lvl5pPr marL="457200" indent="0">
              <a:spcBef>
                <a:spcPts val="0"/>
              </a:spcBef>
              <a:buNone/>
              <a:defRPr sz="800"/>
            </a:lvl5pPr>
          </a:lstStyle>
          <a:p>
            <a:pPr lvl="0"/>
            <a:r>
              <a:rPr lang="en-US" dirty="0"/>
              <a:t>Top Kicker – Verdana 8pt Regular, Title Case</a:t>
            </a:r>
          </a:p>
        </p:txBody>
      </p:sp>
      <p:sp>
        <p:nvSpPr>
          <p:cNvPr id="3" name="Slide title"/>
          <p:cNvSpPr>
            <a:spLocks noGrp="1"/>
          </p:cNvSpPr>
          <p:nvPr>
            <p:ph type="title" hasCustomPrompt="1"/>
          </p:nvPr>
        </p:nvSpPr>
        <p:spPr bwMode="gray">
          <a:xfrm>
            <a:off x="280193" y="309824"/>
            <a:ext cx="5842795" cy="256480"/>
          </a:xfrm>
        </p:spPr>
        <p:txBody>
          <a:bodyPr/>
          <a:lstStyle>
            <a:lvl1pPr>
              <a:defRPr baseline="0">
                <a:solidFill>
                  <a:schemeClr val="bg1"/>
                </a:solidFill>
              </a:defRPr>
            </a:lvl1pPr>
          </a:lstStyle>
          <a:p>
            <a:r>
              <a:rPr lang="en-US" dirty="0"/>
              <a:t>Slide Title – Rockwell 18pt Regular, Title Case</a:t>
            </a:r>
          </a:p>
        </p:txBody>
      </p:sp>
      <p:sp>
        <p:nvSpPr>
          <p:cNvPr id="13" name="Slide subtitle"/>
          <p:cNvSpPr>
            <a:spLocks noGrp="1"/>
          </p:cNvSpPr>
          <p:nvPr>
            <p:ph type="body" sz="quarter" idx="15" hasCustomPrompt="1"/>
          </p:nvPr>
        </p:nvSpPr>
        <p:spPr bwMode="gray">
          <a:xfrm>
            <a:off x="280195" y="657732"/>
            <a:ext cx="5842794" cy="184666"/>
          </a:xfrm>
        </p:spPr>
        <p:txBody>
          <a:bodyPr/>
          <a:lstStyle>
            <a:lvl1pPr marL="0" indent="0">
              <a:spcBef>
                <a:spcPts val="0"/>
              </a:spcBef>
              <a:buNone/>
              <a:defRPr sz="1200">
                <a:solidFill>
                  <a:schemeClr val="tx1"/>
                </a:solidFill>
              </a:defRPr>
            </a:lvl1pPr>
            <a:lvl2pPr>
              <a:spcBef>
                <a:spcPts val="0"/>
              </a:spcBef>
              <a:defRPr sz="1200"/>
            </a:lvl2pPr>
            <a:lvl3pPr>
              <a:spcBef>
                <a:spcPts val="0"/>
              </a:spcBef>
              <a:defRPr sz="1200"/>
            </a:lvl3pPr>
            <a:lvl4pPr>
              <a:spcBef>
                <a:spcPts val="0"/>
              </a:spcBef>
              <a:defRPr sz="1200"/>
            </a:lvl4pPr>
            <a:lvl5pPr>
              <a:spcBef>
                <a:spcPts val="0"/>
              </a:spcBef>
              <a:defRPr sz="1200"/>
            </a:lvl5pPr>
          </a:lstStyle>
          <a:p>
            <a:pPr lvl="0"/>
            <a:r>
              <a:rPr lang="en-US" dirty="0"/>
              <a:t>Slide Subtitle – Verdana 12pt Regular, Title Case</a:t>
            </a:r>
          </a:p>
        </p:txBody>
      </p:sp>
      <p:sp>
        <p:nvSpPr>
          <p:cNvPr id="15"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tx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0"/>
              </a:ext>
            </a:extLst>
          </p:cNvPr>
          <p:cNvSpPr>
            <a:spLocks noGrp="1"/>
          </p:cNvSpPr>
          <p:nvPr>
            <p:ph type="body" sz="quarter" idx="18" hasCustomPrompt="1"/>
          </p:nvPr>
        </p:nvSpPr>
        <p:spPr bwMode="gray">
          <a:xfrm>
            <a:off x="4111256" y="4598895"/>
            <a:ext cx="2289544" cy="201705"/>
          </a:xfrm>
        </p:spPr>
        <p:txBody>
          <a:bodyPr rIns="64008" bIns="45720" anchor="b" anchorCtr="0"/>
          <a:lstStyle>
            <a:lvl1pPr marL="0" indent="0">
              <a:spcBef>
                <a:spcPts val="200"/>
              </a:spcBef>
              <a:buNone/>
              <a:defRPr sz="500">
                <a:solidFill>
                  <a:schemeClr val="tx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p:nvSpPr>
        <p:spPr bwMode="gray">
          <a:xfrm>
            <a:off x="6163373" y="444101"/>
            <a:ext cx="237427" cy="100027"/>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3776923272"/>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pact Slide">
    <p:bg bwMode="gray">
      <p:bgPr>
        <a:solidFill>
          <a:schemeClr val="accent5"/>
        </a:solidFill>
        <a:effectLst/>
      </p:bgPr>
    </p:bg>
    <p:spTree>
      <p:nvGrpSpPr>
        <p:cNvPr id="1" name=""/>
        <p:cNvGrpSpPr/>
        <p:nvPr/>
      </p:nvGrpSpPr>
      <p:grpSpPr>
        <a:xfrm>
          <a:off x="0" y="0"/>
          <a:ext cx="0" cy="0"/>
          <a:chOff x="0" y="0"/>
          <a:chExt cx="0" cy="0"/>
        </a:xfrm>
      </p:grpSpPr>
      <p:sp>
        <p:nvSpPr>
          <p:cNvPr id="2" name="Slide title"/>
          <p:cNvSpPr>
            <a:spLocks noGrp="1"/>
          </p:cNvSpPr>
          <p:nvPr>
            <p:ph type="title" hasCustomPrompt="1"/>
          </p:nvPr>
        </p:nvSpPr>
        <p:spPr bwMode="gray">
          <a:xfrm>
            <a:off x="279056" y="309824"/>
            <a:ext cx="5843932" cy="256480"/>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dirty="0"/>
              <a:t>Impact Slide Title – Rockwell 18pt</a:t>
            </a:r>
          </a:p>
        </p:txBody>
      </p:sp>
      <p:sp>
        <p:nvSpPr>
          <p:cNvPr id="17"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accent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0"/>
              </a:ext>
            </a:extLst>
          </p:cNvPr>
          <p:cNvSpPr>
            <a:spLocks noGrp="1"/>
          </p:cNvSpPr>
          <p:nvPr>
            <p:ph type="body" sz="quarter" idx="18" hasCustomPrompt="1"/>
          </p:nvPr>
        </p:nvSpPr>
        <p:spPr bwMode="gray">
          <a:xfrm>
            <a:off x="4114800" y="4599432"/>
            <a:ext cx="2286000" cy="201168"/>
          </a:xfrm>
        </p:spPr>
        <p:txBody>
          <a:bodyPr rIns="64008" bIns="45720" anchor="b" anchorCtr="0"/>
          <a:lstStyle>
            <a:lvl1pPr marL="0" indent="0">
              <a:spcBef>
                <a:spcPts val="200"/>
              </a:spcBef>
              <a:buNone/>
              <a:defRPr sz="500">
                <a:solidFill>
                  <a:schemeClr val="accent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3414487847"/>
      </p:ext>
    </p:extLst>
  </p:cSld>
  <p:clrMapOvr>
    <a:masterClrMapping/>
  </p:clrMapOvr>
  <p:extLst>
    <p:ext uri="{DCECCB84-F9BA-43D5-87BE-67443E8EF086}">
      <p15:sldGuideLst xmlns:p15="http://schemas.microsoft.com/office/powerpoint/2012/main">
        <p15:guide id="1" orient="horz" pos="62">
          <p15:clr>
            <a:srgbClr val="FBAE40"/>
          </p15:clr>
        </p15:guide>
        <p15:guide id="2" orient="horz" pos="19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pact Branded">
    <p:bg bwMode="gray">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77D578-C9BD-2962-D986-CDC7E72A23F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08" y="0"/>
            <a:ext cx="6399784" cy="4800600"/>
          </a:xfrm>
          <a:prstGeom prst="rect">
            <a:avLst/>
          </a:prstGeom>
        </p:spPr>
      </p:pic>
      <p:sp>
        <p:nvSpPr>
          <p:cNvPr id="2" name="Slide title"/>
          <p:cNvSpPr>
            <a:spLocks noGrp="1"/>
          </p:cNvSpPr>
          <p:nvPr>
            <p:ph type="title" hasCustomPrompt="1"/>
          </p:nvPr>
        </p:nvSpPr>
        <p:spPr bwMode="gray">
          <a:xfrm>
            <a:off x="279056" y="309824"/>
            <a:ext cx="5120640" cy="256480"/>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dirty="0"/>
              <a:t>Impact Slide Title – Rockwell 18pt</a:t>
            </a:r>
          </a:p>
        </p:txBody>
      </p:sp>
      <p:sp>
        <p:nvSpPr>
          <p:cNvPr id="17"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accent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0"/>
              </a:ext>
            </a:extLst>
          </p:cNvPr>
          <p:cNvSpPr>
            <a:spLocks noGrp="1"/>
          </p:cNvSpPr>
          <p:nvPr>
            <p:ph type="body" sz="quarter" idx="18" hasCustomPrompt="1"/>
          </p:nvPr>
        </p:nvSpPr>
        <p:spPr bwMode="gray">
          <a:xfrm>
            <a:off x="4114800" y="4599432"/>
            <a:ext cx="2286000" cy="201168"/>
          </a:xfrm>
        </p:spPr>
        <p:txBody>
          <a:bodyPr rIns="64008" bIns="45720" anchor="b" anchorCtr="0"/>
          <a:lstStyle>
            <a:lvl1pPr marL="0" indent="0">
              <a:spcBef>
                <a:spcPts val="200"/>
              </a:spcBef>
              <a:buNone/>
              <a:defRPr sz="500">
                <a:solidFill>
                  <a:schemeClr val="accent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1019626186"/>
      </p:ext>
    </p:extLst>
  </p:cSld>
  <p:clrMapOvr>
    <a:masterClrMapping/>
  </p:clrMapOvr>
  <p:extLst>
    <p:ext uri="{DCECCB84-F9BA-43D5-87BE-67443E8EF086}">
      <p15:sldGuideLst xmlns:p15="http://schemas.microsoft.com/office/powerpoint/2012/main">
        <p15:guide id="1" orient="horz" pos="62">
          <p15:clr>
            <a:srgbClr val="FBAE40"/>
          </p15:clr>
        </p15:guide>
        <p15:guide id="2" orient="horz" pos="19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otes">
    <p:bg bwMode="gray">
      <p:bgRef idx="1001">
        <a:schemeClr val="bg1"/>
      </p:bgRef>
    </p:bg>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p:nvSpPr>
        <p:spPr bwMode="gray">
          <a:xfrm>
            <a:off x="1" y="0"/>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3" name="Building - decorative">
            <a:extLst>
              <a:ext uri="{FF2B5EF4-FFF2-40B4-BE49-F238E27FC236}">
                <a16:creationId xmlns:a16="http://schemas.microsoft.com/office/drawing/2014/main" id="{E98A3F47-D0AA-4A50-999F-89B5C378AA38}"/>
              </a:ext>
              <a:ext uri="{C183D7F6-B498-43B3-948B-1728B52AA6E4}">
                <adec:decorative xmlns:adec="http://schemas.microsoft.com/office/drawing/2017/decorative" val="1"/>
              </a:ext>
            </a:extLst>
          </p:cNvPr>
          <p:cNvGrpSpPr/>
          <p:nvPr/>
        </p:nvGrpSpPr>
        <p:grpSpPr>
          <a:xfrm>
            <a:off x="5596490" y="0"/>
            <a:ext cx="750245" cy="601181"/>
            <a:chOff x="5596490" y="0"/>
            <a:chExt cx="750245" cy="601181"/>
          </a:xfrm>
          <a:solidFill>
            <a:schemeClr val="accent3"/>
          </a:solidFill>
        </p:grpSpPr>
        <p:sp>
          <p:nvSpPr>
            <p:cNvPr id="25"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6"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 name="Building shape 8">
              <a:extLst>
                <a:ext uri="{FF2B5EF4-FFF2-40B4-BE49-F238E27FC236}">
                  <a16:creationId xmlns:a16="http://schemas.microsoft.com/office/drawing/2014/main" id="{C39D9FE8-6D0D-4828-94A3-02C7F83F2FED}"/>
                </a:ext>
              </a:extLst>
            </p:cNvPr>
            <p:cNvSpPr/>
            <p:nvPr/>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p:nvCxnSpPr>
        <p:spPr bwMode="gray">
          <a:xfrm>
            <a:off x="0" y="601181"/>
            <a:ext cx="6400800" cy="0"/>
          </a:xfrm>
          <a:prstGeom prst="line">
            <a:avLst/>
          </a:prstGeom>
          <a:noFill/>
          <a:ln w="28575" cap="flat" cmpd="sng" algn="ctr">
            <a:solidFill>
              <a:schemeClr val="accent6"/>
            </a:solidFill>
            <a:prstDash val="solid"/>
            <a:miter lim="800000"/>
          </a:ln>
          <a:effectLst/>
        </p:spPr>
      </p:cxnSp>
      <p:grpSp>
        <p:nvGrpSpPr>
          <p:cNvPr id="2" name="Lines - decorative">
            <a:extLst>
              <a:ext uri="{FF2B5EF4-FFF2-40B4-BE49-F238E27FC236}">
                <a16:creationId xmlns:a16="http://schemas.microsoft.com/office/drawing/2014/main" id="{1977C173-1D74-414D-8E34-E30AFCCD0CD0}"/>
              </a:ext>
              <a:ext uri="{C183D7F6-B498-43B3-948B-1728B52AA6E4}">
                <adec:decorative xmlns:adec="http://schemas.microsoft.com/office/drawing/2017/decorative" val="1"/>
              </a:ext>
            </a:extLst>
          </p:cNvPr>
          <p:cNvGrpSpPr/>
          <p:nvPr/>
        </p:nvGrpSpPr>
        <p:grpSpPr>
          <a:xfrm>
            <a:off x="283818" y="1110912"/>
            <a:ext cx="5845520" cy="3286517"/>
            <a:chOff x="283818" y="1110912"/>
            <a:chExt cx="5845520" cy="3286517"/>
          </a:xfrm>
        </p:grpSpPr>
        <p:cxnSp>
          <p:nvCxnSpPr>
            <p:cNvPr id="34" name="Line 2">
              <a:extLst>
                <a:ext uri="{C183D7F6-B498-43B3-948B-1728B52AA6E4}">
                  <adec:decorative xmlns:adec="http://schemas.microsoft.com/office/drawing/2017/decorative" val="1"/>
                </a:ext>
              </a:extLst>
            </p:cNvPr>
            <p:cNvCxnSpPr/>
            <p:nvPr/>
          </p:nvCxnSpPr>
          <p:spPr bwMode="gray">
            <a:xfrm>
              <a:off x="283818" y="1110912"/>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6" name="Line 3">
              <a:extLst>
                <a:ext uri="{C183D7F6-B498-43B3-948B-1728B52AA6E4}">
                  <adec:decorative xmlns:adec="http://schemas.microsoft.com/office/drawing/2017/decorative" val="1"/>
                </a:ext>
              </a:extLst>
            </p:cNvPr>
            <p:cNvCxnSpPr/>
            <p:nvPr/>
          </p:nvCxnSpPr>
          <p:spPr bwMode="gray">
            <a:xfrm>
              <a:off x="283818" y="1476081"/>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7" name="Line 4">
              <a:extLst>
                <a:ext uri="{C183D7F6-B498-43B3-948B-1728B52AA6E4}">
                  <adec:decorative xmlns:adec="http://schemas.microsoft.com/office/drawing/2017/decorative" val="1"/>
                </a:ext>
              </a:extLst>
            </p:cNvPr>
            <p:cNvCxnSpPr/>
            <p:nvPr/>
          </p:nvCxnSpPr>
          <p:spPr bwMode="gray">
            <a:xfrm>
              <a:off x="283818" y="1841250"/>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8" name="Line 5">
              <a:extLst>
                <a:ext uri="{C183D7F6-B498-43B3-948B-1728B52AA6E4}">
                  <adec:decorative xmlns:adec="http://schemas.microsoft.com/office/drawing/2017/decorative" val="1"/>
                </a:ext>
              </a:extLst>
            </p:cNvPr>
            <p:cNvCxnSpPr/>
            <p:nvPr/>
          </p:nvCxnSpPr>
          <p:spPr bwMode="gray">
            <a:xfrm>
              <a:off x="283818" y="2206419"/>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9" name="Line 6">
              <a:extLst>
                <a:ext uri="{C183D7F6-B498-43B3-948B-1728B52AA6E4}">
                  <adec:decorative xmlns:adec="http://schemas.microsoft.com/office/drawing/2017/decorative" val="1"/>
                </a:ext>
              </a:extLst>
            </p:cNvPr>
            <p:cNvCxnSpPr/>
            <p:nvPr/>
          </p:nvCxnSpPr>
          <p:spPr bwMode="gray">
            <a:xfrm>
              <a:off x="283818" y="2571588"/>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0" name="Line 7">
              <a:extLst>
                <a:ext uri="{C183D7F6-B498-43B3-948B-1728B52AA6E4}">
                  <adec:decorative xmlns:adec="http://schemas.microsoft.com/office/drawing/2017/decorative" val="1"/>
                </a:ext>
              </a:extLst>
            </p:cNvPr>
            <p:cNvCxnSpPr/>
            <p:nvPr/>
          </p:nvCxnSpPr>
          <p:spPr bwMode="gray">
            <a:xfrm>
              <a:off x="283818" y="2936757"/>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1" name="Line 8">
              <a:extLst>
                <a:ext uri="{C183D7F6-B498-43B3-948B-1728B52AA6E4}">
                  <adec:decorative xmlns:adec="http://schemas.microsoft.com/office/drawing/2017/decorative" val="1"/>
                </a:ext>
              </a:extLst>
            </p:cNvPr>
            <p:cNvCxnSpPr/>
            <p:nvPr/>
          </p:nvCxnSpPr>
          <p:spPr bwMode="gray">
            <a:xfrm>
              <a:off x="283818" y="3301926"/>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2" name="Line 9">
              <a:extLst>
                <a:ext uri="{C183D7F6-B498-43B3-948B-1728B52AA6E4}">
                  <adec:decorative xmlns:adec="http://schemas.microsoft.com/office/drawing/2017/decorative" val="1"/>
                </a:ext>
              </a:extLst>
            </p:cNvPr>
            <p:cNvCxnSpPr/>
            <p:nvPr/>
          </p:nvCxnSpPr>
          <p:spPr bwMode="gray">
            <a:xfrm>
              <a:off x="283818" y="3667095"/>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3" name="Line 10">
              <a:extLst>
                <a:ext uri="{C183D7F6-B498-43B3-948B-1728B52AA6E4}">
                  <adec:decorative xmlns:adec="http://schemas.microsoft.com/office/drawing/2017/decorative" val="1"/>
                </a:ext>
              </a:extLst>
            </p:cNvPr>
            <p:cNvCxnSpPr/>
            <p:nvPr/>
          </p:nvCxnSpPr>
          <p:spPr bwMode="gray">
            <a:xfrm>
              <a:off x="283818" y="4032264"/>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5" name="Line 11">
              <a:extLst>
                <a:ext uri="{C183D7F6-B498-43B3-948B-1728B52AA6E4}">
                  <adec:decorative xmlns:adec="http://schemas.microsoft.com/office/drawing/2017/decorative" val="1"/>
                </a:ext>
              </a:extLst>
            </p:cNvPr>
            <p:cNvCxnSpPr/>
            <p:nvPr/>
          </p:nvCxnSpPr>
          <p:spPr bwMode="gray">
            <a:xfrm>
              <a:off x="283818" y="4397429"/>
              <a:ext cx="5845520" cy="0"/>
            </a:xfrm>
            <a:prstGeom prst="line">
              <a:avLst/>
            </a:prstGeom>
            <a:ln w="12700">
              <a:solidFill>
                <a:schemeClr val="bg2">
                  <a:lumMod val="7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44" name="Slide number - decorative">
            <a:extLst>
              <a:ext uri="{C183D7F6-B498-43B3-948B-1728B52AA6E4}">
                <adec:decorative xmlns:adec="http://schemas.microsoft.com/office/drawing/2017/decorative" val="1"/>
              </a:ext>
            </a:extLst>
          </p:cNvPr>
          <p:cNvSpPr txBox="1"/>
          <p:nvPr/>
        </p:nvSpPr>
        <p:spPr bwMode="gray">
          <a:xfrm>
            <a:off x="6163373" y="444101"/>
            <a:ext cx="237427" cy="100027"/>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
        <p:nvSpPr>
          <p:cNvPr id="5" name="Title 4">
            <a:extLst>
              <a:ext uri="{FF2B5EF4-FFF2-40B4-BE49-F238E27FC236}">
                <a16:creationId xmlns:a16="http://schemas.microsoft.com/office/drawing/2014/main" id="{84D3153D-2C97-63BF-13A1-98A45C540546}"/>
              </a:ext>
            </a:extLst>
          </p:cNvPr>
          <p:cNvSpPr>
            <a:spLocks noGrp="1"/>
          </p:cNvSpPr>
          <p:nvPr>
            <p:ph type="title" hasCustomPrompt="1"/>
          </p:nvPr>
        </p:nvSpPr>
        <p:spPr/>
        <p:txBody>
          <a:bodyPr/>
          <a:lstStyle>
            <a:lvl1pPr>
              <a:defRPr>
                <a:solidFill>
                  <a:schemeClr val="bg1"/>
                </a:solidFill>
              </a:defRPr>
            </a:lvl1pPr>
          </a:lstStyle>
          <a:p>
            <a:r>
              <a:rPr lang="en-US" dirty="0"/>
              <a:t>Click to add “Notes”</a:t>
            </a:r>
          </a:p>
        </p:txBody>
      </p:sp>
    </p:spTree>
    <p:custDataLst>
      <p:tags r:id="rId1"/>
    </p:custDataLst>
    <p:extLst>
      <p:ext uri="{BB962C8B-B14F-4D97-AF65-F5344CB8AC3E}">
        <p14:creationId xmlns:p14="http://schemas.microsoft.com/office/powerpoint/2010/main" val="2220246426"/>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perless Meeting Credit/Caveat">
    <p:spTree>
      <p:nvGrpSpPr>
        <p:cNvPr id="1" name=""/>
        <p:cNvGrpSpPr/>
        <p:nvPr/>
      </p:nvGrpSpPr>
      <p:grpSpPr>
        <a:xfrm>
          <a:off x="0" y="0"/>
          <a:ext cx="0" cy="0"/>
          <a:chOff x="0" y="0"/>
          <a:chExt cx="0" cy="0"/>
        </a:xfrm>
      </p:grpSpPr>
      <p:sp>
        <p:nvSpPr>
          <p:cNvPr id="34" name="Slide title"/>
          <p:cNvSpPr>
            <a:spLocks noGrp="1"/>
          </p:cNvSpPr>
          <p:nvPr>
            <p:ph type="title" hasCustomPrompt="1"/>
          </p:nvPr>
        </p:nvSpPr>
        <p:spPr bwMode="gray">
          <a:xfrm>
            <a:off x="281609" y="309824"/>
            <a:ext cx="3718947" cy="249299"/>
          </a:xfrm>
          <a:prstGeom prst="rect">
            <a:avLst/>
          </a:prstGeom>
        </p:spPr>
        <p:txBody>
          <a:bodyPr wrap="square" lIns="0" tIns="0" rIns="0" bIns="0" anchor="t" anchorCtr="0">
            <a:spAutoFit/>
          </a:bodyPr>
          <a:lstStyle>
            <a:lvl1pPr>
              <a:lnSpc>
                <a:spcPct val="90000"/>
              </a:lnSpc>
              <a:defRPr b="0">
                <a:solidFill>
                  <a:schemeClr val="tx1"/>
                </a:solidFill>
              </a:defRPr>
            </a:lvl1pPr>
          </a:lstStyle>
          <a:p>
            <a:r>
              <a:rPr lang="en-US" dirty="0"/>
              <a:t>Add “Project Contributors” Here</a:t>
            </a:r>
          </a:p>
        </p:txBody>
      </p:sp>
      <p:sp>
        <p:nvSpPr>
          <p:cNvPr id="35" name="Project director"/>
          <p:cNvSpPr>
            <a:spLocks noGrp="1"/>
          </p:cNvSpPr>
          <p:nvPr>
            <p:ph type="body" sz="quarter" idx="37" hasCustomPrompt="1"/>
          </p:nvPr>
        </p:nvSpPr>
        <p:spPr bwMode="gray">
          <a:xfrm>
            <a:off x="591552" y="968034"/>
            <a:ext cx="3017520" cy="169277"/>
          </a:xfrm>
        </p:spPr>
        <p:txBody>
          <a:bodyPr/>
          <a:lstStyle>
            <a:lvl1pPr marL="0" indent="0">
              <a:spcBef>
                <a:spcPts val="0"/>
              </a:spcBef>
              <a:buNone/>
              <a:defRPr sz="1100" b="1">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Project Director (insert text)</a:t>
            </a:r>
          </a:p>
        </p:txBody>
      </p:sp>
      <p:sp>
        <p:nvSpPr>
          <p:cNvPr id="36" name="Project director names"/>
          <p:cNvSpPr>
            <a:spLocks noGrp="1"/>
          </p:cNvSpPr>
          <p:nvPr>
            <p:ph type="body" sz="quarter" idx="38" hasCustomPrompt="1"/>
          </p:nvPr>
        </p:nvSpPr>
        <p:spPr bwMode="gray">
          <a:xfrm>
            <a:off x="591552" y="1175826"/>
            <a:ext cx="3019522" cy="138499"/>
          </a:xfrm>
        </p:spPr>
        <p:txBody>
          <a:bodyPr/>
          <a:lstStyle>
            <a:lvl1pPr marL="0" indent="0">
              <a:spcBef>
                <a:spcPts val="200"/>
              </a:spcBef>
              <a:buNone/>
              <a:defRPr>
                <a:solidFill>
                  <a:schemeClr val="tx1"/>
                </a:solidFill>
              </a:defRPr>
            </a:lvl1pPr>
          </a:lstStyle>
          <a:p>
            <a:pPr lvl="0"/>
            <a:r>
              <a:rPr lang="en-US" dirty="0"/>
              <a:t>Insert Name(s) Here</a:t>
            </a:r>
          </a:p>
        </p:txBody>
      </p:sp>
      <p:sp>
        <p:nvSpPr>
          <p:cNvPr id="37" name="Contributing consultants"/>
          <p:cNvSpPr>
            <a:spLocks noGrp="1"/>
          </p:cNvSpPr>
          <p:nvPr>
            <p:ph type="body" sz="quarter" idx="39" hasCustomPrompt="1"/>
          </p:nvPr>
        </p:nvSpPr>
        <p:spPr bwMode="gray">
          <a:xfrm>
            <a:off x="591552" y="1609882"/>
            <a:ext cx="3017520" cy="169277"/>
          </a:xfrm>
        </p:spPr>
        <p:txBody>
          <a:bodyPr/>
          <a:lstStyle>
            <a:lvl1pPr marL="0" indent="0">
              <a:spcBef>
                <a:spcPts val="0"/>
              </a:spcBef>
              <a:buNone/>
              <a:defRPr sz="1100" b="1">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Contributing Consultants (insert text)</a:t>
            </a:r>
          </a:p>
        </p:txBody>
      </p:sp>
      <p:sp>
        <p:nvSpPr>
          <p:cNvPr id="38" name="Contributing consultants names"/>
          <p:cNvSpPr>
            <a:spLocks noGrp="1"/>
          </p:cNvSpPr>
          <p:nvPr>
            <p:ph type="body" sz="quarter" idx="40" hasCustomPrompt="1"/>
          </p:nvPr>
        </p:nvSpPr>
        <p:spPr bwMode="gray">
          <a:xfrm>
            <a:off x="591552" y="1819016"/>
            <a:ext cx="3019522" cy="138499"/>
          </a:xfrm>
        </p:spPr>
        <p:txBody>
          <a:bodyPr/>
          <a:lstStyle>
            <a:lvl1pPr marL="0" indent="0">
              <a:spcBef>
                <a:spcPts val="200"/>
              </a:spcBef>
              <a:buNone/>
              <a:defRPr>
                <a:solidFill>
                  <a:schemeClr val="tx1"/>
                </a:solidFill>
              </a:defRPr>
            </a:lvl1pPr>
          </a:lstStyle>
          <a:p>
            <a:pPr lvl="0"/>
            <a:r>
              <a:rPr lang="en-US" dirty="0"/>
              <a:t>Insert Name(s) Here</a:t>
            </a:r>
          </a:p>
        </p:txBody>
      </p:sp>
      <p:sp>
        <p:nvSpPr>
          <p:cNvPr id="39" name="Executive director"/>
          <p:cNvSpPr>
            <a:spLocks noGrp="1"/>
          </p:cNvSpPr>
          <p:nvPr>
            <p:ph type="body" sz="quarter" idx="41" hasCustomPrompt="1"/>
          </p:nvPr>
        </p:nvSpPr>
        <p:spPr bwMode="gray">
          <a:xfrm>
            <a:off x="591552" y="2250476"/>
            <a:ext cx="3017520" cy="169277"/>
          </a:xfrm>
        </p:spPr>
        <p:txBody>
          <a:bodyPr/>
          <a:lstStyle>
            <a:lvl1pPr marL="0" indent="0">
              <a:spcBef>
                <a:spcPts val="0"/>
              </a:spcBef>
              <a:buNone/>
              <a:defRPr sz="1100" b="1">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Executive Director (insert text)</a:t>
            </a:r>
          </a:p>
        </p:txBody>
      </p:sp>
      <p:sp>
        <p:nvSpPr>
          <p:cNvPr id="40" name="Executive director names"/>
          <p:cNvSpPr>
            <a:spLocks noGrp="1"/>
          </p:cNvSpPr>
          <p:nvPr>
            <p:ph type="body" sz="quarter" idx="42" hasCustomPrompt="1"/>
          </p:nvPr>
        </p:nvSpPr>
        <p:spPr bwMode="gray">
          <a:xfrm>
            <a:off x="591552" y="2459785"/>
            <a:ext cx="3019522" cy="138499"/>
          </a:xfrm>
        </p:spPr>
        <p:txBody>
          <a:bodyPr/>
          <a:lstStyle>
            <a:lvl1pPr marL="0" indent="0">
              <a:spcBef>
                <a:spcPts val="200"/>
              </a:spcBef>
              <a:buNone/>
              <a:defRPr>
                <a:solidFill>
                  <a:schemeClr val="tx1"/>
                </a:solidFill>
              </a:defRPr>
            </a:lvl1pPr>
            <a:lvl2pPr marL="114300" indent="0">
              <a:spcBef>
                <a:spcPts val="200"/>
              </a:spcBef>
              <a:buNone/>
              <a:defRPr>
                <a:solidFill>
                  <a:schemeClr val="accent3"/>
                </a:solidFill>
              </a:defRPr>
            </a:lvl2pPr>
            <a:lvl3pPr marL="228600" indent="0">
              <a:spcBef>
                <a:spcPts val="200"/>
              </a:spcBef>
              <a:buNone/>
              <a:defRPr>
                <a:solidFill>
                  <a:schemeClr val="accent3"/>
                </a:solidFill>
              </a:defRPr>
            </a:lvl3pPr>
            <a:lvl4pPr marL="342900" indent="0">
              <a:spcBef>
                <a:spcPts val="200"/>
              </a:spcBef>
              <a:buNone/>
              <a:defRPr>
                <a:solidFill>
                  <a:schemeClr val="accent3"/>
                </a:solidFill>
              </a:defRPr>
            </a:lvl4pPr>
            <a:lvl5pPr marL="457200" indent="0">
              <a:spcBef>
                <a:spcPts val="200"/>
              </a:spcBef>
              <a:buNone/>
              <a:defRPr>
                <a:solidFill>
                  <a:schemeClr val="accent3"/>
                </a:solidFill>
              </a:defRPr>
            </a:lvl5pPr>
          </a:lstStyle>
          <a:p>
            <a:pPr lvl="0"/>
            <a:r>
              <a:rPr lang="en-US" dirty="0"/>
              <a:t>Insert Name(s) Here</a:t>
            </a:r>
          </a:p>
        </p:txBody>
      </p:sp>
      <p:cxnSp>
        <p:nvCxnSpPr>
          <p:cNvPr id="13" name="Line - decorative">
            <a:extLst>
              <a:ext uri="{C183D7F6-B498-43B3-948B-1728B52AA6E4}">
                <adec:decorative xmlns:adec="http://schemas.microsoft.com/office/drawing/2017/decorative" val="1"/>
              </a:ext>
            </a:extLst>
          </p:cNvPr>
          <p:cNvCxnSpPr/>
          <p:nvPr/>
        </p:nvCxnSpPr>
        <p:spPr bwMode="gray">
          <a:xfrm>
            <a:off x="4086830" y="0"/>
            <a:ext cx="0" cy="4800600"/>
          </a:xfrm>
          <a:prstGeom prst="line">
            <a:avLst/>
          </a:prstGeom>
          <a:ln w="12700">
            <a:solidFill>
              <a:schemeClr val="bg2">
                <a:lumMod val="75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4" name="Full legal caveat - decorative">
            <a:extLst>
              <a:ext uri="{C183D7F6-B498-43B3-948B-1728B52AA6E4}">
                <adec:decorative xmlns:adec="http://schemas.microsoft.com/office/drawing/2017/decorative" val="1"/>
              </a:ext>
            </a:extLst>
          </p:cNvPr>
          <p:cNvSpPr txBox="1"/>
          <p:nvPr/>
        </p:nvSpPr>
        <p:spPr bwMode="gray">
          <a:xfrm>
            <a:off x="4173100" y="198787"/>
            <a:ext cx="1920240" cy="4514056"/>
          </a:xfrm>
          <a:prstGeom prst="rect">
            <a:avLst/>
          </a:prstGeom>
          <a:noFill/>
        </p:spPr>
        <p:txBody>
          <a:bodyPr wrap="square" lIns="0" tIns="0" rIns="0" bIns="0" rtlCol="0">
            <a:spAutoFit/>
          </a:bodyPr>
          <a:lstStyle/>
          <a:p>
            <a:pPr>
              <a:spcBef>
                <a:spcPts val="400"/>
              </a:spcBef>
            </a:pPr>
            <a:r>
              <a:rPr lang="en-US" sz="400" b="1" kern="1200" dirty="0">
                <a:solidFill>
                  <a:schemeClr val="tx1"/>
                </a:solidFill>
                <a:effectLst/>
                <a:latin typeface="+mn-lt"/>
                <a:ea typeface="+mn-ea"/>
                <a:cs typeface="+mn-cs"/>
              </a:rPr>
              <a:t>Legal Caveat</a:t>
            </a:r>
            <a:endParaRPr lang="en-US" sz="400" kern="1200" dirty="0">
              <a:solidFill>
                <a:schemeClr val="tx1"/>
              </a:solidFill>
              <a:effectLst/>
              <a:latin typeface="+mn-lt"/>
              <a:ea typeface="+mn-ea"/>
              <a:cs typeface="+mn-cs"/>
            </a:endParaRPr>
          </a:p>
          <a:p>
            <a:pPr>
              <a:spcBef>
                <a:spcPts val="400"/>
              </a:spcBef>
            </a:pPr>
            <a:r>
              <a:rPr lang="en-US" sz="400" kern="1200" dirty="0">
                <a:solidFill>
                  <a:schemeClr val="tx1"/>
                </a:solidFill>
                <a:effectLst/>
                <a:latin typeface="+mn-lt"/>
                <a:ea typeface="+mn-ea"/>
                <a:cs typeface="+mn-cs"/>
              </a:rPr>
              <a:t>EAB Global, Inc. (“EAB”) has made efforts to verify the accuracy of the information it provides to partners. This report relies on data obtained from many sources, however, and EAB cannot guarantee the accuracy of the information provided or any analysis based thereon. In addition, neither EAB nor any of its affiliates (each, an “EAB Organization”) is in the business of giving legal, accounting, or other professional advice, and its reports should not be construed as professional advice. In particular, partners should not rely on any legal commentary in this report as a basis for action, or assume that any tactics described herein would be permitted by applicable law or appropriate for a given partner’s situation. Partners are advised to consult with appropriate professionals concerning legal, tax, or accounting issues, before implementing any of these tactics. No EAB Organization or any of its respective officers, directors, employees, or agents shall be liable for any claims, liabilities, or expenses relating to (a) any errors or omissions in this report, whether caused by any EAB Organization, or any of their respective employees or agents, or sources or other third parties, (b) any recommendation by any EAB Organization, or (c) failure of partner and its employees and agents to abide by the terms set forth herein.</a:t>
            </a:r>
          </a:p>
          <a:p>
            <a:pPr>
              <a:spcBef>
                <a:spcPts val="400"/>
              </a:spcBef>
            </a:pPr>
            <a:r>
              <a:rPr lang="en-US" sz="400" kern="1200" dirty="0">
                <a:solidFill>
                  <a:schemeClr val="tx1"/>
                </a:solidFill>
                <a:effectLst/>
                <a:latin typeface="+mn-lt"/>
                <a:ea typeface="+mn-ea"/>
                <a:cs typeface="+mn-cs"/>
              </a:rPr>
              <a:t>EAB is a registered trademark of EAB Global, Inc. in the United States and other countries. Partners are not permitted to use these trademarks, or any other trademark, product name, service name, trade name, and logo of any EAB Organization without prior written consent of EAB.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an EAB Organization and its products and services, or (b) an endorsement of the company or its products or services by an EAB Organization. No EAB Organization is affiliated with any such company.</a:t>
            </a:r>
            <a:endParaRPr lang="en-US" sz="400" b="1" kern="1200" dirty="0">
              <a:solidFill>
                <a:schemeClr val="tx1"/>
              </a:solidFill>
              <a:effectLst/>
              <a:latin typeface="+mn-lt"/>
              <a:ea typeface="+mn-ea"/>
              <a:cs typeface="+mn-cs"/>
            </a:endParaRPr>
          </a:p>
          <a:p>
            <a:pPr>
              <a:spcBef>
                <a:spcPts val="400"/>
              </a:spcBef>
            </a:pPr>
            <a:r>
              <a:rPr lang="en-US" sz="400" b="1" kern="1200" dirty="0">
                <a:solidFill>
                  <a:schemeClr val="tx1"/>
                </a:solidFill>
                <a:effectLst/>
                <a:latin typeface="+mn-lt"/>
                <a:ea typeface="+mn-ea"/>
                <a:cs typeface="+mn-cs"/>
              </a:rPr>
              <a:t>IMPORTANT: Please read the following.</a:t>
            </a:r>
            <a:endParaRPr lang="en-US" sz="400" kern="1200" dirty="0">
              <a:solidFill>
                <a:schemeClr val="tx1"/>
              </a:solidFill>
              <a:effectLst/>
              <a:latin typeface="+mn-lt"/>
              <a:ea typeface="+mn-ea"/>
              <a:cs typeface="+mn-cs"/>
            </a:endParaRPr>
          </a:p>
          <a:p>
            <a:pPr>
              <a:spcBef>
                <a:spcPts val="400"/>
              </a:spcBef>
            </a:pPr>
            <a:r>
              <a:rPr lang="en-US" sz="400" kern="1200" dirty="0">
                <a:solidFill>
                  <a:schemeClr val="tx1"/>
                </a:solidFill>
                <a:effectLst/>
                <a:latin typeface="+mn-lt"/>
                <a:ea typeface="+mn-ea"/>
                <a:cs typeface="+mn-cs"/>
              </a:rPr>
              <a:t>EAB has prepared this report for the exclusive use of its partners. Each partner acknowledges and agrees that this report and the information contained herein (collectively, the “Report”) are confidential and proprietary to EAB. By accepting delivery of this Report, each partner agrees to abide by the terms as stated herein, including the following:</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All right, title, and interest in and to this Report is owned by an EAB Organization. Except as stated herein, no right, license, permission, or interest of any kind in this Report is intended to be given, transferred to, or acquired by a partner. Each partner is authorized to use this Report only to the extent expressly authorized herein.</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shall not sell, license, republish, distribute, or post online or otherwise this Report, in part or in whole. Each partner shall not disseminate or permit the use of, and shall take reasonable precautions to prevent such dissemination or use of, this Report by (a) any of its employees and agents (except as stated below), or (b) any third party.</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may make this Report available solely to those of its </a:t>
            </a:r>
            <a:br>
              <a:rPr lang="en-US" sz="400" kern="1200" dirty="0">
                <a:solidFill>
                  <a:schemeClr val="tx1"/>
                </a:solidFill>
                <a:effectLst/>
                <a:latin typeface="+mn-lt"/>
                <a:ea typeface="+mn-ea"/>
                <a:cs typeface="+mn-cs"/>
              </a:rPr>
            </a:br>
            <a:r>
              <a:rPr lang="en-US" sz="400" kern="1200" dirty="0">
                <a:solidFill>
                  <a:schemeClr val="tx1"/>
                </a:solidFill>
                <a:effectLst/>
                <a:latin typeface="+mn-lt"/>
                <a:ea typeface="+mn-ea"/>
                <a:cs typeface="+mn-cs"/>
              </a:rPr>
              <a:t>employees and agents who (a) are registered for the workshop or program of which this Report is a part, (b) require access to this Report in order to learn from the information described herein, and (c) agree not to disclose this Report to other employees or agents or any third party. Each partner shall use, and shall ensure that its employees and agents use, this Report for its internal use only. Each partner may make a limited number of copies, solely as adequate for use by its employees and agents in accordance with the terms herein.</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shall not remove from this Report any confidential markings, copyright notices, and/or other similar indicia herein.</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is responsible for any breach of its obligations as stated herein by any of its employees or agents.</a:t>
            </a:r>
          </a:p>
          <a:p>
            <a:pPr marL="114300" indent="-114300">
              <a:spcBef>
                <a:spcPts val="400"/>
              </a:spcBef>
              <a:buFont typeface="+mj-lt"/>
              <a:buAutoNum type="arabicPeriod"/>
            </a:pPr>
            <a:r>
              <a:rPr lang="en-US" sz="400" kern="1200" dirty="0">
                <a:solidFill>
                  <a:schemeClr val="tx1"/>
                </a:solidFill>
                <a:effectLst/>
                <a:latin typeface="+mn-lt"/>
                <a:ea typeface="+mn-ea"/>
                <a:cs typeface="+mn-cs"/>
              </a:rPr>
              <a:t>If a partner is unwilling to abide by any of the foregoing obligations, then such partner shall promptly return this Report and all copies thereof to EAB.  </a:t>
            </a:r>
          </a:p>
        </p:txBody>
      </p:sp>
    </p:spTree>
    <p:custDataLst>
      <p:tags r:id="rId1"/>
    </p:custDataLst>
    <p:extLst>
      <p:ext uri="{BB962C8B-B14F-4D97-AF65-F5344CB8AC3E}">
        <p14:creationId xmlns:p14="http://schemas.microsoft.com/office/powerpoint/2010/main" val="1333593614"/>
      </p:ext>
    </p:extLst>
  </p:cSld>
  <p:clrMapOvr>
    <a:masterClrMapping/>
  </p:clrMapOvr>
  <p:extLst>
    <p:ext uri="{DCECCB84-F9BA-43D5-87BE-67443E8EF086}">
      <p15:sldGuideLst xmlns:p15="http://schemas.microsoft.com/office/powerpoint/2012/main">
        <p15:guide id="1" pos="370">
          <p15:clr>
            <a:srgbClr val="FBAE40"/>
          </p15:clr>
        </p15:guide>
        <p15:guide id="2" orient="horz" pos="195">
          <p15:clr>
            <a:srgbClr val="FBAE40"/>
          </p15:clr>
        </p15:guide>
        <p15:guide id="3" pos="241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Copy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5551C-683E-1D39-19D0-C135F7C109A7}"/>
              </a:ext>
            </a:extLst>
          </p:cNvPr>
          <p:cNvSpPr>
            <a:spLocks noGrp="1"/>
          </p:cNvSpPr>
          <p:nvPr>
            <p:ph type="title" hasCustomPrompt="1"/>
          </p:nvPr>
        </p:nvSpPr>
        <p:spPr>
          <a:xfrm>
            <a:off x="277812" y="-874764"/>
            <a:ext cx="5845175" cy="747897"/>
          </a:xfrm>
        </p:spPr>
        <p:txBody>
          <a:bodyPr/>
          <a:lstStyle/>
          <a:p>
            <a:r>
              <a:rPr lang="en-US" dirty="0"/>
              <a:t>Add a title, Ex: “Page Left Blank Intentionally #1” (this is a hidden title for accessibility; needs to be unique so add a number)</a:t>
            </a:r>
          </a:p>
        </p:txBody>
      </p:sp>
      <p:sp>
        <p:nvSpPr>
          <p:cNvPr id="20" name="Slide number - decorative">
            <a:extLst>
              <a:ext uri="{C183D7F6-B498-43B3-948B-1728B52AA6E4}">
                <adec:decorative xmlns:adec="http://schemas.microsoft.com/office/drawing/2017/decorative" val="1"/>
              </a:ext>
            </a:extLst>
          </p:cNvPr>
          <p:cNvSpPr txBox="1"/>
          <p:nvPr/>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tx1"/>
                </a:solidFill>
                <a:latin typeface="+mj-lt"/>
              </a:rPr>
              <a:t>‹#›</a:t>
            </a:fld>
            <a:endParaRPr lang="en-US" sz="650" dirty="0">
              <a:solidFill>
                <a:schemeClr val="tx1"/>
              </a:solidFill>
              <a:latin typeface="+mj-lt"/>
            </a:endParaRPr>
          </a:p>
        </p:txBody>
      </p:sp>
    </p:spTree>
    <p:custDataLst>
      <p:tags r:id="rId1"/>
    </p:custDataLst>
    <p:extLst>
      <p:ext uri="{BB962C8B-B14F-4D97-AF65-F5344CB8AC3E}">
        <p14:creationId xmlns:p14="http://schemas.microsoft.com/office/powerpoint/2010/main" val="3725168497"/>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ack Cover: Top Slide">
    <p:bg bwMode="gray">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29801-F3AC-5A3B-058B-8F47CD7CD7C3}"/>
              </a:ext>
            </a:extLst>
          </p:cNvPr>
          <p:cNvSpPr>
            <a:spLocks noGrp="1"/>
          </p:cNvSpPr>
          <p:nvPr>
            <p:ph type="title" hasCustomPrompt="1"/>
          </p:nvPr>
        </p:nvSpPr>
        <p:spPr>
          <a:xfrm>
            <a:off x="277812" y="-867390"/>
            <a:ext cx="5845175" cy="747897"/>
          </a:xfrm>
        </p:spPr>
        <p:txBody>
          <a:bodyPr/>
          <a:lstStyle>
            <a:lvl1pPr>
              <a:defRPr/>
            </a:lvl1pPr>
          </a:lstStyle>
          <a:p>
            <a:r>
              <a:rPr lang="en-US" dirty="0"/>
              <a:t>Add a title, Ex: “Page Left Blank Intentionally #1” (this is a hidden title for accessibility; needs to be unique so add a number)</a:t>
            </a:r>
          </a:p>
        </p:txBody>
      </p:sp>
    </p:spTree>
    <p:custDataLst>
      <p:tags r:id="rId1"/>
    </p:custDataLst>
    <p:extLst>
      <p:ext uri="{BB962C8B-B14F-4D97-AF65-F5344CB8AC3E}">
        <p14:creationId xmlns:p14="http://schemas.microsoft.com/office/powerpoint/2010/main" val="4230622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ack Cover: Bottom Slide">
    <p:bg bwMode="gray">
      <p:bgPr>
        <a:solidFill>
          <a:schemeClr val="accent5"/>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419022-B13A-16FF-DBB2-F3A71F414086}"/>
              </a:ext>
            </a:extLst>
          </p:cNvPr>
          <p:cNvSpPr>
            <a:spLocks noGrp="1"/>
          </p:cNvSpPr>
          <p:nvPr>
            <p:ph type="title" hasCustomPrompt="1"/>
          </p:nvPr>
        </p:nvSpPr>
        <p:spPr>
          <a:xfrm>
            <a:off x="277812" y="-625213"/>
            <a:ext cx="5845175" cy="498598"/>
          </a:xfrm>
        </p:spPr>
        <p:txBody>
          <a:bodyPr/>
          <a:lstStyle/>
          <a:p>
            <a:r>
              <a:rPr lang="en-US" dirty="0"/>
              <a:t>Add “EAB Contact Info” (this is a hidden title for accessibility)</a:t>
            </a:r>
          </a:p>
        </p:txBody>
      </p:sp>
      <p:pic>
        <p:nvPicPr>
          <p:cNvPr id="4" name="Picture 3">
            <a:extLst>
              <a:ext uri="{FF2B5EF4-FFF2-40B4-BE49-F238E27FC236}">
                <a16:creationId xmlns:a16="http://schemas.microsoft.com/office/drawing/2014/main" id="{3C9CFAEA-17B6-4FC6-B736-008C9F649D6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8" y="0"/>
            <a:ext cx="6399784" cy="4800600"/>
          </a:xfrm>
          <a:prstGeom prst="rect">
            <a:avLst/>
          </a:prstGeom>
        </p:spPr>
      </p:pic>
      <p:pic>
        <p:nvPicPr>
          <p:cNvPr id="26" name="Picture 25" descr="EAB logo">
            <a:extLst>
              <a:ext uri="{FF2B5EF4-FFF2-40B4-BE49-F238E27FC236}">
                <a16:creationId xmlns:a16="http://schemas.microsoft.com/office/drawing/2014/main" id="{5A774E0D-2155-4B2C-B424-59193186EB03}"/>
              </a:ext>
            </a:extLst>
          </p:cNvPr>
          <p:cNvPicPr>
            <a:picLocks noChangeAspect="1"/>
          </p:cNvPicPr>
          <p:nvPr/>
        </p:nvPicPr>
        <p:blipFill>
          <a:blip r:embed="rId4"/>
          <a:stretch>
            <a:fillRect/>
          </a:stretch>
        </p:blipFill>
        <p:spPr>
          <a:xfrm>
            <a:off x="4557336" y="374393"/>
            <a:ext cx="1371600" cy="557784"/>
          </a:xfrm>
          <a:prstGeom prst="rect">
            <a:avLst/>
          </a:prstGeom>
        </p:spPr>
      </p:pic>
      <p:sp>
        <p:nvSpPr>
          <p:cNvPr id="20" name="EAb locations, phone, website">
            <a:extLst>
              <a:ext uri="{FF2B5EF4-FFF2-40B4-BE49-F238E27FC236}">
                <a16:creationId xmlns:a16="http://schemas.microsoft.com/office/drawing/2014/main" id="{FC89286D-4175-B847-9CEC-C0D816A638EF}"/>
              </a:ext>
              <a:ext uri="{C183D7F6-B498-43B3-948B-1728B52AA6E4}">
                <adec:decorative xmlns:adec="http://schemas.microsoft.com/office/drawing/2017/decorative" val="0"/>
              </a:ext>
            </a:extLst>
          </p:cNvPr>
          <p:cNvSpPr txBox="1"/>
          <p:nvPr/>
        </p:nvSpPr>
        <p:spPr bwMode="gray">
          <a:xfrm>
            <a:off x="2113475" y="1158138"/>
            <a:ext cx="3822654" cy="153888"/>
          </a:xfrm>
          <a:prstGeom prst="rect">
            <a:avLst/>
          </a:prstGeom>
          <a:noFill/>
        </p:spPr>
        <p:txBody>
          <a:bodyPr wrap="square" lIns="0" tIns="0" rIns="0" bIns="0" rtlCol="0">
            <a:spAutoFit/>
          </a:bodyPr>
          <a:lstStyle/>
          <a:p>
            <a:pPr algn="r">
              <a:spcBef>
                <a:spcPts val="1100"/>
              </a:spcBef>
            </a:pPr>
            <a:r>
              <a:rPr lang="en-US" sz="1000" spc="0" baseline="0" dirty="0">
                <a:solidFill>
                  <a:schemeClr val="bg1"/>
                </a:solidFill>
                <a:latin typeface="+mn-lt"/>
                <a:ea typeface="Verdana" panose="020B0604030504040204" pitchFamily="34" charset="0"/>
                <a:cs typeface="Verdana" panose="020B0604030504040204" pitchFamily="34" charset="0"/>
              </a:rPr>
              <a:t>202-747-1000 | </a:t>
            </a:r>
            <a:r>
              <a:rPr lang="en-US" sz="1000" b="1" spc="0" baseline="0" dirty="0">
                <a:solidFill>
                  <a:schemeClr val="bg1"/>
                </a:solidFill>
                <a:latin typeface="+mn-lt"/>
                <a:ea typeface="Verdana" panose="020B0604030504040204" pitchFamily="34" charset="0"/>
                <a:cs typeface="Verdana" panose="020B0604030504040204" pitchFamily="34" charset="0"/>
              </a:rPr>
              <a:t>eab.com</a:t>
            </a:r>
          </a:p>
        </p:txBody>
      </p:sp>
      <p:grpSp>
        <p:nvGrpSpPr>
          <p:cNvPr id="3" name="Group 2">
            <a:extLst>
              <a:ext uri="{FF2B5EF4-FFF2-40B4-BE49-F238E27FC236}">
                <a16:creationId xmlns:a16="http://schemas.microsoft.com/office/drawing/2014/main" id="{25BE0287-1A53-4E55-ADBD-54EEB00C9FA7}"/>
              </a:ext>
              <a:ext uri="{C183D7F6-B498-43B3-948B-1728B52AA6E4}">
                <adec:decorative xmlns:adec="http://schemas.microsoft.com/office/drawing/2017/decorative" val="1"/>
              </a:ext>
            </a:extLst>
          </p:cNvPr>
          <p:cNvGrpSpPr/>
          <p:nvPr/>
        </p:nvGrpSpPr>
        <p:grpSpPr>
          <a:xfrm>
            <a:off x="2113475" y="1439005"/>
            <a:ext cx="3874395" cy="182880"/>
            <a:chOff x="2113475" y="1439005"/>
            <a:chExt cx="3874395" cy="182880"/>
          </a:xfrm>
        </p:grpSpPr>
        <p:pic>
          <p:nvPicPr>
            <p:cNvPr id="11" name="Graphic 10">
              <a:extLst>
                <a:ext uri="{FF2B5EF4-FFF2-40B4-BE49-F238E27FC236}">
                  <a16:creationId xmlns:a16="http://schemas.microsoft.com/office/drawing/2014/main" id="{7025375E-D2DD-864A-A8E2-3A340275D4E9}"/>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751535" y="1439005"/>
              <a:ext cx="182880" cy="182880"/>
            </a:xfrm>
            <a:prstGeom prst="rect">
              <a:avLst/>
            </a:prstGeom>
          </p:spPr>
        </p:pic>
        <p:pic>
          <p:nvPicPr>
            <p:cNvPr id="12" name="Graphic 11">
              <a:extLst>
                <a:ext uri="{FF2B5EF4-FFF2-40B4-BE49-F238E27FC236}">
                  <a16:creationId xmlns:a16="http://schemas.microsoft.com/office/drawing/2014/main" id="{A3F16BFA-C68E-484A-B601-187DB543DDF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061188" y="1439005"/>
              <a:ext cx="182880" cy="182880"/>
            </a:xfrm>
            <a:prstGeom prst="rect">
              <a:avLst/>
            </a:prstGeom>
          </p:spPr>
        </p:pic>
        <p:pic>
          <p:nvPicPr>
            <p:cNvPr id="18" name="Graphic 17">
              <a:extLst>
                <a:ext uri="{FF2B5EF4-FFF2-40B4-BE49-F238E27FC236}">
                  <a16:creationId xmlns:a16="http://schemas.microsoft.com/office/drawing/2014/main" id="{1B4CBDE4-64FC-064A-A34B-734EF627B961}"/>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2896133" y="1439005"/>
              <a:ext cx="182880" cy="182880"/>
            </a:xfrm>
            <a:prstGeom prst="rect">
              <a:avLst/>
            </a:prstGeom>
          </p:spPr>
        </p:pic>
        <p:pic>
          <p:nvPicPr>
            <p:cNvPr id="19" name="Graphic 18">
              <a:extLst>
                <a:ext uri="{FF2B5EF4-FFF2-40B4-BE49-F238E27FC236}">
                  <a16:creationId xmlns:a16="http://schemas.microsoft.com/office/drawing/2014/main" id="{AEC3CDD8-176E-DA44-B55D-472FD06F856E}"/>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113475" y="1439005"/>
              <a:ext cx="182880" cy="182880"/>
            </a:xfrm>
            <a:prstGeom prst="rect">
              <a:avLst/>
            </a:prstGeom>
          </p:spPr>
        </p:pic>
        <p:sp>
          <p:nvSpPr>
            <p:cNvPr id="22" name="EAb locations, phone, website">
              <a:extLst>
                <a:ext uri="{FF2B5EF4-FFF2-40B4-BE49-F238E27FC236}">
                  <a16:creationId xmlns:a16="http://schemas.microsoft.com/office/drawing/2014/main" id="{864AA60D-4F78-9142-9B16-5FA4F68B622E}"/>
                </a:ext>
                <a:ext uri="{C183D7F6-B498-43B3-948B-1728B52AA6E4}">
                  <adec:decorative xmlns:adec="http://schemas.microsoft.com/office/drawing/2017/decorative" val="1"/>
                </a:ext>
              </a:extLst>
            </p:cNvPr>
            <p:cNvSpPr txBox="1"/>
            <p:nvPr/>
          </p:nvSpPr>
          <p:spPr bwMode="gray">
            <a:xfrm>
              <a:off x="2340643" y="1453947"/>
              <a:ext cx="447113" cy="152997"/>
            </a:xfrm>
            <a:prstGeom prst="rect">
              <a:avLst/>
            </a:prstGeom>
            <a:noFill/>
          </p:spPr>
          <p:txBody>
            <a:bodyPr wrap="square" lIns="0" tIns="0" rIns="0" bIns="0" rtlCol="0">
              <a:spAutoFit/>
            </a:bodyPr>
            <a:lstStyle/>
            <a:p>
              <a:pPr algn="l">
                <a:spcBef>
                  <a:spcPts val="500"/>
                </a:spcBef>
              </a:pPr>
              <a:r>
                <a:rPr lang="en-US" sz="1000" b="1" spc="0" baseline="0" dirty="0">
                  <a:solidFill>
                    <a:schemeClr val="bg1"/>
                  </a:solidFill>
                  <a:latin typeface="+mn-lt"/>
                  <a:ea typeface="Verdana" panose="020B0604030504040204" pitchFamily="34" charset="0"/>
                  <a:cs typeface="Verdana" panose="020B0604030504040204" pitchFamily="34" charset="0"/>
                </a:rPr>
                <a:t>@</a:t>
              </a:r>
              <a:r>
                <a:rPr lang="en-US" sz="1000" b="1" spc="0" baseline="0" dirty="0" err="1">
                  <a:solidFill>
                    <a:schemeClr val="bg1"/>
                  </a:solidFill>
                  <a:latin typeface="+mn-lt"/>
                  <a:ea typeface="Verdana" panose="020B0604030504040204" pitchFamily="34" charset="0"/>
                  <a:cs typeface="Verdana" panose="020B0604030504040204" pitchFamily="34" charset="0"/>
                </a:rPr>
                <a:t>eab</a:t>
              </a:r>
              <a:endParaRPr lang="en-US" sz="1000" b="1" spc="0" baseline="0" dirty="0">
                <a:solidFill>
                  <a:schemeClr val="bg1"/>
                </a:solidFill>
                <a:latin typeface="+mn-lt"/>
                <a:ea typeface="Verdana" panose="020B0604030504040204" pitchFamily="34" charset="0"/>
                <a:cs typeface="Verdana" panose="020B0604030504040204" pitchFamily="34" charset="0"/>
              </a:endParaRPr>
            </a:p>
          </p:txBody>
        </p:sp>
        <p:sp>
          <p:nvSpPr>
            <p:cNvPr id="23" name="EAb locations, phone, website">
              <a:extLst>
                <a:ext uri="{FF2B5EF4-FFF2-40B4-BE49-F238E27FC236}">
                  <a16:creationId xmlns:a16="http://schemas.microsoft.com/office/drawing/2014/main" id="{D10AE8D0-D103-374C-89EF-9F9D7FDD3DA7}"/>
                </a:ext>
                <a:ext uri="{C183D7F6-B498-43B3-948B-1728B52AA6E4}">
                  <adec:decorative xmlns:adec="http://schemas.microsoft.com/office/drawing/2017/decorative" val="1"/>
                </a:ext>
              </a:extLst>
            </p:cNvPr>
            <p:cNvSpPr txBox="1"/>
            <p:nvPr/>
          </p:nvSpPr>
          <p:spPr bwMode="gray">
            <a:xfrm>
              <a:off x="3977761" y="1453501"/>
              <a:ext cx="888844" cy="153888"/>
            </a:xfrm>
            <a:prstGeom prst="rect">
              <a:avLst/>
            </a:prstGeom>
            <a:noFill/>
          </p:spPr>
          <p:txBody>
            <a:bodyPr wrap="square" lIns="0" tIns="0" rIns="0" bIns="0" rtlCol="0">
              <a:spAutoFit/>
            </a:bodyPr>
            <a:lstStyle/>
            <a:p>
              <a:pPr algn="l">
                <a:spcBef>
                  <a:spcPts val="500"/>
                </a:spcBef>
              </a:pPr>
              <a:r>
                <a:rPr lang="en-US" sz="1000" b="1" spc="0" baseline="0" dirty="0">
                  <a:solidFill>
                    <a:schemeClr val="bg1"/>
                  </a:solidFill>
                  <a:latin typeface="+mn-lt"/>
                  <a:ea typeface="Verdana" panose="020B0604030504040204" pitchFamily="34" charset="0"/>
                  <a:cs typeface="Verdana" panose="020B0604030504040204" pitchFamily="34" charset="0"/>
                </a:rPr>
                <a:t>@</a:t>
              </a:r>
              <a:r>
                <a:rPr lang="en-US" sz="1000" b="1" spc="0" baseline="0" dirty="0" err="1">
                  <a:solidFill>
                    <a:schemeClr val="bg1"/>
                  </a:solidFill>
                  <a:latin typeface="+mn-lt"/>
                  <a:ea typeface="Verdana" panose="020B0604030504040204" pitchFamily="34" charset="0"/>
                  <a:cs typeface="Verdana" panose="020B0604030504040204" pitchFamily="34" charset="0"/>
                </a:rPr>
                <a:t>WeAreEAB</a:t>
              </a:r>
              <a:endParaRPr lang="en-US" sz="1000" b="1" spc="0" baseline="0" dirty="0">
                <a:solidFill>
                  <a:schemeClr val="bg1"/>
                </a:solidFill>
                <a:latin typeface="+mn-lt"/>
                <a:ea typeface="Verdana" panose="020B0604030504040204" pitchFamily="34" charset="0"/>
                <a:cs typeface="Verdana" panose="020B0604030504040204" pitchFamily="34" charset="0"/>
              </a:endParaRPr>
            </a:p>
          </p:txBody>
        </p:sp>
        <p:sp>
          <p:nvSpPr>
            <p:cNvPr id="24" name="Rectangle 23">
              <a:extLst>
                <a:ext uri="{FF2B5EF4-FFF2-40B4-BE49-F238E27FC236}">
                  <a16:creationId xmlns:a16="http://schemas.microsoft.com/office/drawing/2014/main" id="{FDFE1762-3F4A-7E42-AFC8-90740BAFFFDE}"/>
                </a:ext>
              </a:extLst>
            </p:cNvPr>
            <p:cNvSpPr/>
            <p:nvPr/>
          </p:nvSpPr>
          <p:spPr bwMode="gray">
            <a:xfrm>
              <a:off x="3112531" y="1453501"/>
              <a:ext cx="725236" cy="153888"/>
            </a:xfrm>
            <a:prstGeom prst="rect">
              <a:avLst/>
            </a:prstGeom>
          </p:spPr>
          <p:txBody>
            <a:bodyPr wrap="square" lIns="0" tIns="0" rIns="0" bIns="0">
              <a:spAutoFit/>
            </a:bodyPr>
            <a:lstStyle/>
            <a:p>
              <a:r>
                <a:rPr lang="en-US" sz="1000" b="1" dirty="0">
                  <a:solidFill>
                    <a:schemeClr val="bg1"/>
                  </a:solidFill>
                </a:rPr>
                <a:t>@</a:t>
              </a:r>
              <a:r>
                <a:rPr lang="en-US" sz="1000" b="1" dirty="0" err="1">
                  <a:solidFill>
                    <a:schemeClr val="bg1"/>
                  </a:solidFill>
                </a:rPr>
                <a:t>eab</a:t>
              </a:r>
              <a:r>
                <a:rPr lang="en-US" sz="1000" b="1" dirty="0">
                  <a:solidFill>
                    <a:schemeClr val="bg1"/>
                  </a:solidFill>
                </a:rPr>
                <a:t>_</a:t>
              </a:r>
            </a:p>
          </p:txBody>
        </p:sp>
        <p:sp>
          <p:nvSpPr>
            <p:cNvPr id="27" name="EAb locations, phone, website">
              <a:extLst>
                <a:ext uri="{FF2B5EF4-FFF2-40B4-BE49-F238E27FC236}">
                  <a16:creationId xmlns:a16="http://schemas.microsoft.com/office/drawing/2014/main" id="{9561058F-4B60-1E4A-887B-A3F8ACC4672E}"/>
                </a:ext>
                <a:ext uri="{C183D7F6-B498-43B3-948B-1728B52AA6E4}">
                  <adec:decorative xmlns:adec="http://schemas.microsoft.com/office/drawing/2017/decorative" val="1"/>
                </a:ext>
              </a:extLst>
            </p:cNvPr>
            <p:cNvSpPr txBox="1"/>
            <p:nvPr/>
          </p:nvSpPr>
          <p:spPr bwMode="gray">
            <a:xfrm>
              <a:off x="5283780" y="1453501"/>
              <a:ext cx="704090" cy="153888"/>
            </a:xfrm>
            <a:prstGeom prst="rect">
              <a:avLst/>
            </a:prstGeom>
            <a:noFill/>
          </p:spPr>
          <p:txBody>
            <a:bodyPr wrap="square" lIns="0" tIns="0" rIns="0" bIns="0" rtlCol="0">
              <a:spAutoFit/>
            </a:bodyPr>
            <a:lstStyle/>
            <a:p>
              <a:pPr algn="l">
                <a:spcBef>
                  <a:spcPts val="500"/>
                </a:spcBef>
              </a:pPr>
              <a:r>
                <a:rPr lang="en-US" sz="1000" b="1" spc="0" baseline="0" dirty="0">
                  <a:solidFill>
                    <a:schemeClr val="bg1"/>
                  </a:solidFill>
                  <a:latin typeface="+mn-lt"/>
                  <a:ea typeface="Verdana" panose="020B0604030504040204" pitchFamily="34" charset="0"/>
                  <a:cs typeface="Verdana" panose="020B0604030504040204" pitchFamily="34" charset="0"/>
                </a:rPr>
                <a:t>@</a:t>
              </a:r>
              <a:r>
                <a:rPr lang="en-US" sz="1000" b="1" spc="0" baseline="0" dirty="0" err="1">
                  <a:solidFill>
                    <a:schemeClr val="bg1"/>
                  </a:solidFill>
                  <a:latin typeface="+mn-lt"/>
                  <a:ea typeface="Verdana" panose="020B0604030504040204" pitchFamily="34" charset="0"/>
                  <a:cs typeface="Verdana" panose="020B0604030504040204" pitchFamily="34" charset="0"/>
                </a:rPr>
                <a:t>eab.life</a:t>
              </a:r>
              <a:endParaRPr lang="en-US" sz="1000" b="1" spc="0" baseline="0" dirty="0">
                <a:solidFill>
                  <a:schemeClr val="bg1"/>
                </a:solidFill>
                <a:latin typeface="+mn-lt"/>
                <a:ea typeface="Verdana" panose="020B0604030504040204" pitchFamily="34" charset="0"/>
                <a:cs typeface="Verdana" panose="020B0604030504040204" pitchFamily="34" charset="0"/>
              </a:endParaRPr>
            </a:p>
          </p:txBody>
        </p:sp>
      </p:grpSp>
    </p:spTree>
    <p:custDataLst>
      <p:tags r:id="rId1"/>
    </p:custDataLst>
    <p:extLst>
      <p:ext uri="{BB962C8B-B14F-4D97-AF65-F5344CB8AC3E}">
        <p14:creationId xmlns:p14="http://schemas.microsoft.com/office/powerpoint/2010/main" val="147217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nstructions">
    <p:bg bwMode="gray">
      <p:bgPr>
        <a:solidFill>
          <a:schemeClr val="accent5"/>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7679798-E8FE-BCC1-F137-9F49F675BBAE}"/>
              </a:ext>
            </a:extLst>
          </p:cNvPr>
          <p:cNvSpPr>
            <a:spLocks noGrp="1"/>
          </p:cNvSpPr>
          <p:nvPr>
            <p:ph type="title" hasCustomPrompt="1"/>
          </p:nvPr>
        </p:nvSpPr>
        <p:spPr>
          <a:xfrm>
            <a:off x="277812" y="-625242"/>
            <a:ext cx="5853991" cy="498598"/>
          </a:xfrm>
        </p:spPr>
        <p:txBody>
          <a:bodyPr/>
          <a:lstStyle>
            <a:lvl1pPr>
              <a:defRPr/>
            </a:lvl1pPr>
          </a:lstStyle>
          <a:p>
            <a:r>
              <a:rPr lang="en-US" dirty="0"/>
              <a:t>Add “Template Name” (this is a hidden title for accessibility)</a:t>
            </a:r>
          </a:p>
        </p:txBody>
      </p:sp>
      <p:sp>
        <p:nvSpPr>
          <p:cNvPr id="10" name="Template edition">
            <a:extLst>
              <a:ext uri="{FF2B5EF4-FFF2-40B4-BE49-F238E27FC236}">
                <a16:creationId xmlns:a16="http://schemas.microsoft.com/office/drawing/2014/main" id="{A2DDE628-8409-E24A-22B3-A03F756F1341}"/>
              </a:ext>
              <a:ext uri="{C183D7F6-B498-43B3-948B-1728B52AA6E4}">
                <adec:decorative xmlns:adec="http://schemas.microsoft.com/office/drawing/2017/decorative" val="1"/>
              </a:ext>
            </a:extLst>
          </p:cNvPr>
          <p:cNvSpPr/>
          <p:nvPr userDrawn="1"/>
        </p:nvSpPr>
        <p:spPr bwMode="gray">
          <a:xfrm>
            <a:off x="0" y="-5798"/>
            <a:ext cx="6400800" cy="477843"/>
          </a:xfrm>
          <a:prstGeom prst="rect">
            <a:avLst/>
          </a:prstGeom>
          <a:solidFill>
            <a:srgbClr val="FFFF0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74320" tIns="45720" rIns="91440" bIns="45720" numCol="1" spcCol="0" rtlCol="0" fromWordArt="0" anchor="ctr" anchorCtr="0" forceAA="0" compatLnSpc="1">
            <a:prstTxWarp prst="textNoShape">
              <a:avLst/>
            </a:prstTxWarp>
            <a:noAutofit/>
          </a:bodyPr>
          <a:lstStyle/>
          <a:p>
            <a:pPr algn="l">
              <a:spcBef>
                <a:spcPts val="500"/>
              </a:spcBef>
            </a:pPr>
            <a:r>
              <a:rPr lang="en-US" sz="1400" b="1" dirty="0">
                <a:solidFill>
                  <a:schemeClr val="accent5"/>
                </a:solidFill>
              </a:rPr>
              <a:t>       January 2025 </a:t>
            </a:r>
            <a:r>
              <a:rPr lang="en-US" sz="1400" b="1" baseline="0" dirty="0">
                <a:solidFill>
                  <a:schemeClr val="accent5"/>
                </a:solidFill>
              </a:rPr>
              <a:t>Edition</a:t>
            </a:r>
            <a:endParaRPr lang="en-US" sz="1400" b="1" dirty="0">
              <a:solidFill>
                <a:schemeClr val="accent5"/>
              </a:solidFill>
            </a:endParaRPr>
          </a:p>
        </p:txBody>
      </p:sp>
      <p:sp>
        <p:nvSpPr>
          <p:cNvPr id="48" name="Slide title">
            <a:extLst>
              <a:ext uri="{FF2B5EF4-FFF2-40B4-BE49-F238E27FC236}">
                <a16:creationId xmlns:a16="http://schemas.microsoft.com/office/drawing/2014/main" id="{B0915DD3-35CC-9E43-807D-2361F15C88E1}"/>
              </a:ext>
              <a:ext uri="{C183D7F6-B498-43B3-948B-1728B52AA6E4}">
                <adec:decorative xmlns:adec="http://schemas.microsoft.com/office/drawing/2017/decorative" val="1"/>
              </a:ext>
            </a:extLst>
          </p:cNvPr>
          <p:cNvSpPr txBox="1"/>
          <p:nvPr/>
        </p:nvSpPr>
        <p:spPr bwMode="gray">
          <a:xfrm>
            <a:off x="264105" y="1937991"/>
            <a:ext cx="1480335" cy="602729"/>
          </a:xfrm>
          <a:prstGeom prst="rect">
            <a:avLst/>
          </a:prstGeom>
          <a:noFill/>
        </p:spPr>
        <p:txBody>
          <a:bodyPr wrap="square" lIns="0" tIns="0" rIns="0" bIns="0" rtlCol="0">
            <a:spAutoFit/>
          </a:bodyPr>
          <a:lstStyle/>
          <a:p>
            <a:pPr algn="ctr">
              <a:spcBef>
                <a:spcPts val="500"/>
              </a:spcBef>
            </a:pPr>
            <a:r>
              <a:rPr lang="en-US" sz="1200" b="1" dirty="0">
                <a:solidFill>
                  <a:schemeClr val="bg1"/>
                </a:solidFill>
              </a:rPr>
              <a:t>Presentation Template 4x3</a:t>
            </a:r>
          </a:p>
          <a:p>
            <a:pPr algn="ctr">
              <a:spcBef>
                <a:spcPts val="500"/>
              </a:spcBef>
            </a:pPr>
            <a:r>
              <a:rPr lang="en-US" sz="1100" b="0" dirty="0">
                <a:solidFill>
                  <a:schemeClr val="bg1"/>
                </a:solidFill>
              </a:rPr>
              <a:t>(7"x5.25")</a:t>
            </a:r>
          </a:p>
        </p:txBody>
      </p:sp>
      <p:sp>
        <p:nvSpPr>
          <p:cNvPr id="2" name="TextBox 1">
            <a:extLst>
              <a:ext uri="{FF2B5EF4-FFF2-40B4-BE49-F238E27FC236}">
                <a16:creationId xmlns:a16="http://schemas.microsoft.com/office/drawing/2014/main" id="{1DE36005-E308-4229-8966-D65022F11F87}"/>
              </a:ext>
              <a:ext uri="{C183D7F6-B498-43B3-948B-1728B52AA6E4}">
                <adec:decorative xmlns:adec="http://schemas.microsoft.com/office/drawing/2017/decorative" val="1"/>
              </a:ext>
            </a:extLst>
          </p:cNvPr>
          <p:cNvSpPr txBox="1"/>
          <p:nvPr/>
        </p:nvSpPr>
        <p:spPr>
          <a:xfrm>
            <a:off x="3500813" y="163874"/>
            <a:ext cx="2668358" cy="138499"/>
          </a:xfrm>
          <a:prstGeom prst="rect">
            <a:avLst/>
          </a:prstGeom>
          <a:noFill/>
        </p:spPr>
        <p:txBody>
          <a:bodyPr wrap="square" lIns="0" tIns="0" rIns="0" bIns="0" rtlCol="0" anchor="ctr">
            <a:spAutoFit/>
          </a:bodyPr>
          <a:lstStyle/>
          <a:p>
            <a:pPr>
              <a:spcBef>
                <a:spcPts val="500"/>
              </a:spcBef>
            </a:pPr>
            <a:r>
              <a:rPr lang="en-US" sz="900" b="1" dirty="0">
                <a:solidFill>
                  <a:schemeClr val="accent5"/>
                </a:solidFill>
              </a:rPr>
              <a:t>Main edits: </a:t>
            </a:r>
            <a:r>
              <a:rPr lang="en-US" sz="900" b="0" dirty="0">
                <a:solidFill>
                  <a:schemeClr val="accent5"/>
                </a:solidFill>
              </a:rPr>
              <a:t>copyright updated to 2025</a:t>
            </a:r>
            <a:endParaRPr lang="en-US" sz="900" dirty="0">
              <a:solidFill>
                <a:schemeClr val="accent5"/>
              </a:solidFill>
            </a:endParaRPr>
          </a:p>
        </p:txBody>
      </p:sp>
      <p:sp>
        <p:nvSpPr>
          <p:cNvPr id="20" name="Green box - decorative">
            <a:extLst>
              <a:ext uri="{FF2B5EF4-FFF2-40B4-BE49-F238E27FC236}">
                <a16:creationId xmlns:a16="http://schemas.microsoft.com/office/drawing/2014/main" id="{E60E0351-67B3-E84D-8894-ECEC0C2D66D5}"/>
              </a:ext>
              <a:ext uri="{C183D7F6-B498-43B3-948B-1728B52AA6E4}">
                <adec:decorative xmlns:adec="http://schemas.microsoft.com/office/drawing/2017/decorative" val="1"/>
              </a:ext>
            </a:extLst>
          </p:cNvPr>
          <p:cNvSpPr/>
          <p:nvPr/>
        </p:nvSpPr>
        <p:spPr bwMode="gray">
          <a:xfrm>
            <a:off x="-1" y="4038927"/>
            <a:ext cx="6400801" cy="767851"/>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0" name="Save time">
            <a:extLst>
              <a:ext uri="{FF2B5EF4-FFF2-40B4-BE49-F238E27FC236}">
                <a16:creationId xmlns:a16="http://schemas.microsoft.com/office/drawing/2014/main" id="{CCA53FEC-6F88-7B40-8EFB-0D4B18A79AED}"/>
              </a:ext>
              <a:ext uri="{C183D7F6-B498-43B3-948B-1728B52AA6E4}">
                <adec:decorative xmlns:adec="http://schemas.microsoft.com/office/drawing/2017/decorative" val="1"/>
              </a:ext>
            </a:extLst>
          </p:cNvPr>
          <p:cNvSpPr txBox="1"/>
          <p:nvPr/>
        </p:nvSpPr>
        <p:spPr bwMode="gray">
          <a:xfrm>
            <a:off x="430715" y="4148519"/>
            <a:ext cx="3735387" cy="553998"/>
          </a:xfrm>
          <a:prstGeom prst="rect">
            <a:avLst/>
          </a:prstGeom>
          <a:noFill/>
        </p:spPr>
        <p:txBody>
          <a:bodyPr wrap="square" lIns="0" tIns="0" rIns="0" bIns="0" rtlCol="0">
            <a:spAutoFit/>
          </a:bodyPr>
          <a:lstStyle/>
          <a:p>
            <a:pPr marL="0" indent="0" algn="l">
              <a:spcBef>
                <a:spcPts val="900"/>
              </a:spcBef>
              <a:buFont typeface="Arial" panose="020B0604020202020204" pitchFamily="34" charset="0"/>
              <a:buNone/>
            </a:pPr>
            <a:r>
              <a:rPr lang="en-US" sz="900" b="1" dirty="0">
                <a:solidFill>
                  <a:schemeClr val="bg1"/>
                </a:solidFill>
              </a:rPr>
              <a:t>SAVE TIME: Use the Graphic and Layout Guide (GLG)! </a:t>
            </a:r>
            <a:r>
              <a:rPr lang="en-US" sz="900" b="0" dirty="0">
                <a:solidFill>
                  <a:schemeClr val="bg1"/>
                </a:solidFill>
              </a:rPr>
              <a:t>Find it in the same folder you found this template. </a:t>
            </a:r>
            <a:r>
              <a:rPr kumimoji="0" lang="en-US" sz="900" b="0" i="0" u="none" strike="noStrike" kern="1200" cap="none" spc="0" normalizeH="0" baseline="0" noProof="0" dirty="0">
                <a:ln>
                  <a:noFill/>
                </a:ln>
                <a:solidFill>
                  <a:srgbClr val="FFFFFF"/>
                </a:solidFill>
                <a:effectLst/>
                <a:uLnTx/>
                <a:uFillTx/>
                <a:latin typeface="+mn-lt"/>
                <a:ea typeface="+mn-ea"/>
                <a:cs typeface="+mn-cs"/>
              </a:rPr>
              <a:t>Never design from scratch again. Find hundreds of pre-formatted graphics and full layouts to copy into your file and edit as needed. </a:t>
            </a:r>
          </a:p>
        </p:txBody>
      </p:sp>
      <p:sp>
        <p:nvSpPr>
          <p:cNvPr id="52" name="Need help">
            <a:extLst>
              <a:ext uri="{FF2B5EF4-FFF2-40B4-BE49-F238E27FC236}">
                <a16:creationId xmlns:a16="http://schemas.microsoft.com/office/drawing/2014/main" id="{B2F6F565-4714-204C-9F4C-FCB45F51B27A}"/>
              </a:ext>
              <a:ext uri="{C183D7F6-B498-43B3-948B-1728B52AA6E4}">
                <adec:decorative xmlns:adec="http://schemas.microsoft.com/office/drawing/2017/decorative" val="1"/>
              </a:ext>
            </a:extLst>
          </p:cNvPr>
          <p:cNvSpPr txBox="1">
            <a:spLocks/>
          </p:cNvSpPr>
          <p:nvPr/>
        </p:nvSpPr>
        <p:spPr bwMode="gray">
          <a:xfrm>
            <a:off x="4546057" y="4272093"/>
            <a:ext cx="1474787" cy="276999"/>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l">
              <a:spcBef>
                <a:spcPts val="2400"/>
              </a:spcBef>
              <a:buNone/>
            </a:pPr>
            <a:r>
              <a:rPr lang="en-US" sz="900" b="1" dirty="0">
                <a:solidFill>
                  <a:schemeClr val="bg1"/>
                </a:solidFill>
              </a:rPr>
              <a:t>Need help? </a:t>
            </a:r>
            <a:r>
              <a:rPr lang="en-US" sz="900" b="0" dirty="0">
                <a:solidFill>
                  <a:schemeClr val="bg1"/>
                </a:solidFill>
              </a:rPr>
              <a:t>Email </a:t>
            </a:r>
            <a:br>
              <a:rPr lang="en-US" sz="900" b="0" dirty="0">
                <a:solidFill>
                  <a:schemeClr val="bg1"/>
                </a:solidFill>
              </a:rPr>
            </a:br>
            <a:r>
              <a:rPr lang="en-US" sz="900" b="0" dirty="0">
                <a:solidFill>
                  <a:schemeClr val="bg1"/>
                </a:solidFill>
              </a:rPr>
              <a:t>DSS-Requests@eab.com</a:t>
            </a:r>
          </a:p>
        </p:txBody>
      </p:sp>
      <p:cxnSp>
        <p:nvCxnSpPr>
          <p:cNvPr id="22" name="Line - decorative">
            <a:extLst>
              <a:ext uri="{FF2B5EF4-FFF2-40B4-BE49-F238E27FC236}">
                <a16:creationId xmlns:a16="http://schemas.microsoft.com/office/drawing/2014/main" id="{42C0DFF2-3AB7-CC49-912C-1E28B88E8379}"/>
              </a:ext>
              <a:ext uri="{C183D7F6-B498-43B3-948B-1728B52AA6E4}">
                <adec:decorative xmlns:adec="http://schemas.microsoft.com/office/drawing/2017/decorative" val="1"/>
              </a:ext>
            </a:extLst>
          </p:cNvPr>
          <p:cNvCxnSpPr>
            <a:cxnSpLocks/>
          </p:cNvCxnSpPr>
          <p:nvPr/>
        </p:nvCxnSpPr>
        <p:spPr bwMode="gray">
          <a:xfrm>
            <a:off x="281400" y="1857057"/>
            <a:ext cx="146304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 name="Line - decorative">
            <a:extLst>
              <a:ext uri="{FF2B5EF4-FFF2-40B4-BE49-F238E27FC236}">
                <a16:creationId xmlns:a16="http://schemas.microsoft.com/office/drawing/2014/main" id="{D6731AFC-EEF0-6327-B92E-173793965918}"/>
              </a:ext>
              <a:ext uri="{C183D7F6-B498-43B3-948B-1728B52AA6E4}">
                <adec:decorative xmlns:adec="http://schemas.microsoft.com/office/drawing/2017/decorative" val="1"/>
              </a:ext>
            </a:extLst>
          </p:cNvPr>
          <p:cNvCxnSpPr>
            <a:cxnSpLocks/>
          </p:cNvCxnSpPr>
          <p:nvPr userDrawn="1"/>
        </p:nvCxnSpPr>
        <p:spPr bwMode="gray">
          <a:xfrm>
            <a:off x="1951936" y="1857057"/>
            <a:ext cx="219456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 name="Line - decorative">
            <a:extLst>
              <a:ext uri="{FF2B5EF4-FFF2-40B4-BE49-F238E27FC236}">
                <a16:creationId xmlns:a16="http://schemas.microsoft.com/office/drawing/2014/main" id="{7B494129-79AE-18E0-6364-B700D2725AD4}"/>
              </a:ext>
              <a:ext uri="{C183D7F6-B498-43B3-948B-1728B52AA6E4}">
                <adec:decorative xmlns:adec="http://schemas.microsoft.com/office/drawing/2017/decorative" val="1"/>
              </a:ext>
            </a:extLst>
          </p:cNvPr>
          <p:cNvCxnSpPr>
            <a:cxnSpLocks/>
          </p:cNvCxnSpPr>
          <p:nvPr userDrawn="1"/>
        </p:nvCxnSpPr>
        <p:spPr bwMode="gray">
          <a:xfrm>
            <a:off x="4338399" y="1857057"/>
            <a:ext cx="1776111"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Slide title">
            <a:extLst>
              <a:ext uri="{FF2B5EF4-FFF2-40B4-BE49-F238E27FC236}">
                <a16:creationId xmlns:a16="http://schemas.microsoft.com/office/drawing/2014/main" id="{8B0CF285-9591-382C-2720-19A074CBBAD2}"/>
              </a:ext>
              <a:ext uri="{C183D7F6-B498-43B3-948B-1728B52AA6E4}">
                <adec:decorative xmlns:adec="http://schemas.microsoft.com/office/drawing/2017/decorative" val="1"/>
              </a:ext>
            </a:extLst>
          </p:cNvPr>
          <p:cNvSpPr txBox="1"/>
          <p:nvPr userDrawn="1"/>
        </p:nvSpPr>
        <p:spPr bwMode="gray">
          <a:xfrm>
            <a:off x="281400" y="752178"/>
            <a:ext cx="5841588" cy="556563"/>
          </a:xfrm>
          <a:prstGeom prst="rect">
            <a:avLst/>
          </a:prstGeom>
          <a:noFill/>
        </p:spPr>
        <p:txBody>
          <a:bodyPr wrap="square" lIns="0" tIns="0" rIns="0" bIns="0" rtlCol="0">
            <a:spAutoFit/>
          </a:bodyPr>
          <a:lstStyle/>
          <a:p>
            <a:pPr algn="ctr">
              <a:spcBef>
                <a:spcPts val="500"/>
              </a:spcBef>
            </a:pPr>
            <a:r>
              <a:rPr lang="en-US" sz="1100" b="1" dirty="0">
                <a:solidFill>
                  <a:schemeClr val="bg1"/>
                </a:solidFill>
              </a:rPr>
              <a:t>This is the: </a:t>
            </a:r>
          </a:p>
          <a:p>
            <a:pPr algn="ctr">
              <a:spcBef>
                <a:spcPts val="500"/>
              </a:spcBef>
            </a:pPr>
            <a:r>
              <a:rPr lang="en-US" sz="2000" b="0" dirty="0">
                <a:solidFill>
                  <a:schemeClr val="tx2"/>
                </a:solidFill>
              </a:rPr>
              <a:t>Presentation Template 4x3</a:t>
            </a:r>
          </a:p>
        </p:txBody>
      </p:sp>
      <p:sp>
        <p:nvSpPr>
          <p:cNvPr id="7" name="Arrow: Down 6">
            <a:extLst>
              <a:ext uri="{FF2B5EF4-FFF2-40B4-BE49-F238E27FC236}">
                <a16:creationId xmlns:a16="http://schemas.microsoft.com/office/drawing/2014/main" id="{C9B0550C-78A4-763E-61F2-0A292625DDFC}"/>
              </a:ext>
              <a:ext uri="{C183D7F6-B498-43B3-948B-1728B52AA6E4}">
                <adec:decorative xmlns:adec="http://schemas.microsoft.com/office/drawing/2017/decorative" val="1"/>
              </a:ext>
            </a:extLst>
          </p:cNvPr>
          <p:cNvSpPr/>
          <p:nvPr userDrawn="1"/>
        </p:nvSpPr>
        <p:spPr bwMode="gray">
          <a:xfrm>
            <a:off x="736695" y="1404023"/>
            <a:ext cx="552450" cy="355597"/>
          </a:xfrm>
          <a:prstGeom prst="downArrow">
            <a:avLst/>
          </a:prstGeom>
          <a:solidFill>
            <a:schemeClr val="tx2"/>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Slide title">
            <a:extLst>
              <a:ext uri="{FF2B5EF4-FFF2-40B4-BE49-F238E27FC236}">
                <a16:creationId xmlns:a16="http://schemas.microsoft.com/office/drawing/2014/main" id="{35D5CA9E-2498-3C93-218E-630460052F36}"/>
              </a:ext>
              <a:ext uri="{C183D7F6-B498-43B3-948B-1728B52AA6E4}">
                <adec:decorative xmlns:adec="http://schemas.microsoft.com/office/drawing/2017/decorative" val="1"/>
              </a:ext>
            </a:extLst>
          </p:cNvPr>
          <p:cNvSpPr txBox="1"/>
          <p:nvPr userDrawn="1"/>
        </p:nvSpPr>
        <p:spPr bwMode="gray">
          <a:xfrm>
            <a:off x="2141284" y="1937991"/>
            <a:ext cx="1815865" cy="184666"/>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1200" b="1" dirty="0">
                <a:solidFill>
                  <a:schemeClr val="bg1"/>
                </a:solidFill>
              </a:rPr>
              <a:t>Landscape </a:t>
            </a:r>
            <a:r>
              <a:rPr lang="en-US" sz="1200" b="0" dirty="0">
                <a:solidFill>
                  <a:schemeClr val="bg1"/>
                </a:solidFill>
              </a:rPr>
              <a:t>(11"x8.5")</a:t>
            </a:r>
          </a:p>
        </p:txBody>
      </p:sp>
      <p:sp>
        <p:nvSpPr>
          <p:cNvPr id="9" name="Slide title">
            <a:extLst>
              <a:ext uri="{FF2B5EF4-FFF2-40B4-BE49-F238E27FC236}">
                <a16:creationId xmlns:a16="http://schemas.microsoft.com/office/drawing/2014/main" id="{AAAC0FDE-1613-E1A3-97DD-80A65C22D9A7}"/>
              </a:ext>
              <a:ext uri="{C183D7F6-B498-43B3-948B-1728B52AA6E4}">
                <adec:decorative xmlns:adec="http://schemas.microsoft.com/office/drawing/2017/decorative" val="1"/>
              </a:ext>
            </a:extLst>
          </p:cNvPr>
          <p:cNvSpPr txBox="1"/>
          <p:nvPr userDrawn="1"/>
        </p:nvSpPr>
        <p:spPr bwMode="gray">
          <a:xfrm>
            <a:off x="4338399" y="1937991"/>
            <a:ext cx="1793405" cy="184666"/>
          </a:xfrm>
          <a:prstGeom prst="rect">
            <a:avLst/>
          </a:prstGeom>
          <a:noFill/>
        </p:spPr>
        <p:txBody>
          <a:bodyPr wrap="square" lIns="0" tIns="0" rIns="0" bIns="0" rtlCol="0">
            <a:spAutoFit/>
          </a:bodyPr>
          <a:lstStyle/>
          <a:p>
            <a:pPr algn="ctr">
              <a:spcBef>
                <a:spcPts val="500"/>
              </a:spcBef>
            </a:pPr>
            <a:r>
              <a:rPr lang="en-US" sz="1200" b="1" dirty="0">
                <a:solidFill>
                  <a:schemeClr val="bg1"/>
                </a:solidFill>
              </a:rPr>
              <a:t>Portrait </a:t>
            </a:r>
            <a:r>
              <a:rPr lang="en-US" sz="1200" b="0" dirty="0">
                <a:solidFill>
                  <a:schemeClr val="bg1"/>
                </a:solidFill>
              </a:rPr>
              <a:t>(</a:t>
            </a:r>
            <a:r>
              <a:rPr lang="en-US" sz="1100" b="0" dirty="0">
                <a:solidFill>
                  <a:schemeClr val="bg1"/>
                </a:solidFill>
              </a:rPr>
              <a:t>8.5"x11")</a:t>
            </a:r>
          </a:p>
        </p:txBody>
      </p:sp>
      <p:sp>
        <p:nvSpPr>
          <p:cNvPr id="5" name="Slide title">
            <a:extLst>
              <a:ext uri="{FF2B5EF4-FFF2-40B4-BE49-F238E27FC236}">
                <a16:creationId xmlns:a16="http://schemas.microsoft.com/office/drawing/2014/main" id="{2AAB7D9B-8FF0-BAD4-6B6B-5C5354073A9B}"/>
              </a:ext>
              <a:ext uri="{C183D7F6-B498-43B3-948B-1728B52AA6E4}">
                <adec:decorative xmlns:adec="http://schemas.microsoft.com/office/drawing/2017/decorative" val="1"/>
              </a:ext>
            </a:extLst>
          </p:cNvPr>
          <p:cNvSpPr txBox="1"/>
          <p:nvPr userDrawn="1"/>
        </p:nvSpPr>
        <p:spPr bwMode="gray">
          <a:xfrm>
            <a:off x="2037754" y="2280844"/>
            <a:ext cx="921621" cy="4154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900" b="1" dirty="0">
                <a:solidFill>
                  <a:schemeClr val="bg1"/>
                </a:solidFill>
              </a:rPr>
              <a:t>Long Document Template</a:t>
            </a:r>
          </a:p>
        </p:txBody>
      </p:sp>
      <p:sp>
        <p:nvSpPr>
          <p:cNvPr id="12" name="Slide title">
            <a:extLst>
              <a:ext uri="{FF2B5EF4-FFF2-40B4-BE49-F238E27FC236}">
                <a16:creationId xmlns:a16="http://schemas.microsoft.com/office/drawing/2014/main" id="{78C6F616-24C4-D1F5-8EE9-F1D50121718C}"/>
              </a:ext>
              <a:ext uri="{C183D7F6-B498-43B3-948B-1728B52AA6E4}">
                <adec:decorative xmlns:adec="http://schemas.microsoft.com/office/drawing/2017/decorative" val="1"/>
              </a:ext>
            </a:extLst>
          </p:cNvPr>
          <p:cNvSpPr txBox="1"/>
          <p:nvPr userDrawn="1"/>
        </p:nvSpPr>
        <p:spPr bwMode="gray">
          <a:xfrm>
            <a:off x="3199314" y="2280844"/>
            <a:ext cx="822391" cy="4154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900" b="1" dirty="0">
                <a:solidFill>
                  <a:schemeClr val="bg1"/>
                </a:solidFill>
              </a:rPr>
              <a:t>Branded One-Pager Template</a:t>
            </a:r>
          </a:p>
        </p:txBody>
      </p:sp>
      <p:pic>
        <p:nvPicPr>
          <p:cNvPr id="35" name="Picture 34">
            <a:extLst>
              <a:ext uri="{FF2B5EF4-FFF2-40B4-BE49-F238E27FC236}">
                <a16:creationId xmlns:a16="http://schemas.microsoft.com/office/drawing/2014/main" id="{CC95C1B2-4CDD-D79C-169A-B280AA92AD28}"/>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1855" y="2800253"/>
            <a:ext cx="708983" cy="914400"/>
          </a:xfrm>
          <a:prstGeom prst="rect">
            <a:avLst/>
          </a:prstGeom>
          <a:ln w="6350">
            <a:solidFill>
              <a:schemeClr val="accent1"/>
            </a:solidFill>
          </a:ln>
        </p:spPr>
      </p:pic>
      <p:grpSp>
        <p:nvGrpSpPr>
          <p:cNvPr id="54" name="Group 53">
            <a:extLst>
              <a:ext uri="{FF2B5EF4-FFF2-40B4-BE49-F238E27FC236}">
                <a16:creationId xmlns:a16="http://schemas.microsoft.com/office/drawing/2014/main" id="{12A19CFB-3EB3-AC5A-54A6-1B9DA1117550}"/>
              </a:ext>
              <a:ext uri="{C183D7F6-B498-43B3-948B-1728B52AA6E4}">
                <adec:decorative xmlns:adec="http://schemas.microsoft.com/office/drawing/2017/decorative" val="1"/>
              </a:ext>
            </a:extLst>
          </p:cNvPr>
          <p:cNvGrpSpPr/>
          <p:nvPr userDrawn="1"/>
        </p:nvGrpSpPr>
        <p:grpSpPr>
          <a:xfrm>
            <a:off x="4376026" y="2800253"/>
            <a:ext cx="810082" cy="1045193"/>
            <a:chOff x="4376026" y="2800253"/>
            <a:chExt cx="810082" cy="1045193"/>
          </a:xfrm>
        </p:grpSpPr>
        <p:pic>
          <p:nvPicPr>
            <p:cNvPr id="37" name="Picture 36" descr="A screenshot of a phone&#10;&#10;Description automatically generated">
              <a:extLst>
                <a:ext uri="{FF2B5EF4-FFF2-40B4-BE49-F238E27FC236}">
                  <a16:creationId xmlns:a16="http://schemas.microsoft.com/office/drawing/2014/main" id="{D7495A57-7C9C-7C22-063E-61E4A45F4D4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83876" y="2931046"/>
              <a:ext cx="702232" cy="914400"/>
            </a:xfrm>
            <a:prstGeom prst="rect">
              <a:avLst/>
            </a:prstGeom>
            <a:ln w="6350">
              <a:solidFill>
                <a:schemeClr val="accent1"/>
              </a:solidFill>
            </a:ln>
          </p:spPr>
        </p:pic>
        <p:pic>
          <p:nvPicPr>
            <p:cNvPr id="38" name="Picture 37" descr="A screenshot of a phone&#10;&#10;Description automatically generated">
              <a:extLst>
                <a:ext uri="{FF2B5EF4-FFF2-40B4-BE49-F238E27FC236}">
                  <a16:creationId xmlns:a16="http://schemas.microsoft.com/office/drawing/2014/main" id="{BB020294-7DE2-8150-DF91-F7F14410FFF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32126" y="2865650"/>
              <a:ext cx="702232" cy="914400"/>
            </a:xfrm>
            <a:prstGeom prst="rect">
              <a:avLst/>
            </a:prstGeom>
            <a:ln w="6350">
              <a:solidFill>
                <a:schemeClr val="accent1"/>
              </a:solidFill>
            </a:ln>
          </p:spPr>
        </p:pic>
        <p:pic>
          <p:nvPicPr>
            <p:cNvPr id="39" name="Picture 38">
              <a:extLst>
                <a:ext uri="{FF2B5EF4-FFF2-40B4-BE49-F238E27FC236}">
                  <a16:creationId xmlns:a16="http://schemas.microsoft.com/office/drawing/2014/main" id="{B4D3FB6F-17B8-CB2A-AD50-DF7C5CEFDBA5}"/>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4376026" y="2800253"/>
              <a:ext cx="706583" cy="914400"/>
            </a:xfrm>
            <a:prstGeom prst="rect">
              <a:avLst/>
            </a:prstGeom>
            <a:ln w="6350">
              <a:solidFill>
                <a:schemeClr val="accent1"/>
              </a:solidFill>
            </a:ln>
          </p:spPr>
        </p:pic>
      </p:grpSp>
      <p:sp>
        <p:nvSpPr>
          <p:cNvPr id="40" name="Slide title">
            <a:extLst>
              <a:ext uri="{FF2B5EF4-FFF2-40B4-BE49-F238E27FC236}">
                <a16:creationId xmlns:a16="http://schemas.microsoft.com/office/drawing/2014/main" id="{2F17C8AD-1DD8-99EA-D4F7-F6CD6F7C48F8}"/>
              </a:ext>
              <a:ext uri="{C183D7F6-B498-43B3-948B-1728B52AA6E4}">
                <adec:decorative xmlns:adec="http://schemas.microsoft.com/office/drawing/2017/decorative" val="1"/>
              </a:ext>
            </a:extLst>
          </p:cNvPr>
          <p:cNvSpPr txBox="1"/>
          <p:nvPr userDrawn="1"/>
        </p:nvSpPr>
        <p:spPr bwMode="gray">
          <a:xfrm>
            <a:off x="4320257" y="2280844"/>
            <a:ext cx="921621" cy="4154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900" b="1" dirty="0">
                <a:solidFill>
                  <a:schemeClr val="bg1"/>
                </a:solidFill>
              </a:rPr>
              <a:t>Long Document Template</a:t>
            </a:r>
          </a:p>
        </p:txBody>
      </p:sp>
      <p:sp>
        <p:nvSpPr>
          <p:cNvPr id="41" name="Slide title">
            <a:extLst>
              <a:ext uri="{FF2B5EF4-FFF2-40B4-BE49-F238E27FC236}">
                <a16:creationId xmlns:a16="http://schemas.microsoft.com/office/drawing/2014/main" id="{43547E99-5FC9-43F1-1E91-69BFBDFDACA4}"/>
              </a:ext>
              <a:ext uri="{C183D7F6-B498-43B3-948B-1728B52AA6E4}">
                <adec:decorative xmlns:adec="http://schemas.microsoft.com/office/drawing/2017/decorative" val="1"/>
              </a:ext>
            </a:extLst>
          </p:cNvPr>
          <p:cNvSpPr txBox="1"/>
          <p:nvPr userDrawn="1"/>
        </p:nvSpPr>
        <p:spPr bwMode="gray">
          <a:xfrm>
            <a:off x="5345151" y="2280844"/>
            <a:ext cx="822391" cy="415498"/>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lang="en-US" sz="900" b="1" dirty="0">
                <a:solidFill>
                  <a:schemeClr val="bg1"/>
                </a:solidFill>
              </a:rPr>
              <a:t>Branded One-Pager Template</a:t>
            </a:r>
          </a:p>
        </p:txBody>
      </p:sp>
      <p:pic>
        <p:nvPicPr>
          <p:cNvPr id="43" name="Picture 42">
            <a:extLst>
              <a:ext uri="{FF2B5EF4-FFF2-40B4-BE49-F238E27FC236}">
                <a16:creationId xmlns:a16="http://schemas.microsoft.com/office/drawing/2014/main" id="{C8D3D475-D8F3-733E-AEA9-CB20C065FF2E}"/>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153309" y="2778759"/>
            <a:ext cx="914400" cy="706582"/>
          </a:xfrm>
          <a:prstGeom prst="rect">
            <a:avLst/>
          </a:prstGeom>
          <a:ln w="6350">
            <a:solidFill>
              <a:schemeClr val="accent1"/>
            </a:solidFill>
          </a:ln>
        </p:spPr>
      </p:pic>
      <p:grpSp>
        <p:nvGrpSpPr>
          <p:cNvPr id="53" name="Group 52">
            <a:extLst>
              <a:ext uri="{FF2B5EF4-FFF2-40B4-BE49-F238E27FC236}">
                <a16:creationId xmlns:a16="http://schemas.microsoft.com/office/drawing/2014/main" id="{4501A1A2-5621-7A95-4444-8CE980ED1397}"/>
              </a:ext>
              <a:ext uri="{C183D7F6-B498-43B3-948B-1728B52AA6E4}">
                <adec:decorative xmlns:adec="http://schemas.microsoft.com/office/drawing/2017/decorative" val="1"/>
              </a:ext>
            </a:extLst>
          </p:cNvPr>
          <p:cNvGrpSpPr/>
          <p:nvPr userDrawn="1"/>
        </p:nvGrpSpPr>
        <p:grpSpPr>
          <a:xfrm>
            <a:off x="1993498" y="2800253"/>
            <a:ext cx="1010133" cy="838259"/>
            <a:chOff x="2266454" y="2800253"/>
            <a:chExt cx="1010133" cy="838259"/>
          </a:xfrm>
        </p:grpSpPr>
        <p:pic>
          <p:nvPicPr>
            <p:cNvPr id="45" name="Picture 44" descr="A screenshot of a computer&#10;&#10;Description automatically generated">
              <a:extLst>
                <a:ext uri="{FF2B5EF4-FFF2-40B4-BE49-F238E27FC236}">
                  <a16:creationId xmlns:a16="http://schemas.microsoft.com/office/drawing/2014/main" id="{54AA1538-459C-448A-A982-A05C35009C7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362187" y="2931046"/>
              <a:ext cx="914400" cy="707466"/>
            </a:xfrm>
            <a:prstGeom prst="rect">
              <a:avLst/>
            </a:prstGeom>
            <a:ln w="6350">
              <a:solidFill>
                <a:schemeClr val="accent1"/>
              </a:solidFill>
            </a:ln>
          </p:spPr>
        </p:pic>
        <p:pic>
          <p:nvPicPr>
            <p:cNvPr id="49" name="Picture 48" descr="A screenshot of a computer&#10;&#10;Description automatically generated">
              <a:extLst>
                <a:ext uri="{FF2B5EF4-FFF2-40B4-BE49-F238E27FC236}">
                  <a16:creationId xmlns:a16="http://schemas.microsoft.com/office/drawing/2014/main" id="{B0EA6169-0C03-D26D-328F-391FB89BECED}"/>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316246" y="2865650"/>
              <a:ext cx="914400" cy="707466"/>
            </a:xfrm>
            <a:prstGeom prst="rect">
              <a:avLst/>
            </a:prstGeom>
            <a:ln w="6350">
              <a:solidFill>
                <a:schemeClr val="accent1"/>
              </a:solidFill>
            </a:ln>
          </p:spPr>
        </p:pic>
        <p:pic>
          <p:nvPicPr>
            <p:cNvPr id="46" name="Picture 45" descr="Graphical user interface&#10;&#10;Description automatically generated">
              <a:extLst>
                <a:ext uri="{FF2B5EF4-FFF2-40B4-BE49-F238E27FC236}">
                  <a16:creationId xmlns:a16="http://schemas.microsoft.com/office/drawing/2014/main" id="{9890CC12-276C-92B5-5513-F0C376896BEC}"/>
                </a:ext>
              </a:extLst>
            </p:cNvPr>
            <p:cNvPicPr>
              <a:picLocks noChangeAspect="1"/>
            </p:cNvPicPr>
            <p:nvPr userDrawn="1"/>
          </p:nvPicPr>
          <p:blipFill>
            <a:blip r:embed="rId8"/>
            <a:stretch>
              <a:fillRect/>
            </a:stretch>
          </p:blipFill>
          <p:spPr>
            <a:xfrm>
              <a:off x="2266454" y="2800253"/>
              <a:ext cx="914400" cy="706582"/>
            </a:xfrm>
            <a:prstGeom prst="rect">
              <a:avLst/>
            </a:prstGeom>
            <a:ln w="6350">
              <a:solidFill>
                <a:schemeClr val="accent1"/>
              </a:solidFill>
            </a:ln>
          </p:spPr>
        </p:pic>
      </p:grpSp>
      <p:grpSp>
        <p:nvGrpSpPr>
          <p:cNvPr id="61" name="Group 60">
            <a:extLst>
              <a:ext uri="{FF2B5EF4-FFF2-40B4-BE49-F238E27FC236}">
                <a16:creationId xmlns:a16="http://schemas.microsoft.com/office/drawing/2014/main" id="{061BB7D2-DC30-2F87-903A-1EC419146D38}"/>
              </a:ext>
              <a:ext uri="{C183D7F6-B498-43B3-948B-1728B52AA6E4}">
                <adec:decorative xmlns:adec="http://schemas.microsoft.com/office/drawing/2017/decorative" val="1"/>
              </a:ext>
            </a:extLst>
          </p:cNvPr>
          <p:cNvGrpSpPr/>
          <p:nvPr userDrawn="1"/>
        </p:nvGrpSpPr>
        <p:grpSpPr>
          <a:xfrm>
            <a:off x="435791" y="2621653"/>
            <a:ext cx="1136520" cy="1145196"/>
            <a:chOff x="435791" y="2621653"/>
            <a:chExt cx="1136520" cy="1145196"/>
          </a:xfrm>
        </p:grpSpPr>
        <p:pic>
          <p:nvPicPr>
            <p:cNvPr id="56" name="Picture 55" descr="A screenshot of a web page&#10;&#10;Description automatically generated">
              <a:extLst>
                <a:ext uri="{FF2B5EF4-FFF2-40B4-BE49-F238E27FC236}">
                  <a16:creationId xmlns:a16="http://schemas.microsoft.com/office/drawing/2014/main" id="{773460EE-96A6-5422-D8EB-1D2BFCA9090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35791" y="2621653"/>
              <a:ext cx="914400" cy="687985"/>
            </a:xfrm>
            <a:prstGeom prst="rect">
              <a:avLst/>
            </a:prstGeom>
            <a:ln w="6350">
              <a:solidFill>
                <a:schemeClr val="accent1"/>
              </a:solidFill>
            </a:ln>
          </p:spPr>
        </p:pic>
        <p:pic>
          <p:nvPicPr>
            <p:cNvPr id="60" name="Picture 59" descr="A screenshot of a web page&#10;&#10;Description automatically generated">
              <a:extLst>
                <a:ext uri="{FF2B5EF4-FFF2-40B4-BE49-F238E27FC236}">
                  <a16:creationId xmlns:a16="http://schemas.microsoft.com/office/drawing/2014/main" id="{4063E4C7-BC07-DFAE-6B97-4C62F0C90D23}"/>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657911" y="3079521"/>
              <a:ext cx="914400" cy="687328"/>
            </a:xfrm>
            <a:prstGeom prst="rect">
              <a:avLst/>
            </a:prstGeom>
            <a:ln w="6350">
              <a:solidFill>
                <a:schemeClr val="accent1"/>
              </a:solidFill>
            </a:ln>
          </p:spPr>
        </p:pic>
      </p:grpSp>
      <p:sp>
        <p:nvSpPr>
          <p:cNvPr id="11" name="Rectangle 10">
            <a:extLst>
              <a:ext uri="{FF2B5EF4-FFF2-40B4-BE49-F238E27FC236}">
                <a16:creationId xmlns:a16="http://schemas.microsoft.com/office/drawing/2014/main" id="{D9DFE64F-7E91-EB9E-1F7F-A8432C25E463}"/>
              </a:ext>
              <a:ext uri="{C183D7F6-B498-43B3-948B-1728B52AA6E4}">
                <adec:decorative xmlns:adec="http://schemas.microsoft.com/office/drawing/2017/decorative" val="1"/>
              </a:ext>
            </a:extLst>
          </p:cNvPr>
          <p:cNvSpPr/>
          <p:nvPr userDrawn="1"/>
        </p:nvSpPr>
        <p:spPr bwMode="gray">
          <a:xfrm>
            <a:off x="281400" y="1917519"/>
            <a:ext cx="1463040" cy="1927923"/>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custDataLst>
      <p:tags r:id="rId1"/>
    </p:custDataLst>
    <p:extLst>
      <p:ext uri="{BB962C8B-B14F-4D97-AF65-F5344CB8AC3E}">
        <p14:creationId xmlns:p14="http://schemas.microsoft.com/office/powerpoint/2010/main" val="8098749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Instructions 2">
    <p:bg bwMode="gray">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08494D-C0E4-A309-C870-F02A4CCD49D0}"/>
              </a:ext>
            </a:extLst>
          </p:cNvPr>
          <p:cNvSpPr>
            <a:spLocks noGrp="1"/>
          </p:cNvSpPr>
          <p:nvPr>
            <p:ph type="title" hasCustomPrompt="1"/>
          </p:nvPr>
        </p:nvSpPr>
        <p:spPr>
          <a:xfrm>
            <a:off x="277812" y="-618091"/>
            <a:ext cx="5843787" cy="498598"/>
          </a:xfrm>
        </p:spPr>
        <p:txBody>
          <a:bodyPr/>
          <a:lstStyle/>
          <a:p>
            <a:r>
              <a:rPr lang="en-US" dirty="0"/>
              <a:t>Add “Top 4 Helpful Guidelines” (this is a hidden title for accessibility)</a:t>
            </a:r>
          </a:p>
        </p:txBody>
      </p:sp>
      <p:sp>
        <p:nvSpPr>
          <p:cNvPr id="24" name="Rectangle 23">
            <a:extLst>
              <a:ext uri="{FF2B5EF4-FFF2-40B4-BE49-F238E27FC236}">
                <a16:creationId xmlns:a16="http://schemas.microsoft.com/office/drawing/2014/main" id="{D3AFCD2C-CF25-7D90-DE9F-7DD718AF95D0}"/>
              </a:ext>
              <a:ext uri="{C183D7F6-B498-43B3-948B-1728B52AA6E4}">
                <adec:decorative xmlns:adec="http://schemas.microsoft.com/office/drawing/2017/decorative" val="1"/>
              </a:ext>
            </a:extLst>
          </p:cNvPr>
          <p:cNvSpPr/>
          <p:nvPr/>
        </p:nvSpPr>
        <p:spPr bwMode="gray">
          <a:xfrm>
            <a:off x="601173" y="1306077"/>
            <a:ext cx="963467" cy="62037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900">
              <a:latin typeface="+mn-lt"/>
            </a:endParaRPr>
          </a:p>
        </p:txBody>
      </p:sp>
      <p:sp>
        <p:nvSpPr>
          <p:cNvPr id="26" name="Rectangle 25">
            <a:extLst>
              <a:ext uri="{FF2B5EF4-FFF2-40B4-BE49-F238E27FC236}">
                <a16:creationId xmlns:a16="http://schemas.microsoft.com/office/drawing/2014/main" id="{35612440-D720-82ED-217E-9673FDDD0F4E}"/>
              </a:ext>
              <a:ext uri="{C183D7F6-B498-43B3-948B-1728B52AA6E4}">
                <adec:decorative xmlns:adec="http://schemas.microsoft.com/office/drawing/2017/decorative" val="1"/>
              </a:ext>
            </a:extLst>
          </p:cNvPr>
          <p:cNvSpPr/>
          <p:nvPr/>
        </p:nvSpPr>
        <p:spPr bwMode="gray">
          <a:xfrm>
            <a:off x="1812223" y="1306077"/>
            <a:ext cx="963467" cy="62037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900">
              <a:latin typeface="+mn-lt"/>
            </a:endParaRPr>
          </a:p>
        </p:txBody>
      </p:sp>
      <p:sp>
        <p:nvSpPr>
          <p:cNvPr id="29" name="Right Arrow 8">
            <a:extLst>
              <a:ext uri="{FF2B5EF4-FFF2-40B4-BE49-F238E27FC236}">
                <a16:creationId xmlns:a16="http://schemas.microsoft.com/office/drawing/2014/main" id="{20295DDD-90D3-9E90-67C6-4B03FACDECE8}"/>
              </a:ext>
              <a:ext uri="{C183D7F6-B498-43B3-948B-1728B52AA6E4}">
                <adec:decorative xmlns:adec="http://schemas.microsoft.com/office/drawing/2017/decorative" val="1"/>
              </a:ext>
            </a:extLst>
          </p:cNvPr>
          <p:cNvSpPr/>
          <p:nvPr/>
        </p:nvSpPr>
        <p:spPr bwMode="gray">
          <a:xfrm>
            <a:off x="1531881" y="1530626"/>
            <a:ext cx="234434" cy="200905"/>
          </a:xfrm>
          <a:prstGeom prst="rightArrow">
            <a:avLst>
              <a:gd name="adj1" fmla="val 50000"/>
              <a:gd name="adj2" fmla="val 61641"/>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1463675"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D6D8DA"/>
              </a:solidFill>
              <a:effectLst/>
              <a:uLnTx/>
              <a:uFillTx/>
              <a:latin typeface="+mn-lt"/>
              <a:ea typeface="+mn-ea"/>
              <a:cs typeface="+mn-cs"/>
            </a:endParaRPr>
          </a:p>
        </p:txBody>
      </p:sp>
      <p:cxnSp>
        <p:nvCxnSpPr>
          <p:cNvPr id="30" name="Straight Connector 29">
            <a:extLst>
              <a:ext uri="{FF2B5EF4-FFF2-40B4-BE49-F238E27FC236}">
                <a16:creationId xmlns:a16="http://schemas.microsoft.com/office/drawing/2014/main" id="{057B7BB5-15BF-F516-17F0-5D376CAA6D06}"/>
              </a:ext>
              <a:ext uri="{C183D7F6-B498-43B3-948B-1728B52AA6E4}">
                <adec:decorative xmlns:adec="http://schemas.microsoft.com/office/drawing/2017/decorative" val="1"/>
              </a:ext>
            </a:extLst>
          </p:cNvPr>
          <p:cNvCxnSpPr>
            <a:cxnSpLocks/>
          </p:cNvCxnSpPr>
          <p:nvPr/>
        </p:nvCxnSpPr>
        <p:spPr bwMode="gray">
          <a:xfrm flipH="1">
            <a:off x="3218098" y="739102"/>
            <a:ext cx="0" cy="374943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5B7F76B-CC7E-E8FE-377A-4AFDE6B144A0}"/>
              </a:ext>
              <a:ext uri="{C183D7F6-B498-43B3-948B-1728B52AA6E4}">
                <adec:decorative xmlns:adec="http://schemas.microsoft.com/office/drawing/2017/decorative" val="1"/>
              </a:ext>
            </a:extLst>
          </p:cNvPr>
          <p:cNvSpPr>
            <a:spLocks noChangeAspect="1"/>
          </p:cNvSpPr>
          <p:nvPr/>
        </p:nvSpPr>
        <p:spPr bwMode="gray">
          <a:xfrm>
            <a:off x="276673" y="732839"/>
            <a:ext cx="241916" cy="2419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1</a:t>
            </a:r>
          </a:p>
        </p:txBody>
      </p:sp>
      <p:sp>
        <p:nvSpPr>
          <p:cNvPr id="7" name="TextBox 6">
            <a:extLst>
              <a:ext uri="{FF2B5EF4-FFF2-40B4-BE49-F238E27FC236}">
                <a16:creationId xmlns:a16="http://schemas.microsoft.com/office/drawing/2014/main" id="{F4E3EF43-9CE5-530B-80C8-61861D72F0E3}"/>
              </a:ext>
              <a:ext uri="{C183D7F6-B498-43B3-948B-1728B52AA6E4}">
                <adec:decorative xmlns:adec="http://schemas.microsoft.com/office/drawing/2017/decorative" val="1"/>
              </a:ext>
            </a:extLst>
          </p:cNvPr>
          <p:cNvSpPr txBox="1"/>
          <p:nvPr/>
        </p:nvSpPr>
        <p:spPr bwMode="gray">
          <a:xfrm>
            <a:off x="602005" y="708183"/>
            <a:ext cx="2494706" cy="679673"/>
          </a:xfrm>
          <a:prstGeom prst="rect">
            <a:avLst/>
          </a:prstGeom>
          <a:noFill/>
        </p:spPr>
        <p:txBody>
          <a:bodyPr vert="horz" wrap="square" lIns="0" tIns="0" rIns="0" bIns="0" rtlCol="0">
            <a:spAutoFit/>
          </a:bodyPr>
          <a:lstStyle/>
          <a:p>
            <a:pPr>
              <a:spcBef>
                <a:spcPts val="500"/>
              </a:spcBef>
            </a:pPr>
            <a:r>
              <a:rPr lang="en-US" sz="1000" b="1" dirty="0"/>
              <a:t>How to convert existing files into the current template </a:t>
            </a:r>
            <a:r>
              <a:rPr lang="en-US" sz="1000" b="0" dirty="0"/>
              <a:t>(or create a new file with some existing slides):</a:t>
            </a:r>
          </a:p>
          <a:p>
            <a:pPr>
              <a:spcBef>
                <a:spcPts val="500"/>
              </a:spcBef>
            </a:pPr>
            <a:endParaRPr lang="en-US" sz="1000" b="1" dirty="0"/>
          </a:p>
        </p:txBody>
      </p:sp>
      <p:sp>
        <p:nvSpPr>
          <p:cNvPr id="34" name="TextBox 33">
            <a:extLst>
              <a:ext uri="{FF2B5EF4-FFF2-40B4-BE49-F238E27FC236}">
                <a16:creationId xmlns:a16="http://schemas.microsoft.com/office/drawing/2014/main" id="{D5ED333A-6017-1E0A-DC4B-CD47EE43D51A}"/>
              </a:ext>
              <a:ext uri="{C183D7F6-B498-43B3-948B-1728B52AA6E4}">
                <adec:decorative xmlns:adec="http://schemas.microsoft.com/office/drawing/2017/decorative" val="1"/>
              </a:ext>
            </a:extLst>
          </p:cNvPr>
          <p:cNvSpPr txBox="1"/>
          <p:nvPr/>
        </p:nvSpPr>
        <p:spPr bwMode="gray">
          <a:xfrm>
            <a:off x="658944" y="1422312"/>
            <a:ext cx="847924" cy="415498"/>
          </a:xfrm>
          <a:prstGeom prst="rect">
            <a:avLst/>
          </a:prstGeom>
          <a:noFill/>
        </p:spPr>
        <p:txBody>
          <a:bodyPr wrap="square" lIns="0" tIns="0" rIns="0" bIns="0" rtlCol="0">
            <a:spAutoFit/>
          </a:bodyPr>
          <a:lstStyle/>
          <a:p>
            <a:pPr marL="0" marR="0" lvl="0" indent="0" algn="ctr" defTabSz="640080" rtl="0" eaLnBrk="1" fontAlgn="auto" latinLnBrk="0" hangingPunct="1">
              <a:lnSpc>
                <a:spcPct val="100000"/>
              </a:lnSpc>
              <a:spcBef>
                <a:spcPts val="500"/>
              </a:spcBef>
              <a:spcAft>
                <a:spcPts val="0"/>
              </a:spcAft>
              <a:buClrTx/>
              <a:buSzTx/>
              <a:buFontTx/>
              <a:buNone/>
              <a:tabLst/>
              <a:defRPr/>
            </a:pPr>
            <a:r>
              <a:rPr lang="en-US" sz="900" dirty="0">
                <a:solidFill>
                  <a:schemeClr val="bg1"/>
                </a:solidFill>
                <a:latin typeface="+mn-lt"/>
              </a:rPr>
              <a:t>1. Copy </a:t>
            </a:r>
            <a:r>
              <a:rPr lang="en-US" sz="900" b="1" dirty="0">
                <a:solidFill>
                  <a:schemeClr val="accent6"/>
                </a:solidFill>
                <a:latin typeface="+mn-lt"/>
              </a:rPr>
              <a:t>existing</a:t>
            </a:r>
            <a:r>
              <a:rPr lang="en-US" sz="900" dirty="0">
                <a:solidFill>
                  <a:schemeClr val="bg1"/>
                </a:solidFill>
                <a:latin typeface="+mn-lt"/>
              </a:rPr>
              <a:t> </a:t>
            </a:r>
            <a:br>
              <a:rPr lang="en-US" sz="900" dirty="0">
                <a:solidFill>
                  <a:schemeClr val="bg1"/>
                </a:solidFill>
                <a:latin typeface="+mn-lt"/>
              </a:rPr>
            </a:br>
            <a:r>
              <a:rPr lang="en-US" sz="900" dirty="0">
                <a:solidFill>
                  <a:schemeClr val="bg1"/>
                </a:solidFill>
                <a:latin typeface="+mn-lt"/>
              </a:rPr>
              <a:t>PPT slides…</a:t>
            </a:r>
          </a:p>
        </p:txBody>
      </p:sp>
      <p:sp>
        <p:nvSpPr>
          <p:cNvPr id="39" name="TextBox 38">
            <a:extLst>
              <a:ext uri="{FF2B5EF4-FFF2-40B4-BE49-F238E27FC236}">
                <a16:creationId xmlns:a16="http://schemas.microsoft.com/office/drawing/2014/main" id="{1F2A8B39-BCBF-42DD-AD1C-E0469C2E1421}"/>
              </a:ext>
              <a:ext uri="{C183D7F6-B498-43B3-948B-1728B52AA6E4}">
                <adec:decorative xmlns:adec="http://schemas.microsoft.com/office/drawing/2017/decorative" val="1"/>
              </a:ext>
            </a:extLst>
          </p:cNvPr>
          <p:cNvSpPr txBox="1"/>
          <p:nvPr/>
        </p:nvSpPr>
        <p:spPr bwMode="gray">
          <a:xfrm>
            <a:off x="1858130" y="1422312"/>
            <a:ext cx="871652" cy="415498"/>
          </a:xfrm>
          <a:prstGeom prst="rect">
            <a:avLst/>
          </a:prstGeom>
          <a:noFill/>
        </p:spPr>
        <p:txBody>
          <a:bodyPr wrap="square" lIns="0" tIns="0" rIns="0" bIns="0" rtlCol="0">
            <a:spAutoFit/>
          </a:bodyPr>
          <a:lstStyle/>
          <a:p>
            <a:pPr marL="0" marR="0" lvl="0" indent="0" algn="ctr" defTabSz="640080" rtl="0" eaLnBrk="1" fontAlgn="auto" latinLnBrk="0" hangingPunct="1">
              <a:lnSpc>
                <a:spcPct val="100000"/>
              </a:lnSpc>
              <a:spcBef>
                <a:spcPts val="500"/>
              </a:spcBef>
              <a:spcAft>
                <a:spcPts val="0"/>
              </a:spcAft>
              <a:buClrTx/>
              <a:buSzTx/>
              <a:buFontTx/>
              <a:buNone/>
              <a:tabLst/>
              <a:defRPr/>
            </a:pPr>
            <a:r>
              <a:rPr lang="en-US" sz="900" dirty="0">
                <a:solidFill>
                  <a:schemeClr val="bg1"/>
                </a:solidFill>
                <a:latin typeface="+mn-lt"/>
              </a:rPr>
              <a:t>2. Paste them into the </a:t>
            </a:r>
            <a:r>
              <a:rPr lang="en-US" sz="900" b="1" dirty="0">
                <a:solidFill>
                  <a:schemeClr val="accent6"/>
                </a:solidFill>
                <a:latin typeface="+mn-lt"/>
              </a:rPr>
              <a:t>new</a:t>
            </a:r>
            <a:r>
              <a:rPr lang="en-US" sz="900" dirty="0">
                <a:solidFill>
                  <a:schemeClr val="bg1"/>
                </a:solidFill>
                <a:latin typeface="+mn-lt"/>
              </a:rPr>
              <a:t> template.</a:t>
            </a:r>
          </a:p>
        </p:txBody>
      </p:sp>
      <p:sp>
        <p:nvSpPr>
          <p:cNvPr id="42" name="TextBox 41">
            <a:extLst>
              <a:ext uri="{FF2B5EF4-FFF2-40B4-BE49-F238E27FC236}">
                <a16:creationId xmlns:a16="http://schemas.microsoft.com/office/drawing/2014/main" id="{2436E796-784B-2D24-588A-A82CFBBA58D3}"/>
              </a:ext>
              <a:ext uri="{C183D7F6-B498-43B3-948B-1728B52AA6E4}">
                <adec:decorative xmlns:adec="http://schemas.microsoft.com/office/drawing/2017/decorative" val="1"/>
              </a:ext>
            </a:extLst>
          </p:cNvPr>
          <p:cNvSpPr txBox="1"/>
          <p:nvPr/>
        </p:nvSpPr>
        <p:spPr bwMode="gray">
          <a:xfrm>
            <a:off x="601173" y="2020257"/>
            <a:ext cx="2224618" cy="276999"/>
          </a:xfrm>
          <a:prstGeom prst="rect">
            <a:avLst/>
          </a:prstGeom>
          <a:noFill/>
        </p:spPr>
        <p:txBody>
          <a:bodyPr wrap="square" lIns="0" tIns="0" rIns="0" bIns="0" rtlCol="0">
            <a:spAutoFit/>
          </a:bodyPr>
          <a:lstStyle/>
          <a:p>
            <a:pPr marL="0" marR="0" lvl="0" indent="0" algn="l" defTabSz="640080" rtl="0" eaLnBrk="1" fontAlgn="auto" latinLnBrk="0" hangingPunct="1">
              <a:lnSpc>
                <a:spcPct val="100000"/>
              </a:lnSpc>
              <a:spcBef>
                <a:spcPts val="500"/>
              </a:spcBef>
              <a:spcAft>
                <a:spcPts val="0"/>
              </a:spcAft>
              <a:buClrTx/>
              <a:buSzTx/>
              <a:buFontTx/>
              <a:buNone/>
              <a:tabLst/>
              <a:defRPr/>
            </a:pPr>
            <a:r>
              <a:rPr lang="en-US" sz="900" dirty="0">
                <a:solidFill>
                  <a:srgbClr val="333E48"/>
                </a:solidFill>
                <a:latin typeface="+mn-lt"/>
              </a:rPr>
              <a:t>3. Select “</a:t>
            </a:r>
            <a:r>
              <a:rPr lang="en-US" sz="900" b="1" dirty="0">
                <a:solidFill>
                  <a:schemeClr val="accent4"/>
                </a:solidFill>
                <a:latin typeface="+mn-lt"/>
              </a:rPr>
              <a:t>Use Destination Theme</a:t>
            </a:r>
            <a:r>
              <a:rPr lang="en-US" sz="900" dirty="0">
                <a:solidFill>
                  <a:srgbClr val="333E48"/>
                </a:solidFill>
                <a:latin typeface="+mn-lt"/>
              </a:rPr>
              <a:t>” in the clipboard icon that appears.</a:t>
            </a:r>
          </a:p>
        </p:txBody>
      </p:sp>
      <p:sp>
        <p:nvSpPr>
          <p:cNvPr id="19" name="Oval 18">
            <a:extLst>
              <a:ext uri="{FF2B5EF4-FFF2-40B4-BE49-F238E27FC236}">
                <a16:creationId xmlns:a16="http://schemas.microsoft.com/office/drawing/2014/main" id="{5FF04ADD-CDB6-711D-CD7A-295B983D691D}"/>
              </a:ext>
              <a:ext uri="{C183D7F6-B498-43B3-948B-1728B52AA6E4}">
                <adec:decorative xmlns:adec="http://schemas.microsoft.com/office/drawing/2017/decorative" val="1"/>
              </a:ext>
            </a:extLst>
          </p:cNvPr>
          <p:cNvSpPr>
            <a:spLocks noChangeAspect="1"/>
          </p:cNvSpPr>
          <p:nvPr/>
        </p:nvSpPr>
        <p:spPr bwMode="gray">
          <a:xfrm>
            <a:off x="276673" y="2589261"/>
            <a:ext cx="241916" cy="2419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2</a:t>
            </a:r>
          </a:p>
        </p:txBody>
      </p:sp>
      <p:sp>
        <p:nvSpPr>
          <p:cNvPr id="33" name="TextBox 32">
            <a:extLst>
              <a:ext uri="{FF2B5EF4-FFF2-40B4-BE49-F238E27FC236}">
                <a16:creationId xmlns:a16="http://schemas.microsoft.com/office/drawing/2014/main" id="{F2462B22-1A04-8E47-9889-DD59E90F49AF}"/>
              </a:ext>
              <a:ext uri="{C183D7F6-B498-43B3-948B-1728B52AA6E4}">
                <adec:decorative xmlns:adec="http://schemas.microsoft.com/office/drawing/2017/decorative" val="1"/>
              </a:ext>
            </a:extLst>
          </p:cNvPr>
          <p:cNvSpPr txBox="1"/>
          <p:nvPr/>
        </p:nvSpPr>
        <p:spPr bwMode="gray">
          <a:xfrm>
            <a:off x="602005" y="2640382"/>
            <a:ext cx="2598395" cy="153888"/>
          </a:xfrm>
          <a:prstGeom prst="rect">
            <a:avLst/>
          </a:prstGeom>
          <a:noFill/>
        </p:spPr>
        <p:txBody>
          <a:bodyPr vert="horz" wrap="square" lIns="0" tIns="0" rIns="0" bIns="0" rtlCol="0">
            <a:spAutoFit/>
          </a:bodyPr>
          <a:lstStyle/>
          <a:p>
            <a:pPr>
              <a:spcBef>
                <a:spcPts val="500"/>
              </a:spcBef>
            </a:pPr>
            <a:r>
              <a:rPr lang="en-US" sz="1000" b="1" dirty="0"/>
              <a:t>What colors to use and not use:</a:t>
            </a:r>
          </a:p>
        </p:txBody>
      </p:sp>
      <p:sp>
        <p:nvSpPr>
          <p:cNvPr id="8" name="TextBox 7">
            <a:extLst>
              <a:ext uri="{FF2B5EF4-FFF2-40B4-BE49-F238E27FC236}">
                <a16:creationId xmlns:a16="http://schemas.microsoft.com/office/drawing/2014/main" id="{E5974EE7-8C1A-F040-9B99-B79D59BE88CC}"/>
              </a:ext>
              <a:ext uri="{C183D7F6-B498-43B3-948B-1728B52AA6E4}">
                <adec:decorative xmlns:adec="http://schemas.microsoft.com/office/drawing/2017/decorative" val="1"/>
              </a:ext>
            </a:extLst>
          </p:cNvPr>
          <p:cNvSpPr txBox="1"/>
          <p:nvPr/>
        </p:nvSpPr>
        <p:spPr>
          <a:xfrm>
            <a:off x="2020415" y="3077577"/>
            <a:ext cx="1126670" cy="1172116"/>
          </a:xfrm>
          <a:prstGeom prst="rect">
            <a:avLst/>
          </a:prstGeom>
          <a:noFill/>
        </p:spPr>
        <p:txBody>
          <a:bodyPr wrap="square" lIns="0" tIns="0" rIns="0" bIns="0" rtlCol="0">
            <a:spAutoFit/>
          </a:bodyPr>
          <a:lstStyle/>
          <a:p>
            <a:pPr marL="0" marR="0" lvl="0" indent="0" algn="l" defTabSz="537667" rtl="0" eaLnBrk="1" fontAlgn="auto" latinLnBrk="0" hangingPunct="1">
              <a:lnSpc>
                <a:spcPct val="100000"/>
              </a:lnSpc>
              <a:spcBef>
                <a:spcPts val="500"/>
              </a:spcBef>
              <a:spcAft>
                <a:spcPts val="0"/>
              </a:spcAft>
              <a:buClrTx/>
              <a:buSzTx/>
              <a:buFont typeface="Arial" panose="020B0604020202020204" pitchFamily="34" charset="0"/>
              <a:buNone/>
              <a:tabLst/>
              <a:defRPr/>
            </a:pPr>
            <a:r>
              <a:rPr lang="en-US" sz="900" dirty="0"/>
              <a:t>In the top row only use the 4 colors on the left and 3 colors on the right.</a:t>
            </a:r>
          </a:p>
          <a:p>
            <a:pPr marL="0" indent="0">
              <a:spcBef>
                <a:spcPts val="500"/>
              </a:spcBef>
              <a:buFont typeface="Arial" panose="020B0604020202020204" pitchFamily="34" charset="0"/>
              <a:buNone/>
              <a:tabLst/>
            </a:pPr>
            <a:r>
              <a:rPr lang="en-US" sz="900" dirty="0"/>
              <a:t>Don’t use the middle 3 colors; </a:t>
            </a:r>
            <a:r>
              <a:rPr lang="en-US" sz="900" b="0" i="0" dirty="0"/>
              <a:t>except for 5</a:t>
            </a:r>
            <a:r>
              <a:rPr lang="en-US" sz="900" b="0" i="0" baseline="30000" dirty="0"/>
              <a:t>th</a:t>
            </a:r>
            <a:r>
              <a:rPr lang="en-US" sz="900" b="0" i="0" dirty="0"/>
              <a:t> and 6</a:t>
            </a:r>
            <a:r>
              <a:rPr lang="en-US" sz="900" b="0" i="0" baseline="30000" dirty="0"/>
              <a:t>th</a:t>
            </a:r>
            <a:r>
              <a:rPr lang="en-US" sz="900" b="0" i="0" dirty="0"/>
              <a:t> colors in charts.</a:t>
            </a:r>
            <a:endParaRPr lang="en-US" sz="900" dirty="0"/>
          </a:p>
        </p:txBody>
      </p:sp>
      <p:sp>
        <p:nvSpPr>
          <p:cNvPr id="11" name="Oval 10">
            <a:extLst>
              <a:ext uri="{FF2B5EF4-FFF2-40B4-BE49-F238E27FC236}">
                <a16:creationId xmlns:a16="http://schemas.microsoft.com/office/drawing/2014/main" id="{FCE2D51E-F8B7-D492-FDCB-586EEA30D4B1}"/>
              </a:ext>
              <a:ext uri="{C183D7F6-B498-43B3-948B-1728B52AA6E4}">
                <adec:decorative xmlns:adec="http://schemas.microsoft.com/office/drawing/2017/decorative" val="1"/>
              </a:ext>
            </a:extLst>
          </p:cNvPr>
          <p:cNvSpPr>
            <a:spLocks noChangeAspect="1"/>
          </p:cNvSpPr>
          <p:nvPr userDrawn="1"/>
        </p:nvSpPr>
        <p:spPr bwMode="gray">
          <a:xfrm>
            <a:off x="3411355" y="732839"/>
            <a:ext cx="241916" cy="2419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3</a:t>
            </a:r>
          </a:p>
        </p:txBody>
      </p:sp>
      <p:sp>
        <p:nvSpPr>
          <p:cNvPr id="9" name="TextBox 8">
            <a:extLst>
              <a:ext uri="{FF2B5EF4-FFF2-40B4-BE49-F238E27FC236}">
                <a16:creationId xmlns:a16="http://schemas.microsoft.com/office/drawing/2014/main" id="{197F7C13-2CED-9353-11C0-5A35BB2C9C6C}"/>
              </a:ext>
              <a:ext uri="{C183D7F6-B498-43B3-948B-1728B52AA6E4}">
                <adec:decorative xmlns:adec="http://schemas.microsoft.com/office/drawing/2017/decorative" val="1"/>
              </a:ext>
            </a:extLst>
          </p:cNvPr>
          <p:cNvSpPr txBox="1"/>
          <p:nvPr userDrawn="1"/>
        </p:nvSpPr>
        <p:spPr bwMode="gray">
          <a:xfrm>
            <a:off x="3736687" y="708183"/>
            <a:ext cx="2257101" cy="1682512"/>
          </a:xfrm>
          <a:prstGeom prst="rect">
            <a:avLst/>
          </a:prstGeom>
          <a:noFill/>
        </p:spPr>
        <p:txBody>
          <a:bodyPr vert="horz" wrap="square" lIns="0" tIns="0" rIns="0" bIns="0" rtlCol="0">
            <a:spAutoFit/>
          </a:bodyPr>
          <a:lstStyle/>
          <a:p>
            <a:pPr>
              <a:spcBef>
                <a:spcPts val="500"/>
              </a:spcBef>
            </a:pPr>
            <a:r>
              <a:rPr lang="en-US" sz="1000" b="1" dirty="0"/>
              <a:t>How to create a more accessible document:</a:t>
            </a:r>
          </a:p>
          <a:p>
            <a:pPr marL="169863" indent="-169863">
              <a:spcBef>
                <a:spcPts val="500"/>
              </a:spcBef>
              <a:buFont typeface="+mj-lt"/>
              <a:buAutoNum type="arabicPeriod"/>
            </a:pPr>
            <a:r>
              <a:rPr lang="en-US" sz="900" b="0" dirty="0"/>
              <a:t>In PPT, click the Review tab. Click Accessibility Checker. This will open a right panel listing all errors that need to be corrected and the Accessibility tab. Clink on each error and follow the tips. </a:t>
            </a:r>
          </a:p>
          <a:p>
            <a:pPr marL="169863" marR="0" lvl="0" indent="-169863" algn="l" defTabSz="457200" rtl="0" eaLnBrk="1" fontAlgn="auto" latinLnBrk="0" hangingPunct="1">
              <a:lnSpc>
                <a:spcPct val="100000"/>
              </a:lnSpc>
              <a:spcBef>
                <a:spcPts val="500"/>
              </a:spcBef>
              <a:spcAft>
                <a:spcPts val="0"/>
              </a:spcAft>
              <a:buClrTx/>
              <a:buSzTx/>
              <a:buFont typeface="+mj-lt"/>
              <a:buAutoNum type="arabicPeriod"/>
              <a:tabLst/>
              <a:defRPr/>
            </a:pPr>
            <a:r>
              <a:rPr lang="en-US" sz="900" b="0" dirty="0"/>
              <a:t>Use the </a:t>
            </a:r>
            <a:r>
              <a:rPr lang="en-US" sz="900" b="1" i="1" dirty="0"/>
              <a:t>EAB Accessibility Guidelines and Directions </a:t>
            </a:r>
            <a:r>
              <a:rPr lang="en-US" sz="900" b="0" dirty="0"/>
              <a:t>in the Box link at the bottom of this slide.</a:t>
            </a:r>
          </a:p>
        </p:txBody>
      </p:sp>
      <p:sp>
        <p:nvSpPr>
          <p:cNvPr id="18" name="Oval 17">
            <a:extLst>
              <a:ext uri="{FF2B5EF4-FFF2-40B4-BE49-F238E27FC236}">
                <a16:creationId xmlns:a16="http://schemas.microsoft.com/office/drawing/2014/main" id="{ED0F0757-C265-8524-E902-DCCFD82862B3}"/>
              </a:ext>
              <a:ext uri="{C183D7F6-B498-43B3-948B-1728B52AA6E4}">
                <adec:decorative xmlns:adec="http://schemas.microsoft.com/office/drawing/2017/decorative" val="1"/>
              </a:ext>
            </a:extLst>
          </p:cNvPr>
          <p:cNvSpPr>
            <a:spLocks noChangeAspect="1"/>
          </p:cNvSpPr>
          <p:nvPr/>
        </p:nvSpPr>
        <p:spPr bwMode="gray">
          <a:xfrm>
            <a:off x="3405906" y="2570632"/>
            <a:ext cx="241916" cy="2419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b="1" dirty="0">
                <a:solidFill>
                  <a:schemeClr val="tx1"/>
                </a:solidFill>
              </a:rPr>
              <a:t>4</a:t>
            </a:r>
          </a:p>
        </p:txBody>
      </p:sp>
      <p:sp>
        <p:nvSpPr>
          <p:cNvPr id="40" name="TextBox 39">
            <a:extLst>
              <a:ext uri="{FF2B5EF4-FFF2-40B4-BE49-F238E27FC236}">
                <a16:creationId xmlns:a16="http://schemas.microsoft.com/office/drawing/2014/main" id="{06B508DA-2C3C-7F46-8A41-B0EE8B10A9AC}"/>
              </a:ext>
              <a:ext uri="{C183D7F6-B498-43B3-948B-1728B52AA6E4}">
                <adec:decorative xmlns:adec="http://schemas.microsoft.com/office/drawing/2017/decorative" val="1"/>
              </a:ext>
            </a:extLst>
          </p:cNvPr>
          <p:cNvSpPr txBox="1"/>
          <p:nvPr/>
        </p:nvSpPr>
        <p:spPr bwMode="gray">
          <a:xfrm>
            <a:off x="3709883" y="2541857"/>
            <a:ext cx="2556793" cy="787395"/>
          </a:xfrm>
          <a:prstGeom prst="rect">
            <a:avLst/>
          </a:prstGeom>
          <a:noFill/>
        </p:spPr>
        <p:txBody>
          <a:bodyPr vert="horz" wrap="square" lIns="0" tIns="0" rIns="0" bIns="0" rtlCol="0">
            <a:spAutoFit/>
          </a:bodyPr>
          <a:lstStyle/>
          <a:p>
            <a:pPr marL="0" marR="0" lvl="0" indent="0" algn="l" defTabSz="537667" rtl="0" eaLnBrk="1" fontAlgn="auto" latinLnBrk="0" hangingPunct="1">
              <a:lnSpc>
                <a:spcPct val="100000"/>
              </a:lnSpc>
              <a:spcBef>
                <a:spcPts val="500"/>
              </a:spcBef>
              <a:spcAft>
                <a:spcPts val="0"/>
              </a:spcAft>
              <a:buClrTx/>
              <a:buSzTx/>
              <a:buFontTx/>
              <a:buNone/>
              <a:tabLst/>
              <a:defRPr/>
            </a:pPr>
            <a:r>
              <a:rPr lang="en-US" sz="1000" b="1" dirty="0"/>
              <a:t>How to insert an EAB-formatted </a:t>
            </a:r>
            <a:r>
              <a:rPr lang="en-US" sz="1000" b="1" spc="-10" baseline="0" dirty="0"/>
              <a:t>chart using an EAB chart template: </a:t>
            </a:r>
          </a:p>
          <a:p>
            <a:pPr marL="0" marR="0" lvl="0" indent="0" algn="l" defTabSz="537667" rtl="0" eaLnBrk="1" fontAlgn="auto" latinLnBrk="0" hangingPunct="1">
              <a:lnSpc>
                <a:spcPct val="100000"/>
              </a:lnSpc>
              <a:spcBef>
                <a:spcPts val="500"/>
              </a:spcBef>
              <a:spcAft>
                <a:spcPts val="0"/>
              </a:spcAft>
              <a:buClrTx/>
              <a:buSzTx/>
              <a:buFontTx/>
              <a:buNone/>
              <a:tabLst/>
              <a:defRPr/>
            </a:pPr>
            <a:r>
              <a:rPr lang="en-US" sz="900" dirty="0"/>
              <a:t>In PPT, click the Insert tab. Click Chart. Click Templates. Click on the EAB chart type you need.</a:t>
            </a:r>
          </a:p>
        </p:txBody>
      </p:sp>
      <p:graphicFrame>
        <p:nvGraphicFramePr>
          <p:cNvPr id="67" name="Chart 66">
            <a:extLst>
              <a:ext uri="{FF2B5EF4-FFF2-40B4-BE49-F238E27FC236}">
                <a16:creationId xmlns:a16="http://schemas.microsoft.com/office/drawing/2014/main" id="{C0060E53-2567-C341-A4F2-9A582F3EA8A1}"/>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38160181"/>
              </p:ext>
            </p:extLst>
          </p:nvPr>
        </p:nvGraphicFramePr>
        <p:xfrm>
          <a:off x="3707355" y="3055372"/>
          <a:ext cx="2414245" cy="1564707"/>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oup 11">
            <a:extLst>
              <a:ext uri="{FF2B5EF4-FFF2-40B4-BE49-F238E27FC236}">
                <a16:creationId xmlns:a16="http://schemas.microsoft.com/office/drawing/2014/main" id="{F2AEE0DF-FBBC-2648-BB7D-5EB6DB3BE691}"/>
              </a:ext>
              <a:ext uri="{C183D7F6-B498-43B3-948B-1728B52AA6E4}">
                <adec:decorative xmlns:adec="http://schemas.microsoft.com/office/drawing/2017/decorative" val="1"/>
              </a:ext>
            </a:extLst>
          </p:cNvPr>
          <p:cNvGrpSpPr/>
          <p:nvPr/>
        </p:nvGrpSpPr>
        <p:grpSpPr>
          <a:xfrm>
            <a:off x="283254" y="3034935"/>
            <a:ext cx="1691829" cy="1159798"/>
            <a:chOff x="712016" y="1045288"/>
            <a:chExt cx="1976591" cy="1355011"/>
          </a:xfrm>
        </p:grpSpPr>
        <p:grpSp>
          <p:nvGrpSpPr>
            <p:cNvPr id="2" name="Group 1">
              <a:extLst>
                <a:ext uri="{FF2B5EF4-FFF2-40B4-BE49-F238E27FC236}">
                  <a16:creationId xmlns:a16="http://schemas.microsoft.com/office/drawing/2014/main" id="{78D80AD6-C080-2E45-8D22-265AA80E9EF1}"/>
                </a:ext>
              </a:extLst>
            </p:cNvPr>
            <p:cNvGrpSpPr/>
            <p:nvPr/>
          </p:nvGrpSpPr>
          <p:grpSpPr>
            <a:xfrm>
              <a:off x="712016" y="1045288"/>
              <a:ext cx="1888995" cy="1355011"/>
              <a:chOff x="290410" y="857410"/>
              <a:chExt cx="2361631" cy="1694043"/>
            </a:xfrm>
          </p:grpSpPr>
          <p:grpSp>
            <p:nvGrpSpPr>
              <p:cNvPr id="23" name="Group 22" descr="In PowerPoint, only use the top row of the color palette. ">
                <a:extLst>
                  <a:ext uri="{FF2B5EF4-FFF2-40B4-BE49-F238E27FC236}">
                    <a16:creationId xmlns:a16="http://schemas.microsoft.com/office/drawing/2014/main" id="{C5F41866-6B5C-C34E-9A2B-08ECD095E3D1}"/>
                  </a:ext>
                  <a:ext uri="{C183D7F6-B498-43B3-948B-1728B52AA6E4}">
                    <adec:decorative xmlns:adec="http://schemas.microsoft.com/office/drawing/2017/decorative" val="0"/>
                  </a:ext>
                </a:extLst>
              </p:cNvPr>
              <p:cNvGrpSpPr/>
              <p:nvPr/>
            </p:nvGrpSpPr>
            <p:grpSpPr>
              <a:xfrm>
                <a:off x="290410" y="857410"/>
                <a:ext cx="2361631" cy="1694043"/>
                <a:chOff x="-1834053" y="1543542"/>
                <a:chExt cx="2514213" cy="1803493"/>
              </a:xfrm>
            </p:grpSpPr>
            <p:pic>
              <p:nvPicPr>
                <p:cNvPr id="25" name="Picture 24">
                  <a:extLst>
                    <a:ext uri="{FF2B5EF4-FFF2-40B4-BE49-F238E27FC236}">
                      <a16:creationId xmlns:a16="http://schemas.microsoft.com/office/drawing/2014/main" id="{6ACB63F0-D020-614F-9197-951839E66C94}"/>
                    </a:ext>
                  </a:extLst>
                </p:cNvPr>
                <p:cNvPicPr>
                  <a:picLocks noChangeAspect="1"/>
                </p:cNvPicPr>
                <p:nvPr/>
              </p:nvPicPr>
              <p:blipFill rotWithShape="1">
                <a:blip r:embed="rId4"/>
                <a:srcRect l="490" r="579"/>
                <a:stretch/>
              </p:blipFill>
              <p:spPr>
                <a:xfrm>
                  <a:off x="-1832821" y="1543542"/>
                  <a:ext cx="2512981" cy="1803493"/>
                </a:xfrm>
                <a:prstGeom prst="rect">
                  <a:avLst/>
                </a:prstGeom>
                <a:ln w="12700">
                  <a:solidFill>
                    <a:schemeClr val="accent1"/>
                  </a:solidFill>
                </a:ln>
              </p:spPr>
            </p:pic>
            <p:sp>
              <p:nvSpPr>
                <p:cNvPr id="27" name="Rectangle 26">
                  <a:extLst>
                    <a:ext uri="{FF2B5EF4-FFF2-40B4-BE49-F238E27FC236}">
                      <a16:creationId xmlns:a16="http://schemas.microsoft.com/office/drawing/2014/main" id="{1386ED46-2AE7-0F4C-ADF4-88BFDF0FDDA7}"/>
                    </a:ext>
                  </a:extLst>
                </p:cNvPr>
                <p:cNvSpPr/>
                <p:nvPr/>
              </p:nvSpPr>
              <p:spPr bwMode="gray">
                <a:xfrm>
                  <a:off x="-1834053" y="2188992"/>
                  <a:ext cx="2512981" cy="1158043"/>
                </a:xfrm>
                <a:prstGeom prst="rect">
                  <a:avLst/>
                </a:prstGeom>
                <a:solidFill>
                  <a:schemeClr val="bg2">
                    <a:lumMod val="50000"/>
                    <a:alpha val="74000"/>
                  </a:schemeClr>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a:solidFill>
                      <a:schemeClr val="bg1"/>
                    </a:solidFill>
                  </a:endParaRPr>
                </a:p>
              </p:txBody>
            </p:sp>
            <p:sp>
              <p:nvSpPr>
                <p:cNvPr id="28" name="TextBox 27">
                  <a:extLst>
                    <a:ext uri="{FF2B5EF4-FFF2-40B4-BE49-F238E27FC236}">
                      <a16:creationId xmlns:a16="http://schemas.microsoft.com/office/drawing/2014/main" id="{B150EA07-7C69-FB49-A906-82D32553EEBB}"/>
                    </a:ext>
                  </a:extLst>
                </p:cNvPr>
                <p:cNvSpPr txBox="1"/>
                <p:nvPr/>
              </p:nvSpPr>
              <p:spPr bwMode="gray">
                <a:xfrm>
                  <a:off x="-1014892" y="2703891"/>
                  <a:ext cx="1299299" cy="547704"/>
                </a:xfrm>
                <a:prstGeom prst="rect">
                  <a:avLst/>
                </a:prstGeom>
                <a:noFill/>
              </p:spPr>
              <p:txBody>
                <a:bodyPr wrap="square" lIns="0" tIns="0" rIns="0" bIns="0" rtlCol="0">
                  <a:spAutoFit/>
                </a:bodyPr>
                <a:lstStyle/>
                <a:p>
                  <a:pPr>
                    <a:spcBef>
                      <a:spcPts val="500"/>
                    </a:spcBef>
                  </a:pPr>
                  <a:r>
                    <a:rPr lang="en-US" sz="1200" b="1" dirty="0">
                      <a:solidFill>
                        <a:schemeClr val="bg1"/>
                      </a:solidFill>
                    </a:rPr>
                    <a:t>Only Use Top Row</a:t>
                  </a:r>
                </a:p>
              </p:txBody>
            </p:sp>
            <p:cxnSp>
              <p:nvCxnSpPr>
                <p:cNvPr id="31" name="Straight Arrow Connector 30">
                  <a:extLst>
                    <a:ext uri="{FF2B5EF4-FFF2-40B4-BE49-F238E27FC236}">
                      <a16:creationId xmlns:a16="http://schemas.microsoft.com/office/drawing/2014/main" id="{FEA1C73D-54D6-4847-8664-9E7698ED571D}"/>
                    </a:ext>
                  </a:extLst>
                </p:cNvPr>
                <p:cNvCxnSpPr>
                  <a:cxnSpLocks/>
                </p:cNvCxnSpPr>
                <p:nvPr/>
              </p:nvCxnSpPr>
              <p:spPr bwMode="gray">
                <a:xfrm flipV="1">
                  <a:off x="-1283008" y="2580461"/>
                  <a:ext cx="0" cy="631418"/>
                </a:xfrm>
                <a:prstGeom prst="straightConnector1">
                  <a:avLst/>
                </a:prstGeom>
                <a:solidFill>
                  <a:schemeClr val="accent1"/>
                </a:solidFill>
                <a:ln w="57150" cap="flat" cmpd="sng" algn="ctr">
                  <a:solidFill>
                    <a:schemeClr val="bg1"/>
                  </a:solidFill>
                  <a:prstDash val="solid"/>
                  <a:miter lim="800000"/>
                  <a:headEnd type="none" w="med" len="med"/>
                  <a:tailEnd type="triangle"/>
                </a:ln>
                <a:effectLst/>
              </p:spPr>
            </p:cxnSp>
          </p:grpSp>
          <p:sp>
            <p:nvSpPr>
              <p:cNvPr id="32" name="Rectangle 31">
                <a:extLst>
                  <a:ext uri="{FF2B5EF4-FFF2-40B4-BE49-F238E27FC236}">
                    <a16:creationId xmlns:a16="http://schemas.microsoft.com/office/drawing/2014/main" id="{993A2395-49E8-BA49-8ED4-D6AB6FA5EA6D}"/>
                  </a:ext>
                  <a:ext uri="{C183D7F6-B498-43B3-948B-1728B52AA6E4}">
                    <adec:decorative xmlns:adec="http://schemas.microsoft.com/office/drawing/2017/decorative" val="1"/>
                  </a:ext>
                </a:extLst>
              </p:cNvPr>
              <p:cNvSpPr/>
              <p:nvPr/>
            </p:nvSpPr>
            <p:spPr bwMode="gray">
              <a:xfrm>
                <a:off x="1901132" y="1161559"/>
                <a:ext cx="642878" cy="248881"/>
              </a:xfrm>
              <a:prstGeom prst="rect">
                <a:avLst/>
              </a:prstGeom>
              <a:noFill/>
              <a:ln w="19050" cap="rnd">
                <a:solidFill>
                  <a:srgbClr val="008A00"/>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Rectangle 35">
                <a:extLst>
                  <a:ext uri="{FF2B5EF4-FFF2-40B4-BE49-F238E27FC236}">
                    <a16:creationId xmlns:a16="http://schemas.microsoft.com/office/drawing/2014/main" id="{C7646E37-1685-CA47-A6F4-CF58B1DAF6FD}"/>
                  </a:ext>
                  <a:ext uri="{C183D7F6-B498-43B3-948B-1728B52AA6E4}">
                    <adec:decorative xmlns:adec="http://schemas.microsoft.com/office/drawing/2017/decorative" val="1"/>
                  </a:ext>
                </a:extLst>
              </p:cNvPr>
              <p:cNvSpPr/>
              <p:nvPr/>
            </p:nvSpPr>
            <p:spPr bwMode="gray">
              <a:xfrm>
                <a:off x="402238" y="1161559"/>
                <a:ext cx="857346" cy="248881"/>
              </a:xfrm>
              <a:prstGeom prst="rect">
                <a:avLst/>
              </a:prstGeom>
              <a:noFill/>
              <a:ln w="19050" cap="rnd">
                <a:solidFill>
                  <a:srgbClr val="008A00"/>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6" name="Group 5">
              <a:extLst>
                <a:ext uri="{FF2B5EF4-FFF2-40B4-BE49-F238E27FC236}">
                  <a16:creationId xmlns:a16="http://schemas.microsoft.com/office/drawing/2014/main" id="{231BCCE7-5973-EA4F-BE1D-47AB6CC6E2D8}"/>
                </a:ext>
              </a:extLst>
            </p:cNvPr>
            <p:cNvGrpSpPr/>
            <p:nvPr/>
          </p:nvGrpSpPr>
          <p:grpSpPr>
            <a:xfrm>
              <a:off x="1530485" y="1290376"/>
              <a:ext cx="428489" cy="199072"/>
              <a:chOff x="1407460" y="1434503"/>
              <a:chExt cx="292608" cy="164592"/>
            </a:xfrm>
          </p:grpSpPr>
          <p:cxnSp>
            <p:nvCxnSpPr>
              <p:cNvPr id="4" name="Straight Connector 3">
                <a:extLst>
                  <a:ext uri="{FF2B5EF4-FFF2-40B4-BE49-F238E27FC236}">
                    <a16:creationId xmlns:a16="http://schemas.microsoft.com/office/drawing/2014/main" id="{7898EFBA-8C5D-0344-B7E4-D13B72A0EE58}"/>
                  </a:ext>
                </a:extLst>
              </p:cNvPr>
              <p:cNvCxnSpPr/>
              <p:nvPr/>
            </p:nvCxnSpPr>
            <p:spPr bwMode="gray">
              <a:xfrm>
                <a:off x="1407460" y="1434503"/>
                <a:ext cx="292608" cy="16459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76FFDA5-1276-6B44-88B2-E9FACC0D9ECC}"/>
                  </a:ext>
                </a:extLst>
              </p:cNvPr>
              <p:cNvCxnSpPr>
                <a:cxnSpLocks/>
              </p:cNvCxnSpPr>
              <p:nvPr/>
            </p:nvCxnSpPr>
            <p:spPr bwMode="gray">
              <a:xfrm flipH="1">
                <a:off x="1407460" y="1434503"/>
                <a:ext cx="292608" cy="16459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72" name="Straight Connector 71">
              <a:extLst>
                <a:ext uri="{FF2B5EF4-FFF2-40B4-BE49-F238E27FC236}">
                  <a16:creationId xmlns:a16="http://schemas.microsoft.com/office/drawing/2014/main" id="{00A19AF7-8482-DF44-B041-A227E12E87A0}"/>
                </a:ext>
              </a:extLst>
            </p:cNvPr>
            <p:cNvCxnSpPr>
              <a:cxnSpLocks/>
            </p:cNvCxnSpPr>
            <p:nvPr/>
          </p:nvCxnSpPr>
          <p:spPr bwMode="gray">
            <a:xfrm flipH="1">
              <a:off x="2514601" y="1384906"/>
              <a:ext cx="1740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E61185EE-DE31-BE4C-9314-3E1FCCA3D0B8}"/>
                </a:ext>
                <a:ext uri="{C183D7F6-B498-43B3-948B-1728B52AA6E4}">
                  <adec:decorative xmlns:adec="http://schemas.microsoft.com/office/drawing/2017/decorative" val="1"/>
                </a:ext>
              </a:extLst>
            </p:cNvPr>
            <p:cNvSpPr/>
            <p:nvPr/>
          </p:nvSpPr>
          <p:spPr bwMode="gray">
            <a:xfrm>
              <a:off x="1738466" y="1489344"/>
              <a:ext cx="950141" cy="411504"/>
            </a:xfrm>
            <a:custGeom>
              <a:avLst/>
              <a:gdLst>
                <a:gd name="connsiteX0" fmla="*/ 0 w 514218"/>
                <a:gd name="connsiteY0" fmla="*/ 0 h 199072"/>
                <a:gd name="connsiteX1" fmla="*/ 514218 w 514218"/>
                <a:gd name="connsiteY1" fmla="*/ 0 h 199072"/>
                <a:gd name="connsiteX2" fmla="*/ 514218 w 514218"/>
                <a:gd name="connsiteY2" fmla="*/ 199072 h 199072"/>
                <a:gd name="connsiteX3" fmla="*/ 0 w 514218"/>
                <a:gd name="connsiteY3" fmla="*/ 199072 h 199072"/>
                <a:gd name="connsiteX4" fmla="*/ 0 w 514218"/>
                <a:gd name="connsiteY4" fmla="*/ 0 h 199072"/>
                <a:gd name="connsiteX0" fmla="*/ 514218 w 605658"/>
                <a:gd name="connsiteY0" fmla="*/ 0 h 199072"/>
                <a:gd name="connsiteX1" fmla="*/ 514218 w 605658"/>
                <a:gd name="connsiteY1" fmla="*/ 199072 h 199072"/>
                <a:gd name="connsiteX2" fmla="*/ 0 w 605658"/>
                <a:gd name="connsiteY2" fmla="*/ 199072 h 199072"/>
                <a:gd name="connsiteX3" fmla="*/ 0 w 605658"/>
                <a:gd name="connsiteY3" fmla="*/ 0 h 199072"/>
                <a:gd name="connsiteX4" fmla="*/ 605658 w 605658"/>
                <a:gd name="connsiteY4" fmla="*/ 91440 h 199072"/>
                <a:gd name="connsiteX0" fmla="*/ 514218 w 514218"/>
                <a:gd name="connsiteY0" fmla="*/ 0 h 199072"/>
                <a:gd name="connsiteX1" fmla="*/ 514218 w 514218"/>
                <a:gd name="connsiteY1" fmla="*/ 199072 h 199072"/>
                <a:gd name="connsiteX2" fmla="*/ 0 w 514218"/>
                <a:gd name="connsiteY2" fmla="*/ 199072 h 199072"/>
                <a:gd name="connsiteX3" fmla="*/ 0 w 514218"/>
                <a:gd name="connsiteY3" fmla="*/ 0 h 199072"/>
                <a:gd name="connsiteX0" fmla="*/ 514218 w 514218"/>
                <a:gd name="connsiteY0" fmla="*/ 199072 h 199072"/>
                <a:gd name="connsiteX1" fmla="*/ 0 w 514218"/>
                <a:gd name="connsiteY1" fmla="*/ 199072 h 199072"/>
                <a:gd name="connsiteX2" fmla="*/ 0 w 514218"/>
                <a:gd name="connsiteY2" fmla="*/ 0 h 199072"/>
              </a:gdLst>
              <a:ahLst/>
              <a:cxnLst>
                <a:cxn ang="0">
                  <a:pos x="connsiteX0" y="connsiteY0"/>
                </a:cxn>
                <a:cxn ang="0">
                  <a:pos x="connsiteX1" y="connsiteY1"/>
                </a:cxn>
                <a:cxn ang="0">
                  <a:pos x="connsiteX2" y="connsiteY2"/>
                </a:cxn>
              </a:cxnLst>
              <a:rect l="l" t="t" r="r" b="b"/>
              <a:pathLst>
                <a:path w="514218" h="199072">
                  <a:moveTo>
                    <a:pt x="514218" y="199072"/>
                  </a:moveTo>
                  <a:lnTo>
                    <a:pt x="0" y="199072"/>
                  </a:lnTo>
                  <a:lnTo>
                    <a:pt x="0" y="0"/>
                  </a:lnTo>
                </a:path>
              </a:pathLst>
            </a:custGeom>
            <a:noFill/>
            <a:ln w="19050" cap="rnd">
              <a:solidFill>
                <a:schemeClr val="tx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81" name="Template edition">
            <a:extLst>
              <a:ext uri="{FF2B5EF4-FFF2-40B4-BE49-F238E27FC236}">
                <a16:creationId xmlns:a16="http://schemas.microsoft.com/office/drawing/2014/main" id="{3573CCEC-1296-0F4E-ACEC-DDA3B4E8E986}"/>
              </a:ext>
              <a:ext uri="{C183D7F6-B498-43B3-948B-1728B52AA6E4}">
                <adec:decorative xmlns:adec="http://schemas.microsoft.com/office/drawing/2017/decorative" val="1"/>
              </a:ext>
            </a:extLst>
          </p:cNvPr>
          <p:cNvSpPr/>
          <p:nvPr/>
        </p:nvSpPr>
        <p:spPr bwMode="gray">
          <a:xfrm>
            <a:off x="0" y="4441349"/>
            <a:ext cx="6400800" cy="359251"/>
          </a:xfrm>
          <a:prstGeom prst="rect">
            <a:avLst/>
          </a:prstGeom>
          <a:solidFill>
            <a:srgbClr val="008A0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500"/>
              </a:spcBef>
            </a:pPr>
            <a:r>
              <a:rPr lang="en-US" sz="1000" b="0" dirty="0">
                <a:solidFill>
                  <a:schemeClr val="bg1"/>
                </a:solidFill>
              </a:rPr>
              <a:t>Detailed directions are here: </a:t>
            </a:r>
            <a:r>
              <a:rPr lang="en-US" sz="1000" b="0" u="sng" dirty="0">
                <a:solidFill>
                  <a:schemeClr val="bg1"/>
                </a:solidFill>
                <a:hlinkClick r:id="rId5">
                  <a:extLst>
                    <a:ext uri="{A12FA001-AC4F-418D-AE19-62706E023703}">
                      <ahyp:hlinkClr xmlns:ahyp="http://schemas.microsoft.com/office/drawing/2018/hyperlinkcolor" val="tx"/>
                    </a:ext>
                  </a:extLst>
                </a:hlinkClick>
              </a:rPr>
              <a:t>https://eab.box.com/v/Template-Resources</a:t>
            </a:r>
            <a:endParaRPr lang="en-US" sz="1000" b="0" u="sng" dirty="0">
              <a:solidFill>
                <a:schemeClr val="bg1"/>
              </a:solidFill>
            </a:endParaRPr>
          </a:p>
        </p:txBody>
      </p:sp>
      <p:sp>
        <p:nvSpPr>
          <p:cNvPr id="3" name="Template edition">
            <a:extLst>
              <a:ext uri="{FF2B5EF4-FFF2-40B4-BE49-F238E27FC236}">
                <a16:creationId xmlns:a16="http://schemas.microsoft.com/office/drawing/2014/main" id="{ABA25D5E-5ED3-41BE-E493-D86B52464A70}"/>
              </a:ext>
              <a:ext uri="{C183D7F6-B498-43B3-948B-1728B52AA6E4}">
                <adec:decorative xmlns:adec="http://schemas.microsoft.com/office/drawing/2017/decorative" val="1"/>
              </a:ext>
            </a:extLst>
          </p:cNvPr>
          <p:cNvSpPr/>
          <p:nvPr userDrawn="1"/>
        </p:nvSpPr>
        <p:spPr bwMode="gray">
          <a:xfrm>
            <a:off x="0" y="1294"/>
            <a:ext cx="6400800" cy="477843"/>
          </a:xfrm>
          <a:prstGeom prst="rect">
            <a:avLst/>
          </a:prstGeom>
          <a:solidFill>
            <a:srgbClr val="FFFF0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500"/>
              </a:spcBef>
            </a:pPr>
            <a:r>
              <a:rPr lang="en-US" sz="1400" b="1" dirty="0">
                <a:solidFill>
                  <a:schemeClr val="accent5"/>
                </a:solidFill>
              </a:rPr>
              <a:t>Top 4 Helpful Guidelines</a:t>
            </a:r>
          </a:p>
        </p:txBody>
      </p:sp>
    </p:spTree>
    <p:custDataLst>
      <p:tags r:id="rId1"/>
    </p:custDataLst>
    <p:extLst>
      <p:ext uri="{BB962C8B-B14F-4D97-AF65-F5344CB8AC3E}">
        <p14:creationId xmlns:p14="http://schemas.microsoft.com/office/powerpoint/2010/main" val="142797624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Presentation Title">
    <p:bg bwMode="gray">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124B2B-3F8B-4FD7-D741-6C0738B0320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08" y="0"/>
            <a:ext cx="6399784" cy="4800600"/>
          </a:xfrm>
          <a:prstGeom prst="rect">
            <a:avLst/>
          </a:prstGeom>
        </p:spPr>
      </p:pic>
      <p:sp>
        <p:nvSpPr>
          <p:cNvPr id="6" name="Header box white - decorative">
            <a:extLst>
              <a:ext uri="{FF2B5EF4-FFF2-40B4-BE49-F238E27FC236}">
                <a16:creationId xmlns:a16="http://schemas.microsoft.com/office/drawing/2014/main" id="{1AB4ACC1-4F4B-82BE-820A-A07431433114}"/>
              </a:ext>
              <a:ext uri="{C183D7F6-B498-43B3-948B-1728B52AA6E4}">
                <adec:decorative xmlns:adec="http://schemas.microsoft.com/office/drawing/2017/decorative" val="1"/>
              </a:ext>
            </a:extLst>
          </p:cNvPr>
          <p:cNvSpPr/>
          <p:nvPr userDrawn="1"/>
        </p:nvSpPr>
        <p:spPr bwMode="gray">
          <a:xfrm>
            <a:off x="1" y="1"/>
            <a:ext cx="6400800" cy="106579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cxnSp>
        <p:nvCxnSpPr>
          <p:cNvPr id="10" name="Header line - decorative">
            <a:extLst>
              <a:ext uri="{FF2B5EF4-FFF2-40B4-BE49-F238E27FC236}">
                <a16:creationId xmlns:a16="http://schemas.microsoft.com/office/drawing/2014/main" id="{5BD5520C-C387-5063-9198-14FF980090DD}"/>
              </a:ext>
              <a:ext uri="{C183D7F6-B498-43B3-948B-1728B52AA6E4}">
                <adec:decorative xmlns:adec="http://schemas.microsoft.com/office/drawing/2017/decorative" val="1"/>
              </a:ext>
            </a:extLst>
          </p:cNvPr>
          <p:cNvCxnSpPr/>
          <p:nvPr userDrawn="1"/>
        </p:nvCxnSpPr>
        <p:spPr bwMode="gray">
          <a:xfrm>
            <a:off x="0" y="1065791"/>
            <a:ext cx="6400799" cy="0"/>
          </a:xfrm>
          <a:prstGeom prst="line">
            <a:avLst/>
          </a:prstGeom>
          <a:noFill/>
          <a:ln w="38100" cap="flat" cmpd="sng" algn="ctr">
            <a:solidFill>
              <a:schemeClr val="accent6"/>
            </a:solidFill>
            <a:prstDash val="solid"/>
            <a:miter lim="800000"/>
          </a:ln>
          <a:effectLst/>
        </p:spPr>
      </p:cxnSp>
      <p:pic>
        <p:nvPicPr>
          <p:cNvPr id="11" name="EAB logo" descr="EAB logo">
            <a:extLs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280551" y="274987"/>
            <a:ext cx="1174986" cy="512064"/>
          </a:xfrm>
          <a:prstGeom prst="rect">
            <a:avLst/>
          </a:prstGeom>
        </p:spPr>
      </p:pic>
      <p:sp>
        <p:nvSpPr>
          <p:cNvPr id="2" name="Presentation title"/>
          <p:cNvSpPr>
            <a:spLocks noGrp="1"/>
          </p:cNvSpPr>
          <p:nvPr>
            <p:ph type="title" hasCustomPrompt="1"/>
          </p:nvPr>
        </p:nvSpPr>
        <p:spPr bwMode="gray">
          <a:xfrm>
            <a:off x="812800" y="2203377"/>
            <a:ext cx="4389120" cy="692497"/>
          </a:xfrm>
          <a:prstGeom prst="rect">
            <a:avLst/>
          </a:prstGeom>
        </p:spPr>
        <p:txBody>
          <a:bodyPr lIns="0" tIns="0" rIns="0" bIns="0" anchor="b" anchorCtr="0">
            <a:spAutoFit/>
          </a:bodyPr>
          <a:lstStyle>
            <a:lvl1pPr>
              <a:lnSpc>
                <a:spcPct val="90000"/>
              </a:lnSpc>
              <a:defRPr sz="2500" b="0" baseline="0">
                <a:solidFill>
                  <a:schemeClr val="bg1"/>
                </a:solidFill>
              </a:defRPr>
            </a:lvl1pPr>
          </a:lstStyle>
          <a:p>
            <a:pPr lvl="0"/>
            <a:r>
              <a:rPr lang="en-US" dirty="0"/>
              <a:t>Presentation Title – Rockwell 25pt Regular, Title Case</a:t>
            </a:r>
          </a:p>
        </p:txBody>
      </p:sp>
      <p:sp>
        <p:nvSpPr>
          <p:cNvPr id="5" name="Presentation subtitle"/>
          <p:cNvSpPr>
            <a:spLocks noGrp="1"/>
          </p:cNvSpPr>
          <p:nvPr>
            <p:ph type="body" sz="quarter" idx="13" hasCustomPrompt="1"/>
          </p:nvPr>
        </p:nvSpPr>
        <p:spPr bwMode="gray">
          <a:xfrm>
            <a:off x="812800" y="3020406"/>
            <a:ext cx="4389120" cy="169277"/>
          </a:xfrm>
        </p:spPr>
        <p:txBody>
          <a:bodyPr/>
          <a:lstStyle>
            <a:lvl1pPr marL="0" indent="0">
              <a:spcBef>
                <a:spcPts val="0"/>
              </a:spcBef>
              <a:buNone/>
              <a:defRPr sz="1100" baseline="0">
                <a:solidFill>
                  <a:schemeClr val="bg1"/>
                </a:solidFill>
              </a:defRPr>
            </a:lvl1pPr>
            <a:lvl2pPr marL="114300" indent="0">
              <a:buNone/>
              <a:defRPr sz="1100">
                <a:solidFill>
                  <a:schemeClr val="accent1"/>
                </a:solidFill>
              </a:defRPr>
            </a:lvl2pPr>
            <a:lvl3pPr marL="228600" indent="0">
              <a:buNone/>
              <a:defRPr sz="1100">
                <a:solidFill>
                  <a:schemeClr val="accent1"/>
                </a:solidFill>
              </a:defRPr>
            </a:lvl3pPr>
            <a:lvl4pPr marL="342900" indent="0">
              <a:buNone/>
              <a:defRPr sz="1100">
                <a:solidFill>
                  <a:schemeClr val="accent1"/>
                </a:solidFill>
              </a:defRPr>
            </a:lvl4pPr>
            <a:lvl5pPr marL="457200" indent="0">
              <a:buNone/>
              <a:defRPr sz="1100">
                <a:solidFill>
                  <a:schemeClr val="accent1"/>
                </a:solidFill>
              </a:defRPr>
            </a:lvl5pPr>
          </a:lstStyle>
          <a:p>
            <a:pPr lvl="0"/>
            <a:r>
              <a:rPr lang="en-US" dirty="0"/>
              <a:t>Presentation Subtitle – Verdana 11pt Regular, Title Case</a:t>
            </a:r>
          </a:p>
        </p:txBody>
      </p:sp>
      <p:sp>
        <p:nvSpPr>
          <p:cNvPr id="7" name="Program name"/>
          <p:cNvSpPr>
            <a:spLocks noGrp="1"/>
          </p:cNvSpPr>
          <p:nvPr>
            <p:ph type="body" sz="quarter" idx="14" hasCustomPrompt="1"/>
          </p:nvPr>
        </p:nvSpPr>
        <p:spPr bwMode="gray">
          <a:xfrm>
            <a:off x="4294188" y="4384289"/>
            <a:ext cx="1828800" cy="138499"/>
          </a:xfrm>
        </p:spPr>
        <p:txBody>
          <a:bodyPr anchor="b" anchorCtr="0"/>
          <a:lstStyle>
            <a:lvl1pPr marL="0" indent="0" algn="r">
              <a:spcBef>
                <a:spcPts val="0"/>
              </a:spcBef>
              <a:buNone/>
              <a:defRPr>
                <a:solidFill>
                  <a:schemeClr val="bg1"/>
                </a:solidFill>
              </a:defRPr>
            </a:lvl1pPr>
            <a:lvl2pPr marL="114300" indent="0">
              <a:buNone/>
              <a:defRPr>
                <a:solidFill>
                  <a:schemeClr val="bg1"/>
                </a:solidFill>
              </a:defRPr>
            </a:lvl2pPr>
            <a:lvl3pPr marL="228600" indent="0">
              <a:buNone/>
              <a:defRPr>
                <a:solidFill>
                  <a:schemeClr val="bg1"/>
                </a:solidFill>
              </a:defRPr>
            </a:lvl3pPr>
            <a:lvl4pPr marL="342900" indent="0">
              <a:buNone/>
              <a:defRPr>
                <a:solidFill>
                  <a:schemeClr val="bg1"/>
                </a:solidFill>
              </a:defRPr>
            </a:lvl4pPr>
            <a:lvl5pPr marL="457200" indent="0">
              <a:buNone/>
              <a:defRPr>
                <a:solidFill>
                  <a:schemeClr val="bg1"/>
                </a:solidFill>
              </a:defRPr>
            </a:lvl5pPr>
          </a:lstStyle>
          <a:p>
            <a:pPr lvl="0"/>
            <a:r>
              <a:rPr lang="en-US" dirty="0"/>
              <a:t>Product Name Goes Here</a:t>
            </a:r>
          </a:p>
        </p:txBody>
      </p:sp>
    </p:spTree>
    <p:custDataLst>
      <p:tags r:id="rId1"/>
    </p:custDataLst>
    <p:extLst>
      <p:ext uri="{BB962C8B-B14F-4D97-AF65-F5344CB8AC3E}">
        <p14:creationId xmlns:p14="http://schemas.microsoft.com/office/powerpoint/2010/main" val="257289502"/>
      </p:ext>
    </p:extLst>
  </p:cSld>
  <p:clrMapOvr>
    <a:masterClrMapping/>
  </p:clrMapOvr>
  <p:extLst>
    <p:ext uri="{DCECCB84-F9BA-43D5-87BE-67443E8EF086}">
      <p15:sldGuideLst xmlns:p15="http://schemas.microsoft.com/office/powerpoint/2012/main">
        <p15:guide id="0" orient="horz" pos="1824">
          <p15:clr>
            <a:srgbClr val="FBAE40"/>
          </p15:clr>
        </p15:guide>
        <p15:guide id="1" pos="512">
          <p15:clr>
            <a:srgbClr val="FBAE40"/>
          </p15:clr>
        </p15:guide>
        <p15:guide id="2" orient="horz" pos="189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EAB In-Brief">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D6E47A-66C1-C184-EC9B-ED924EC1C54C}"/>
              </a:ext>
            </a:extLst>
          </p:cNvPr>
          <p:cNvSpPr>
            <a:spLocks noGrp="1"/>
          </p:cNvSpPr>
          <p:nvPr>
            <p:ph type="title" hasCustomPrompt="1"/>
          </p:nvPr>
        </p:nvSpPr>
        <p:spPr>
          <a:xfrm>
            <a:off x="277813" y="-616219"/>
            <a:ext cx="5851782" cy="498598"/>
          </a:xfrm>
        </p:spPr>
        <p:txBody>
          <a:bodyPr/>
          <a:lstStyle>
            <a:lvl1pPr>
              <a:defRPr/>
            </a:lvl1pPr>
          </a:lstStyle>
          <a:p>
            <a:r>
              <a:rPr lang="en-US" dirty="0"/>
              <a:t>Add “About EAB” (this is a hidden title for accessibility)</a:t>
            </a:r>
          </a:p>
        </p:txBody>
      </p:sp>
      <p:pic>
        <p:nvPicPr>
          <p:cNvPr id="2" name="EAB logo" descr="EAB logo">
            <a:extLst>
              <a:ext uri="{FF2B5EF4-FFF2-40B4-BE49-F238E27FC236}">
                <a16:creationId xmlns:a16="http://schemas.microsoft.com/office/drawing/2014/main" id="{690A6364-DA88-6C5C-6C45-AB6AB2982738}"/>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318262" y="130241"/>
            <a:ext cx="1072621" cy="453704"/>
          </a:xfrm>
          <a:prstGeom prst="rect">
            <a:avLst/>
          </a:prstGeom>
          <a:noFill/>
          <a:ln>
            <a:noFill/>
          </a:ln>
        </p:spPr>
      </p:pic>
      <p:sp>
        <p:nvSpPr>
          <p:cNvPr id="4" name="Page title">
            <a:extLst>
              <a:ext uri="{FF2B5EF4-FFF2-40B4-BE49-F238E27FC236}">
                <a16:creationId xmlns:a16="http://schemas.microsoft.com/office/drawing/2014/main" id="{316FD107-D79B-C4E1-590E-50AC69D2CFF8}"/>
              </a:ext>
            </a:extLst>
          </p:cNvPr>
          <p:cNvSpPr/>
          <p:nvPr userDrawn="1"/>
        </p:nvSpPr>
        <p:spPr>
          <a:xfrm>
            <a:off x="2902940" y="147933"/>
            <a:ext cx="3200400" cy="418320"/>
          </a:xfrm>
          <a:prstGeom prst="rect">
            <a:avLst/>
          </a:prstGeom>
        </p:spPr>
        <p:txBody>
          <a:bodyPr lIns="0" tIns="0" rIns="0" bIns="0">
            <a:spAutoFit/>
          </a:bodyPr>
          <a:lstStyle/>
          <a:p>
            <a:pPr algn="r"/>
            <a:r>
              <a:rPr lang="en-US" sz="1359" spc="-6" dirty="0">
                <a:latin typeface="Rockwell" panose="02060603020205020403" pitchFamily="18" charset="77"/>
              </a:rPr>
              <a:t>Education’s</a:t>
            </a:r>
            <a:r>
              <a:rPr lang="en-US" sz="1359" spc="-3" dirty="0">
                <a:latin typeface="Rockwell" panose="02060603020205020403" pitchFamily="18" charset="77"/>
              </a:rPr>
              <a:t> Trusted Partner </a:t>
            </a:r>
            <a:r>
              <a:rPr lang="en-US" sz="1359" dirty="0">
                <a:latin typeface="Rockwell" panose="02060603020205020403" pitchFamily="18" charset="77"/>
              </a:rPr>
              <a:t>to </a:t>
            </a:r>
            <a:r>
              <a:rPr lang="en-US" sz="1359" spc="3" dirty="0">
                <a:latin typeface="Rockwell" panose="02060603020205020403" pitchFamily="18" charset="77"/>
              </a:rPr>
              <a:t> </a:t>
            </a:r>
            <a:br>
              <a:rPr lang="en-US" sz="1359" spc="3" dirty="0">
                <a:latin typeface="Rockwell" panose="02060603020205020403" pitchFamily="18" charset="77"/>
              </a:rPr>
            </a:br>
            <a:r>
              <a:rPr lang="en-US" sz="1359" spc="-9" dirty="0">
                <a:latin typeface="Rockwell" panose="02060603020205020403" pitchFamily="18" charset="77"/>
              </a:rPr>
              <a:t>Help</a:t>
            </a:r>
            <a:r>
              <a:rPr lang="en-US" sz="1359" spc="-12" dirty="0">
                <a:latin typeface="Rockwell" panose="02060603020205020403" pitchFamily="18" charset="77"/>
              </a:rPr>
              <a:t> </a:t>
            </a:r>
            <a:r>
              <a:rPr lang="en-US" sz="1359" dirty="0">
                <a:latin typeface="Rockwell" panose="02060603020205020403" pitchFamily="18" charset="77"/>
              </a:rPr>
              <a:t>Schools</a:t>
            </a:r>
            <a:r>
              <a:rPr lang="en-US" sz="1359" spc="-9" dirty="0">
                <a:latin typeface="Rockwell" panose="02060603020205020403" pitchFamily="18" charset="77"/>
              </a:rPr>
              <a:t> </a:t>
            </a:r>
            <a:r>
              <a:rPr lang="en-US" sz="1359" dirty="0">
                <a:latin typeface="Rockwell" panose="02060603020205020403" pitchFamily="18" charset="77"/>
              </a:rPr>
              <a:t>and</a:t>
            </a:r>
            <a:r>
              <a:rPr lang="en-US" sz="1359" spc="-9" dirty="0">
                <a:latin typeface="Rockwell" panose="02060603020205020403" pitchFamily="18" charset="77"/>
              </a:rPr>
              <a:t> </a:t>
            </a:r>
            <a:r>
              <a:rPr lang="en-US" sz="1359" spc="-3" dirty="0">
                <a:latin typeface="Rockwell" panose="02060603020205020403" pitchFamily="18" charset="77"/>
              </a:rPr>
              <a:t>Students</a:t>
            </a:r>
            <a:r>
              <a:rPr lang="en-US" sz="1359" spc="-9" dirty="0">
                <a:latin typeface="Rockwell" panose="02060603020205020403" pitchFamily="18" charset="77"/>
              </a:rPr>
              <a:t> </a:t>
            </a:r>
            <a:r>
              <a:rPr lang="en-US" sz="1359" spc="-3" dirty="0">
                <a:latin typeface="Rockwell" panose="02060603020205020403" pitchFamily="18" charset="77"/>
              </a:rPr>
              <a:t>Thrive</a:t>
            </a:r>
            <a:endParaRPr lang="en-US" sz="1359" dirty="0"/>
          </a:p>
        </p:txBody>
      </p:sp>
      <p:sp>
        <p:nvSpPr>
          <p:cNvPr id="6" name="Rectangle 5">
            <a:extLst>
              <a:ext uri="{FF2B5EF4-FFF2-40B4-BE49-F238E27FC236}">
                <a16:creationId xmlns:a16="http://schemas.microsoft.com/office/drawing/2014/main" id="{25653919-2F4C-07D8-DD70-1EF9747C09DB}"/>
              </a:ext>
              <a:ext uri="{C183D7F6-B498-43B3-948B-1728B52AA6E4}">
                <adec:decorative xmlns:adec="http://schemas.microsoft.com/office/drawing/2017/decorative" val="1"/>
              </a:ext>
            </a:extLst>
          </p:cNvPr>
          <p:cNvSpPr/>
          <p:nvPr userDrawn="1"/>
        </p:nvSpPr>
        <p:spPr bwMode="gray">
          <a:xfrm>
            <a:off x="0" y="817916"/>
            <a:ext cx="6400800" cy="3669900"/>
          </a:xfrm>
          <a:prstGeom prst="rect">
            <a:avLst/>
          </a:prstGeom>
          <a:solidFill>
            <a:schemeClr val="accent3">
              <a:lumMod val="50000"/>
            </a:schemeClr>
          </a:solid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6478" tIns="28239" rIns="56478" bIns="28239" numCol="1" spcCol="0" rtlCol="0" fromWordArt="0" anchor="ctr" anchorCtr="0" forceAA="0" compatLnSpc="1">
            <a:prstTxWarp prst="textNoShape">
              <a:avLst/>
            </a:prstTxWarp>
            <a:noAutofit/>
          </a:bodyPr>
          <a:lstStyle/>
          <a:p>
            <a:pPr algn="ctr"/>
            <a:endParaRPr lang="en-US" sz="1112" dirty="0"/>
          </a:p>
        </p:txBody>
      </p:sp>
      <p:sp>
        <p:nvSpPr>
          <p:cNvPr id="7" name="Rectangle 6">
            <a:extLst>
              <a:ext uri="{FF2B5EF4-FFF2-40B4-BE49-F238E27FC236}">
                <a16:creationId xmlns:a16="http://schemas.microsoft.com/office/drawing/2014/main" id="{9B1F39A1-E8A5-5FB5-0474-6BA11A5B6076}"/>
              </a:ext>
              <a:ext uri="{C183D7F6-B498-43B3-948B-1728B52AA6E4}">
                <adec:decorative xmlns:adec="http://schemas.microsoft.com/office/drawing/2017/decorative" val="1"/>
              </a:ext>
            </a:extLst>
          </p:cNvPr>
          <p:cNvSpPr/>
          <p:nvPr userDrawn="1"/>
        </p:nvSpPr>
        <p:spPr bwMode="gray">
          <a:xfrm>
            <a:off x="89" y="4001083"/>
            <a:ext cx="6400623" cy="523385"/>
          </a:xfrm>
          <a:prstGeom prst="rect">
            <a:avLst/>
          </a:prstGeom>
          <a:solidFill>
            <a:srgbClr val="0035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6478" tIns="28239" rIns="56478" bIns="28239" numCol="1" spcCol="0" rtlCol="0" fromWordArt="0" anchor="ctr" anchorCtr="0" forceAA="0" compatLnSpc="1">
            <a:prstTxWarp prst="textNoShape">
              <a:avLst/>
            </a:prstTxWarp>
            <a:noAutofit/>
          </a:bodyPr>
          <a:lstStyle/>
          <a:p>
            <a:pPr algn="ctr"/>
            <a:endParaRPr lang="en-US" sz="1112"/>
          </a:p>
        </p:txBody>
      </p:sp>
      <p:sp>
        <p:nvSpPr>
          <p:cNvPr id="8" name="Rectangle 7">
            <a:extLst>
              <a:ext uri="{FF2B5EF4-FFF2-40B4-BE49-F238E27FC236}">
                <a16:creationId xmlns:a16="http://schemas.microsoft.com/office/drawing/2014/main" id="{3983C0F5-A034-9B30-FAB1-0A43FF36FD4B}"/>
              </a:ext>
              <a:ext uri="{C183D7F6-B498-43B3-948B-1728B52AA6E4}">
                <adec:decorative xmlns:adec="http://schemas.microsoft.com/office/drawing/2017/decorative" val="1"/>
              </a:ext>
            </a:extLst>
          </p:cNvPr>
          <p:cNvSpPr/>
          <p:nvPr userDrawn="1"/>
        </p:nvSpPr>
        <p:spPr bwMode="gray">
          <a:xfrm>
            <a:off x="89" y="708192"/>
            <a:ext cx="6400623" cy="331165"/>
          </a:xfrm>
          <a:prstGeom prst="rect">
            <a:avLst/>
          </a:prstGeom>
          <a:solidFill>
            <a:srgbClr val="0035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6478" tIns="28239" rIns="56478" bIns="28239" numCol="1" spcCol="0" rtlCol="0" fromWordArt="0" anchor="ctr" anchorCtr="0" forceAA="0" compatLnSpc="1">
            <a:prstTxWarp prst="textNoShape">
              <a:avLst/>
            </a:prstTxWarp>
            <a:noAutofit/>
          </a:bodyPr>
          <a:lstStyle/>
          <a:p>
            <a:pPr algn="ctr"/>
            <a:endParaRPr lang="en-US" sz="1112"/>
          </a:p>
        </p:txBody>
      </p:sp>
      <p:cxnSp>
        <p:nvCxnSpPr>
          <p:cNvPr id="9" name="Straight Connector 8">
            <a:extLst>
              <a:ext uri="{FF2B5EF4-FFF2-40B4-BE49-F238E27FC236}">
                <a16:creationId xmlns:a16="http://schemas.microsoft.com/office/drawing/2014/main" id="{2AEA0FC2-2C5B-A1B9-2649-698F89838365}"/>
              </a:ext>
              <a:ext uri="{C183D7F6-B498-43B3-948B-1728B52AA6E4}">
                <adec:decorative xmlns:adec="http://schemas.microsoft.com/office/drawing/2017/decorative" val="1"/>
              </a:ext>
            </a:extLst>
          </p:cNvPr>
          <p:cNvCxnSpPr/>
          <p:nvPr userDrawn="1"/>
        </p:nvCxnSpPr>
        <p:spPr bwMode="gray">
          <a:xfrm>
            <a:off x="44" y="700598"/>
            <a:ext cx="6400712"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A900FA2B-D84F-6726-668F-6144A755E226}"/>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60150" y="1038339"/>
            <a:ext cx="2936059" cy="2860030"/>
          </a:xfrm>
          <a:prstGeom prst="rect">
            <a:avLst/>
          </a:prstGeom>
        </p:spPr>
      </p:pic>
      <p:sp>
        <p:nvSpPr>
          <p:cNvPr id="11" name="TextBox 10">
            <a:extLst>
              <a:ext uri="{FF2B5EF4-FFF2-40B4-BE49-F238E27FC236}">
                <a16:creationId xmlns:a16="http://schemas.microsoft.com/office/drawing/2014/main" id="{EF9B7CBF-6910-F2AD-98F9-A3FB23F392D1}"/>
              </a:ext>
            </a:extLst>
          </p:cNvPr>
          <p:cNvSpPr txBox="1"/>
          <p:nvPr userDrawn="1"/>
        </p:nvSpPr>
        <p:spPr bwMode="gray">
          <a:xfrm>
            <a:off x="398818" y="807738"/>
            <a:ext cx="5603166" cy="152029"/>
          </a:xfrm>
          <a:prstGeom prst="rect">
            <a:avLst/>
          </a:prstGeom>
          <a:noFill/>
        </p:spPr>
        <p:txBody>
          <a:bodyPr wrap="square" lIns="0" tIns="0" rIns="0" bIns="0" rtlCol="0">
            <a:spAutoFit/>
          </a:bodyPr>
          <a:lstStyle/>
          <a:p>
            <a:pPr marL="0" marR="0" lvl="0" indent="0" algn="ctr" defTabSz="564733" rtl="0" eaLnBrk="1" fontAlgn="auto" latinLnBrk="0" hangingPunct="1">
              <a:lnSpc>
                <a:spcPct val="100000"/>
              </a:lnSpc>
              <a:spcBef>
                <a:spcPts val="309"/>
              </a:spcBef>
              <a:spcAft>
                <a:spcPts val="0"/>
              </a:spcAft>
              <a:buClrTx/>
              <a:buSzTx/>
              <a:buFontTx/>
              <a:buNone/>
              <a:tabLst/>
              <a:defRPr/>
            </a:pPr>
            <a:r>
              <a:rPr kumimoji="0" lang="en-US" sz="988" b="1" i="0" u="none" strike="noStrike" kern="1200" cap="none" spc="0" normalizeH="0" baseline="0" noProof="0" dirty="0">
                <a:ln>
                  <a:noFill/>
                </a:ln>
                <a:solidFill>
                  <a:schemeClr val="accent6"/>
                </a:solidFill>
                <a:effectLst/>
                <a:uLnTx/>
                <a:uFillTx/>
                <a:latin typeface="Verdana"/>
                <a:ea typeface="+mn-ea"/>
                <a:cs typeface="+mn-cs"/>
              </a:rPr>
              <a:t>Insight-Powered Solutions </a:t>
            </a:r>
            <a:r>
              <a:rPr kumimoji="0" lang="en-US" sz="988" b="1" i="0" u="none" strike="noStrike" kern="1200" cap="none" spc="0" normalizeH="0" baseline="0" noProof="0" dirty="0">
                <a:ln>
                  <a:noFill/>
                </a:ln>
                <a:solidFill>
                  <a:srgbClr val="FFFFFF"/>
                </a:solidFill>
                <a:effectLst/>
                <a:uLnTx/>
                <a:uFillTx/>
                <a:latin typeface="Verdana"/>
                <a:ea typeface="+mn-ea"/>
                <a:cs typeface="+mn-cs"/>
              </a:rPr>
              <a:t>for Your Top Priorities and Toughest Challenges</a:t>
            </a:r>
          </a:p>
        </p:txBody>
      </p:sp>
      <p:sp>
        <p:nvSpPr>
          <p:cNvPr id="12" name="TextBox 11">
            <a:extLst>
              <a:ext uri="{FF2B5EF4-FFF2-40B4-BE49-F238E27FC236}">
                <a16:creationId xmlns:a16="http://schemas.microsoft.com/office/drawing/2014/main" id="{BB2E2D67-E5AA-9238-603B-C1BD60D8C7CF}"/>
              </a:ext>
            </a:extLst>
          </p:cNvPr>
          <p:cNvSpPr txBox="1"/>
          <p:nvPr userDrawn="1"/>
        </p:nvSpPr>
        <p:spPr bwMode="gray">
          <a:xfrm>
            <a:off x="2340690" y="1682620"/>
            <a:ext cx="808886" cy="190180"/>
          </a:xfrm>
          <a:prstGeom prst="rect">
            <a:avLst/>
          </a:prstGeom>
          <a:noFill/>
        </p:spPr>
        <p:txBody>
          <a:bodyPr wrap="square" lIns="0" tIns="0" rIns="0" bIns="0" rtlCol="0">
            <a:spAutoFit/>
          </a:bodyPr>
          <a:lstStyle/>
          <a:p>
            <a:pPr algn="ctr">
              <a:spcBef>
                <a:spcPts val="309"/>
              </a:spcBef>
            </a:pPr>
            <a:r>
              <a:rPr lang="en-US" sz="618" b="1" dirty="0">
                <a:solidFill>
                  <a:schemeClr val="bg1"/>
                </a:solidFill>
              </a:rPr>
              <a:t>Institutional Strategy</a:t>
            </a:r>
            <a:endParaRPr lang="en-US" sz="618" dirty="0">
              <a:solidFill>
                <a:schemeClr val="bg1"/>
              </a:solidFill>
            </a:endParaRPr>
          </a:p>
        </p:txBody>
      </p:sp>
      <p:sp>
        <p:nvSpPr>
          <p:cNvPr id="13" name="TextBox 12">
            <a:extLst>
              <a:ext uri="{FF2B5EF4-FFF2-40B4-BE49-F238E27FC236}">
                <a16:creationId xmlns:a16="http://schemas.microsoft.com/office/drawing/2014/main" id="{5D24CF74-1FED-0BC1-5BBE-ED1D0A5BA521}"/>
              </a:ext>
            </a:extLst>
          </p:cNvPr>
          <p:cNvSpPr txBox="1"/>
          <p:nvPr userDrawn="1"/>
        </p:nvSpPr>
        <p:spPr bwMode="gray">
          <a:xfrm>
            <a:off x="444639" y="1212433"/>
            <a:ext cx="1629529" cy="285271"/>
          </a:xfrm>
          <a:prstGeom prst="rect">
            <a:avLst/>
          </a:prstGeom>
          <a:noFill/>
        </p:spPr>
        <p:txBody>
          <a:bodyPr wrap="square" lIns="0" tIns="0" rIns="0" bIns="0" rtlCol="0">
            <a:spAutoFit/>
          </a:bodyPr>
          <a:lstStyle/>
          <a:p>
            <a:pPr algn="r">
              <a:spcBef>
                <a:spcPts val="309"/>
              </a:spcBef>
            </a:pPr>
            <a:r>
              <a:rPr lang="en-US" sz="618" dirty="0">
                <a:solidFill>
                  <a:schemeClr val="bg1"/>
                </a:solidFill>
              </a:rPr>
              <a:t>Future-proof your institution </a:t>
            </a:r>
            <a:br>
              <a:rPr lang="en-US" sz="618" dirty="0">
                <a:solidFill>
                  <a:schemeClr val="bg1"/>
                </a:solidFill>
              </a:rPr>
            </a:br>
            <a:r>
              <a:rPr lang="en-US" sz="618" dirty="0">
                <a:solidFill>
                  <a:schemeClr val="bg1"/>
                </a:solidFill>
              </a:rPr>
              <a:t>by addressing immediate and </a:t>
            </a:r>
            <a:br>
              <a:rPr lang="en-US" sz="618" dirty="0">
                <a:solidFill>
                  <a:schemeClr val="bg1"/>
                </a:solidFill>
              </a:rPr>
            </a:br>
            <a:r>
              <a:rPr lang="en-US" sz="618" dirty="0">
                <a:solidFill>
                  <a:schemeClr val="bg1"/>
                </a:solidFill>
              </a:rPr>
              <a:t>long-term opportunities and threats </a:t>
            </a:r>
          </a:p>
        </p:txBody>
      </p:sp>
      <p:sp>
        <p:nvSpPr>
          <p:cNvPr id="14" name="TextBox 13">
            <a:extLst>
              <a:ext uri="{FF2B5EF4-FFF2-40B4-BE49-F238E27FC236}">
                <a16:creationId xmlns:a16="http://schemas.microsoft.com/office/drawing/2014/main" id="{065C99FD-B7FF-76FD-A2AF-623E9E809DC5}"/>
              </a:ext>
            </a:extLst>
          </p:cNvPr>
          <p:cNvSpPr txBox="1"/>
          <p:nvPr userDrawn="1"/>
        </p:nvSpPr>
        <p:spPr bwMode="gray">
          <a:xfrm>
            <a:off x="3329639" y="1635095"/>
            <a:ext cx="783788" cy="285271"/>
          </a:xfrm>
          <a:prstGeom prst="rect">
            <a:avLst/>
          </a:prstGeom>
          <a:noFill/>
        </p:spPr>
        <p:txBody>
          <a:bodyPr wrap="square" lIns="0" tIns="0" rIns="0" bIns="0" rtlCol="0">
            <a:spAutoFit/>
          </a:bodyPr>
          <a:lstStyle/>
          <a:p>
            <a:pPr algn="ctr">
              <a:spcBef>
                <a:spcPts val="309"/>
              </a:spcBef>
            </a:pPr>
            <a:r>
              <a:rPr lang="en-US" sz="618" b="1" dirty="0">
                <a:solidFill>
                  <a:schemeClr val="bg1"/>
                </a:solidFill>
              </a:rPr>
              <a:t>Undergraduate</a:t>
            </a:r>
            <a:br>
              <a:rPr lang="en-US" sz="618" b="1" dirty="0">
                <a:solidFill>
                  <a:schemeClr val="bg1"/>
                </a:solidFill>
              </a:rPr>
            </a:br>
            <a:r>
              <a:rPr lang="en-US" sz="618" b="1" dirty="0">
                <a:solidFill>
                  <a:schemeClr val="bg1"/>
                </a:solidFill>
              </a:rPr>
              <a:t>Marketing and Enrollment </a:t>
            </a:r>
            <a:endParaRPr lang="en-US" sz="618" dirty="0">
              <a:solidFill>
                <a:schemeClr val="bg1"/>
              </a:solidFill>
            </a:endParaRPr>
          </a:p>
        </p:txBody>
      </p:sp>
      <p:sp>
        <p:nvSpPr>
          <p:cNvPr id="15" name="TextBox 14">
            <a:extLst>
              <a:ext uri="{FF2B5EF4-FFF2-40B4-BE49-F238E27FC236}">
                <a16:creationId xmlns:a16="http://schemas.microsoft.com/office/drawing/2014/main" id="{47A0C397-43AB-588C-4199-CFD6D01BFE43}"/>
              </a:ext>
            </a:extLst>
          </p:cNvPr>
          <p:cNvSpPr txBox="1"/>
          <p:nvPr userDrawn="1"/>
        </p:nvSpPr>
        <p:spPr bwMode="gray">
          <a:xfrm>
            <a:off x="4375590" y="1215662"/>
            <a:ext cx="1468020" cy="285271"/>
          </a:xfrm>
          <a:prstGeom prst="rect">
            <a:avLst/>
          </a:prstGeom>
          <a:noFill/>
        </p:spPr>
        <p:txBody>
          <a:bodyPr wrap="square" lIns="0" tIns="0" rIns="0" bIns="0" rtlCol="0">
            <a:spAutoFit/>
          </a:bodyPr>
          <a:lstStyle/>
          <a:p>
            <a:pPr>
              <a:spcBef>
                <a:spcPts val="309"/>
              </a:spcBef>
            </a:pPr>
            <a:r>
              <a:rPr lang="en-US" sz="618" dirty="0">
                <a:solidFill>
                  <a:schemeClr val="bg1"/>
                </a:solidFill>
                <a:effectLst/>
                <a:ea typeface="Times New Roman" panose="02020603050405020304" pitchFamily="18" charset="0"/>
              </a:rPr>
              <a:t>Reach, engage, and enroll future classes </a:t>
            </a:r>
            <a:r>
              <a:rPr lang="en-US" sz="618" dirty="0">
                <a:solidFill>
                  <a:schemeClr val="bg1"/>
                </a:solidFill>
                <a:ea typeface="Times New Roman" panose="02020603050405020304" pitchFamily="18" charset="0"/>
              </a:rPr>
              <a:t>in a dynamic market with demographic headwinds </a:t>
            </a:r>
            <a:endParaRPr lang="en-US" sz="618" dirty="0">
              <a:solidFill>
                <a:schemeClr val="bg1"/>
              </a:solidFill>
              <a:effectLst/>
              <a:ea typeface="Calibri" panose="020F0502020204030204" pitchFamily="34" charset="0"/>
            </a:endParaRPr>
          </a:p>
        </p:txBody>
      </p:sp>
      <p:sp>
        <p:nvSpPr>
          <p:cNvPr id="16" name="TextBox 15">
            <a:extLst>
              <a:ext uri="{FF2B5EF4-FFF2-40B4-BE49-F238E27FC236}">
                <a16:creationId xmlns:a16="http://schemas.microsoft.com/office/drawing/2014/main" id="{463CC1D6-7485-9D24-DACE-13A50E26D0FD}"/>
              </a:ext>
            </a:extLst>
          </p:cNvPr>
          <p:cNvSpPr txBox="1"/>
          <p:nvPr userDrawn="1"/>
        </p:nvSpPr>
        <p:spPr bwMode="gray">
          <a:xfrm>
            <a:off x="3703916" y="2295618"/>
            <a:ext cx="722171" cy="380361"/>
          </a:xfrm>
          <a:prstGeom prst="rect">
            <a:avLst/>
          </a:prstGeom>
          <a:noFill/>
        </p:spPr>
        <p:txBody>
          <a:bodyPr wrap="square" lIns="0" tIns="0" rIns="0" bIns="0" rtlCol="0">
            <a:spAutoFit/>
          </a:bodyPr>
          <a:lstStyle/>
          <a:p>
            <a:pPr algn="ctr">
              <a:spcBef>
                <a:spcPts val="309"/>
              </a:spcBef>
            </a:pPr>
            <a:r>
              <a:rPr lang="en-US" sz="618" b="1" dirty="0">
                <a:solidFill>
                  <a:schemeClr val="bg1"/>
                </a:solidFill>
              </a:rPr>
              <a:t>Graduate Marketing</a:t>
            </a:r>
            <a:br>
              <a:rPr lang="en-US" sz="618" b="1" dirty="0">
                <a:solidFill>
                  <a:schemeClr val="bg1"/>
                </a:solidFill>
              </a:rPr>
            </a:br>
            <a:r>
              <a:rPr lang="en-US" sz="618" b="1" dirty="0">
                <a:solidFill>
                  <a:schemeClr val="bg1"/>
                </a:solidFill>
              </a:rPr>
              <a:t> and </a:t>
            </a:r>
            <a:br>
              <a:rPr lang="en-US" sz="618" b="1" dirty="0">
                <a:solidFill>
                  <a:schemeClr val="bg1"/>
                </a:solidFill>
              </a:rPr>
            </a:br>
            <a:r>
              <a:rPr lang="en-US" sz="618" b="1" dirty="0">
                <a:solidFill>
                  <a:schemeClr val="bg1"/>
                </a:solidFill>
              </a:rPr>
              <a:t>Enrollment </a:t>
            </a:r>
            <a:endParaRPr lang="en-US" sz="618" dirty="0">
              <a:solidFill>
                <a:schemeClr val="bg1"/>
              </a:solidFill>
            </a:endParaRPr>
          </a:p>
        </p:txBody>
      </p:sp>
      <p:sp>
        <p:nvSpPr>
          <p:cNvPr id="17" name="TextBox 16">
            <a:extLst>
              <a:ext uri="{FF2B5EF4-FFF2-40B4-BE49-F238E27FC236}">
                <a16:creationId xmlns:a16="http://schemas.microsoft.com/office/drawing/2014/main" id="{1518530A-1761-8366-A486-5E2A5DC777B7}"/>
              </a:ext>
            </a:extLst>
          </p:cNvPr>
          <p:cNvSpPr txBox="1"/>
          <p:nvPr userDrawn="1"/>
        </p:nvSpPr>
        <p:spPr bwMode="gray">
          <a:xfrm>
            <a:off x="5047340" y="2277661"/>
            <a:ext cx="1068097" cy="380361"/>
          </a:xfrm>
          <a:prstGeom prst="rect">
            <a:avLst/>
          </a:prstGeom>
          <a:noFill/>
        </p:spPr>
        <p:txBody>
          <a:bodyPr wrap="square" lIns="0" tIns="0" rIns="0" bIns="0" rtlCol="0">
            <a:spAutoFit/>
          </a:bodyPr>
          <a:lstStyle/>
          <a:p>
            <a:pPr marR="0" lvl="0">
              <a:spcBef>
                <a:spcPts val="0"/>
              </a:spcBef>
              <a:spcAft>
                <a:spcPts val="0"/>
              </a:spcAft>
            </a:pPr>
            <a:r>
              <a:rPr lang="en-US" sz="618" dirty="0">
                <a:solidFill>
                  <a:schemeClr val="bg1"/>
                </a:solidFill>
                <a:ea typeface="Times New Roman" panose="02020603050405020304" pitchFamily="18" charset="0"/>
              </a:rPr>
              <a:t>Secure enrollments and revenue in an evolving graduate, online, and adult learner market </a:t>
            </a:r>
            <a:endParaRPr lang="en-US" sz="618" dirty="0">
              <a:solidFill>
                <a:schemeClr val="bg1"/>
              </a:solidFill>
              <a:effectLst/>
              <a:ea typeface="Calibri" panose="020F0502020204030204" pitchFamily="34" charset="0"/>
            </a:endParaRPr>
          </a:p>
        </p:txBody>
      </p:sp>
      <p:sp>
        <p:nvSpPr>
          <p:cNvPr id="18" name="TextBox 17">
            <a:extLst>
              <a:ext uri="{FF2B5EF4-FFF2-40B4-BE49-F238E27FC236}">
                <a16:creationId xmlns:a16="http://schemas.microsoft.com/office/drawing/2014/main" id="{CC3EFB37-8652-B8F3-9357-692563E2EFC1}"/>
              </a:ext>
            </a:extLst>
          </p:cNvPr>
          <p:cNvSpPr txBox="1"/>
          <p:nvPr userDrawn="1"/>
        </p:nvSpPr>
        <p:spPr bwMode="gray">
          <a:xfrm>
            <a:off x="3290018" y="3086801"/>
            <a:ext cx="762410" cy="190180"/>
          </a:xfrm>
          <a:prstGeom prst="rect">
            <a:avLst/>
          </a:prstGeom>
          <a:noFill/>
        </p:spPr>
        <p:txBody>
          <a:bodyPr wrap="square" lIns="0" tIns="0" rIns="0" bIns="0" rtlCol="0">
            <a:spAutoFit/>
          </a:bodyPr>
          <a:lstStyle/>
          <a:p>
            <a:pPr algn="ctr">
              <a:spcBef>
                <a:spcPts val="309"/>
              </a:spcBef>
            </a:pPr>
            <a:r>
              <a:rPr lang="en-US" sz="618" b="1" dirty="0">
                <a:solidFill>
                  <a:schemeClr val="accent5"/>
                </a:solidFill>
              </a:rPr>
              <a:t>Student </a:t>
            </a:r>
            <a:br>
              <a:rPr lang="en-US" sz="618" b="1" dirty="0">
                <a:solidFill>
                  <a:schemeClr val="accent5"/>
                </a:solidFill>
              </a:rPr>
            </a:br>
            <a:r>
              <a:rPr lang="en-US" sz="618" b="1" dirty="0">
                <a:solidFill>
                  <a:schemeClr val="accent5"/>
                </a:solidFill>
              </a:rPr>
              <a:t>Success</a:t>
            </a:r>
            <a:endParaRPr lang="en-US" sz="618" dirty="0">
              <a:solidFill>
                <a:schemeClr val="accent5"/>
              </a:solidFill>
            </a:endParaRPr>
          </a:p>
        </p:txBody>
      </p:sp>
      <p:sp>
        <p:nvSpPr>
          <p:cNvPr id="19" name="TextBox 18">
            <a:extLst>
              <a:ext uri="{FF2B5EF4-FFF2-40B4-BE49-F238E27FC236}">
                <a16:creationId xmlns:a16="http://schemas.microsoft.com/office/drawing/2014/main" id="{3EE33FCE-E604-2B70-A77A-132D33DB3C8A}"/>
              </a:ext>
            </a:extLst>
          </p:cNvPr>
          <p:cNvSpPr txBox="1"/>
          <p:nvPr userDrawn="1"/>
        </p:nvSpPr>
        <p:spPr bwMode="gray">
          <a:xfrm>
            <a:off x="4360498" y="3451094"/>
            <a:ext cx="1074150" cy="285271"/>
          </a:xfrm>
          <a:prstGeom prst="rect">
            <a:avLst/>
          </a:prstGeom>
          <a:noFill/>
        </p:spPr>
        <p:txBody>
          <a:bodyPr wrap="square" lIns="0" tIns="0" rIns="0" bIns="0" rtlCol="0">
            <a:spAutoFit/>
          </a:bodyPr>
          <a:lstStyle/>
          <a:p>
            <a:pPr marR="0" lvl="0">
              <a:spcBef>
                <a:spcPts val="0"/>
              </a:spcBef>
              <a:spcAft>
                <a:spcPts val="0"/>
              </a:spcAft>
            </a:pPr>
            <a:r>
              <a:rPr lang="en-US" sz="618" dirty="0">
                <a:solidFill>
                  <a:schemeClr val="bg1"/>
                </a:solidFill>
                <a:ea typeface="Times New Roman" panose="02020603050405020304" pitchFamily="18" charset="0"/>
              </a:rPr>
              <a:t>Support, retain, and empower students in college and beyond </a:t>
            </a:r>
            <a:endParaRPr lang="en-US" sz="618" dirty="0">
              <a:solidFill>
                <a:schemeClr val="bg1"/>
              </a:solidFill>
              <a:effectLst/>
              <a:ea typeface="Calibri" panose="020F0502020204030204" pitchFamily="34" charset="0"/>
            </a:endParaRPr>
          </a:p>
        </p:txBody>
      </p:sp>
      <p:sp>
        <p:nvSpPr>
          <p:cNvPr id="20" name="TextBox 19">
            <a:extLst>
              <a:ext uri="{FF2B5EF4-FFF2-40B4-BE49-F238E27FC236}">
                <a16:creationId xmlns:a16="http://schemas.microsoft.com/office/drawing/2014/main" id="{E25990DE-EAFC-3DF0-C1A3-DB4C1DEF96EC}"/>
              </a:ext>
            </a:extLst>
          </p:cNvPr>
          <p:cNvSpPr txBox="1"/>
          <p:nvPr userDrawn="1"/>
        </p:nvSpPr>
        <p:spPr bwMode="gray">
          <a:xfrm>
            <a:off x="2424010" y="3086801"/>
            <a:ext cx="672524" cy="190180"/>
          </a:xfrm>
          <a:prstGeom prst="rect">
            <a:avLst/>
          </a:prstGeom>
          <a:noFill/>
        </p:spPr>
        <p:txBody>
          <a:bodyPr wrap="square" lIns="0" tIns="0" rIns="0" bIns="0" rtlCol="0">
            <a:spAutoFit/>
          </a:bodyPr>
          <a:lstStyle/>
          <a:p>
            <a:pPr algn="ctr">
              <a:spcBef>
                <a:spcPts val="309"/>
              </a:spcBef>
            </a:pPr>
            <a:r>
              <a:rPr lang="en-US" sz="618" b="1" dirty="0">
                <a:solidFill>
                  <a:schemeClr val="accent5"/>
                </a:solidFill>
              </a:rPr>
              <a:t>Data and Analytics </a:t>
            </a:r>
            <a:endParaRPr lang="en-US" sz="618" dirty="0">
              <a:solidFill>
                <a:schemeClr val="accent5"/>
              </a:solidFill>
            </a:endParaRPr>
          </a:p>
        </p:txBody>
      </p:sp>
      <p:sp>
        <p:nvSpPr>
          <p:cNvPr id="21" name="TextBox 20">
            <a:extLst>
              <a:ext uri="{FF2B5EF4-FFF2-40B4-BE49-F238E27FC236}">
                <a16:creationId xmlns:a16="http://schemas.microsoft.com/office/drawing/2014/main" id="{B24C543B-7FB7-AFF7-5011-ACD296A314DC}"/>
              </a:ext>
            </a:extLst>
          </p:cNvPr>
          <p:cNvSpPr txBox="1"/>
          <p:nvPr userDrawn="1"/>
        </p:nvSpPr>
        <p:spPr bwMode="gray">
          <a:xfrm>
            <a:off x="515380" y="3457643"/>
            <a:ext cx="1587157" cy="285271"/>
          </a:xfrm>
          <a:prstGeom prst="rect">
            <a:avLst/>
          </a:prstGeom>
          <a:noFill/>
        </p:spPr>
        <p:txBody>
          <a:bodyPr wrap="square" lIns="0" tIns="0" rIns="0" bIns="0" rtlCol="0">
            <a:spAutoFit/>
          </a:bodyPr>
          <a:lstStyle/>
          <a:p>
            <a:pPr algn="r">
              <a:spcBef>
                <a:spcPts val="309"/>
              </a:spcBef>
            </a:pPr>
            <a:r>
              <a:rPr lang="en-US" sz="618" dirty="0">
                <a:solidFill>
                  <a:schemeClr val="bg1"/>
                </a:solidFill>
              </a:rPr>
              <a:t>Improve decision-making and accelerate innovation with a modern data and analytics infrastructure </a:t>
            </a:r>
          </a:p>
        </p:txBody>
      </p:sp>
      <p:sp>
        <p:nvSpPr>
          <p:cNvPr id="22" name="TextBox 21">
            <a:extLst>
              <a:ext uri="{FF2B5EF4-FFF2-40B4-BE49-F238E27FC236}">
                <a16:creationId xmlns:a16="http://schemas.microsoft.com/office/drawing/2014/main" id="{D4421887-A6A2-88E6-9ACF-7A0184DD52CE}"/>
              </a:ext>
            </a:extLst>
          </p:cNvPr>
          <p:cNvSpPr txBox="1"/>
          <p:nvPr userDrawn="1"/>
        </p:nvSpPr>
        <p:spPr bwMode="gray">
          <a:xfrm>
            <a:off x="2068347" y="2438190"/>
            <a:ext cx="657670" cy="95091"/>
          </a:xfrm>
          <a:prstGeom prst="rect">
            <a:avLst/>
          </a:prstGeom>
          <a:noFill/>
        </p:spPr>
        <p:txBody>
          <a:bodyPr wrap="square" lIns="0" tIns="0" rIns="0" bIns="0" rtlCol="0">
            <a:spAutoFit/>
          </a:bodyPr>
          <a:lstStyle/>
          <a:p>
            <a:pPr algn="ctr">
              <a:spcBef>
                <a:spcPts val="309"/>
              </a:spcBef>
            </a:pPr>
            <a:r>
              <a:rPr lang="en-US" sz="618" b="1" dirty="0">
                <a:solidFill>
                  <a:schemeClr val="accent5"/>
                </a:solidFill>
              </a:rPr>
              <a:t>Advancement </a:t>
            </a:r>
            <a:endParaRPr lang="en-US" sz="618" dirty="0">
              <a:solidFill>
                <a:schemeClr val="accent5"/>
              </a:solidFill>
            </a:endParaRPr>
          </a:p>
        </p:txBody>
      </p:sp>
      <p:sp>
        <p:nvSpPr>
          <p:cNvPr id="23" name="TextBox 22">
            <a:extLst>
              <a:ext uri="{FF2B5EF4-FFF2-40B4-BE49-F238E27FC236}">
                <a16:creationId xmlns:a16="http://schemas.microsoft.com/office/drawing/2014/main" id="{FE41B52E-A2CC-CFDD-B690-6D6B335099BC}"/>
              </a:ext>
            </a:extLst>
          </p:cNvPr>
          <p:cNvSpPr txBox="1"/>
          <p:nvPr userDrawn="1"/>
        </p:nvSpPr>
        <p:spPr bwMode="gray">
          <a:xfrm>
            <a:off x="171041" y="2273093"/>
            <a:ext cx="1288712" cy="380361"/>
          </a:xfrm>
          <a:prstGeom prst="rect">
            <a:avLst/>
          </a:prstGeom>
          <a:noFill/>
        </p:spPr>
        <p:txBody>
          <a:bodyPr wrap="square" lIns="0" tIns="0" rIns="0" bIns="0" rtlCol="0">
            <a:spAutoFit/>
          </a:bodyPr>
          <a:lstStyle/>
          <a:p>
            <a:pPr algn="r">
              <a:spcBef>
                <a:spcPts val="309"/>
              </a:spcBef>
            </a:pPr>
            <a:r>
              <a:rPr lang="en-US" sz="618" dirty="0">
                <a:solidFill>
                  <a:schemeClr val="bg1"/>
                </a:solidFill>
              </a:rPr>
              <a:t>Meet aspirational giving </a:t>
            </a:r>
            <a:br>
              <a:rPr lang="en-US" sz="618" dirty="0">
                <a:solidFill>
                  <a:schemeClr val="bg1"/>
                </a:solidFill>
              </a:rPr>
            </a:br>
            <a:r>
              <a:rPr lang="en-US" sz="618" dirty="0">
                <a:solidFill>
                  <a:schemeClr val="bg1"/>
                </a:solidFill>
              </a:rPr>
              <a:t>goals in an era of competing fundraising priorities and shifting donor interest</a:t>
            </a:r>
          </a:p>
        </p:txBody>
      </p:sp>
      <p:sp>
        <p:nvSpPr>
          <p:cNvPr id="24" name="TextBox 23">
            <a:extLst>
              <a:ext uri="{FF2B5EF4-FFF2-40B4-BE49-F238E27FC236}">
                <a16:creationId xmlns:a16="http://schemas.microsoft.com/office/drawing/2014/main" id="{759E70D6-BB5C-AA06-161B-6531D535FEEC}"/>
              </a:ext>
            </a:extLst>
          </p:cNvPr>
          <p:cNvSpPr txBox="1"/>
          <p:nvPr userDrawn="1"/>
        </p:nvSpPr>
        <p:spPr bwMode="gray">
          <a:xfrm>
            <a:off x="397437" y="4129708"/>
            <a:ext cx="2817748" cy="266227"/>
          </a:xfrm>
          <a:prstGeom prst="rect">
            <a:avLst/>
          </a:prstGeom>
          <a:noFill/>
        </p:spPr>
        <p:txBody>
          <a:bodyPr wrap="square" lIns="0" tIns="0" rIns="0" bIns="0" rtlCol="0">
            <a:spAutoFit/>
          </a:bodyPr>
          <a:lstStyle/>
          <a:p>
            <a:pPr>
              <a:spcBef>
                <a:spcPts val="309"/>
              </a:spcBef>
            </a:pPr>
            <a:r>
              <a:rPr lang="en-US" sz="865" dirty="0">
                <a:solidFill>
                  <a:schemeClr val="bg1"/>
                </a:solidFill>
                <a:latin typeface="+mj-lt"/>
              </a:rPr>
              <a:t>We partner with </a:t>
            </a:r>
            <a:r>
              <a:rPr lang="en-US" sz="865" dirty="0">
                <a:solidFill>
                  <a:schemeClr val="accent6"/>
                </a:solidFill>
                <a:latin typeface="+mj-lt"/>
              </a:rPr>
              <a:t>2,800+</a:t>
            </a:r>
            <a:r>
              <a:rPr lang="en-US" sz="865" dirty="0">
                <a:solidFill>
                  <a:schemeClr val="bg1"/>
                </a:solidFill>
                <a:latin typeface="+mj-lt"/>
              </a:rPr>
              <a:t> institutions to accelerate progress, deliver results, and enable lasting change. </a:t>
            </a:r>
          </a:p>
        </p:txBody>
      </p:sp>
      <p:sp>
        <p:nvSpPr>
          <p:cNvPr id="25" name="TextBox 24">
            <a:extLst>
              <a:ext uri="{FF2B5EF4-FFF2-40B4-BE49-F238E27FC236}">
                <a16:creationId xmlns:a16="http://schemas.microsoft.com/office/drawing/2014/main" id="{7D2A52BE-761F-C1DD-B06F-50FF1C27399B}"/>
              </a:ext>
            </a:extLst>
          </p:cNvPr>
          <p:cNvSpPr txBox="1"/>
          <p:nvPr userDrawn="1"/>
        </p:nvSpPr>
        <p:spPr bwMode="gray">
          <a:xfrm>
            <a:off x="3781727" y="4129708"/>
            <a:ext cx="2452331" cy="266227"/>
          </a:xfrm>
          <a:prstGeom prst="rect">
            <a:avLst/>
          </a:prstGeom>
          <a:noFill/>
        </p:spPr>
        <p:txBody>
          <a:bodyPr wrap="square" lIns="0" tIns="0" rIns="0" bIns="0" rtlCol="0">
            <a:spAutoFit/>
          </a:bodyPr>
          <a:lstStyle/>
          <a:p>
            <a:pPr>
              <a:spcBef>
                <a:spcPts val="309"/>
              </a:spcBef>
            </a:pPr>
            <a:r>
              <a:rPr lang="en-US" sz="865" dirty="0">
                <a:solidFill>
                  <a:schemeClr val="accent6"/>
                </a:solidFill>
                <a:latin typeface="+mj-lt"/>
              </a:rPr>
              <a:t>95%+ </a:t>
            </a:r>
            <a:r>
              <a:rPr lang="en-US" sz="865" dirty="0">
                <a:solidFill>
                  <a:schemeClr val="bg1"/>
                </a:solidFill>
                <a:latin typeface="+mj-lt"/>
              </a:rPr>
              <a:t>of our partners return to us year after year because of results we achieve, together.</a:t>
            </a:r>
          </a:p>
        </p:txBody>
      </p:sp>
      <p:cxnSp>
        <p:nvCxnSpPr>
          <p:cNvPr id="26" name="Straight Connector 25">
            <a:extLst>
              <a:ext uri="{FF2B5EF4-FFF2-40B4-BE49-F238E27FC236}">
                <a16:creationId xmlns:a16="http://schemas.microsoft.com/office/drawing/2014/main" id="{C01F0A1E-185A-1F7B-7111-56DA62DE784A}"/>
              </a:ext>
              <a:ext uri="{C183D7F6-B498-43B3-948B-1728B52AA6E4}">
                <adec:decorative xmlns:adec="http://schemas.microsoft.com/office/drawing/2017/decorative" val="1"/>
              </a:ext>
            </a:extLst>
          </p:cNvPr>
          <p:cNvCxnSpPr>
            <a:cxnSpLocks/>
          </p:cNvCxnSpPr>
          <p:nvPr userDrawn="1"/>
        </p:nvCxnSpPr>
        <p:spPr bwMode="gray">
          <a:xfrm flipH="1">
            <a:off x="3228179" y="1220678"/>
            <a:ext cx="0" cy="830782"/>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4A7FFF7-AB8D-77BF-27B8-B646B51DD659}"/>
              </a:ext>
              <a:ext uri="{C183D7F6-B498-43B3-948B-1728B52AA6E4}">
                <adec:decorative xmlns:adec="http://schemas.microsoft.com/office/drawing/2017/decorative" val="1"/>
              </a:ext>
            </a:extLst>
          </p:cNvPr>
          <p:cNvCxnSpPr>
            <a:cxnSpLocks/>
          </p:cNvCxnSpPr>
          <p:nvPr userDrawn="1"/>
        </p:nvCxnSpPr>
        <p:spPr bwMode="gray">
          <a:xfrm flipH="1">
            <a:off x="3605474" y="1854167"/>
            <a:ext cx="730484" cy="413124"/>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AA8BF41-5A16-BA87-7795-BC7243D7427D}"/>
              </a:ext>
              <a:ext uri="{C183D7F6-B498-43B3-948B-1728B52AA6E4}">
                <adec:decorative xmlns:adec="http://schemas.microsoft.com/office/drawing/2017/decorative" val="1"/>
              </a:ext>
            </a:extLst>
          </p:cNvPr>
          <p:cNvCxnSpPr>
            <a:cxnSpLocks/>
          </p:cNvCxnSpPr>
          <p:nvPr userDrawn="1"/>
        </p:nvCxnSpPr>
        <p:spPr bwMode="gray">
          <a:xfrm>
            <a:off x="2111671" y="1854167"/>
            <a:ext cx="742717" cy="411948"/>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43C3363-36B6-8373-72BE-97F3B16E34E2}"/>
              </a:ext>
              <a:ext uri="{C183D7F6-B498-43B3-948B-1728B52AA6E4}">
                <adec:decorative xmlns:adec="http://schemas.microsoft.com/office/drawing/2017/decorative" val="1"/>
              </a:ext>
            </a:extLst>
          </p:cNvPr>
          <p:cNvCxnSpPr>
            <a:cxnSpLocks/>
          </p:cNvCxnSpPr>
          <p:nvPr userDrawn="1"/>
        </p:nvCxnSpPr>
        <p:spPr bwMode="gray">
          <a:xfrm flipV="1">
            <a:off x="2130183" y="2701960"/>
            <a:ext cx="721545" cy="395344"/>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387E4EC-616F-DC92-6F94-A7C243E246C4}"/>
              </a:ext>
              <a:ext uri="{C183D7F6-B498-43B3-948B-1728B52AA6E4}">
                <adec:decorative xmlns:adec="http://schemas.microsoft.com/office/drawing/2017/decorative" val="1"/>
              </a:ext>
            </a:extLst>
          </p:cNvPr>
          <p:cNvCxnSpPr>
            <a:cxnSpLocks/>
          </p:cNvCxnSpPr>
          <p:nvPr userDrawn="1"/>
        </p:nvCxnSpPr>
        <p:spPr bwMode="gray">
          <a:xfrm flipH="1" flipV="1">
            <a:off x="3602649" y="2695347"/>
            <a:ext cx="733310" cy="410474"/>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F1FA217-FBFA-AFD0-65AA-83E9A1C8B425}"/>
              </a:ext>
              <a:ext uri="{C183D7F6-B498-43B3-948B-1728B52AA6E4}">
                <adec:decorative xmlns:adec="http://schemas.microsoft.com/office/drawing/2017/decorative" val="1"/>
              </a:ext>
            </a:extLst>
          </p:cNvPr>
          <p:cNvCxnSpPr>
            <a:cxnSpLocks/>
          </p:cNvCxnSpPr>
          <p:nvPr userDrawn="1"/>
        </p:nvCxnSpPr>
        <p:spPr bwMode="gray">
          <a:xfrm>
            <a:off x="3231065" y="2920740"/>
            <a:ext cx="0" cy="808908"/>
          </a:xfrm>
          <a:prstGeom prst="line">
            <a:avLst/>
          </a:prstGeom>
          <a:ln w="1905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D20B9CD-00E6-E5D4-3EFE-2496FEE936CD}"/>
              </a:ext>
              <a:ext uri="{C183D7F6-B498-43B3-948B-1728B52AA6E4}">
                <adec:decorative xmlns:adec="http://schemas.microsoft.com/office/drawing/2017/decorative" val="1"/>
              </a:ext>
            </a:extLst>
          </p:cNvPr>
          <p:cNvCxnSpPr>
            <a:cxnSpLocks/>
          </p:cNvCxnSpPr>
          <p:nvPr userDrawn="1"/>
        </p:nvCxnSpPr>
        <p:spPr bwMode="gray">
          <a:xfrm>
            <a:off x="327664" y="4138524"/>
            <a:ext cx="0" cy="24850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9B03C70-B4D3-199C-F5DF-EEE4DD5307F2}"/>
              </a:ext>
              <a:ext uri="{C183D7F6-B498-43B3-948B-1728B52AA6E4}">
                <adec:decorative xmlns:adec="http://schemas.microsoft.com/office/drawing/2017/decorative" val="1"/>
              </a:ext>
            </a:extLst>
          </p:cNvPr>
          <p:cNvCxnSpPr>
            <a:cxnSpLocks/>
          </p:cNvCxnSpPr>
          <p:nvPr userDrawn="1"/>
        </p:nvCxnSpPr>
        <p:spPr bwMode="gray">
          <a:xfrm>
            <a:off x="3712635" y="4138941"/>
            <a:ext cx="0" cy="247668"/>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C5FE8A99-6A26-9DFA-D8E9-713DE08D127E}"/>
              </a:ext>
              <a:ext uri="{C183D7F6-B498-43B3-948B-1728B52AA6E4}">
                <adec:decorative xmlns:adec="http://schemas.microsoft.com/office/drawing/2017/decorative" val="1"/>
              </a:ext>
            </a:extLst>
          </p:cNvPr>
          <p:cNvGrpSpPr/>
          <p:nvPr userDrawn="1"/>
        </p:nvGrpSpPr>
        <p:grpSpPr>
          <a:xfrm>
            <a:off x="2149858" y="1157622"/>
            <a:ext cx="293346" cy="395344"/>
            <a:chOff x="3204476" y="1751462"/>
            <a:chExt cx="460972" cy="640080"/>
          </a:xfrm>
        </p:grpSpPr>
        <p:sp>
          <p:nvSpPr>
            <p:cNvPr id="35" name="Freeform 50">
              <a:extLst>
                <a:ext uri="{FF2B5EF4-FFF2-40B4-BE49-F238E27FC236}">
                  <a16:creationId xmlns:a16="http://schemas.microsoft.com/office/drawing/2014/main" id="{B60D99E7-3EC1-5C2E-6DA7-E497B180A9C0}"/>
                </a:ext>
              </a:extLst>
            </p:cNvPr>
            <p:cNvSpPr/>
            <p:nvPr/>
          </p:nvSpPr>
          <p:spPr>
            <a:xfrm>
              <a:off x="3207045" y="2066740"/>
              <a:ext cx="458403" cy="9525"/>
            </a:xfrm>
            <a:custGeom>
              <a:avLst/>
              <a:gdLst>
                <a:gd name="connsiteX0" fmla="*/ 0 w 458403"/>
                <a:gd name="connsiteY0" fmla="*/ 0 h 9525"/>
                <a:gd name="connsiteX1" fmla="*/ 458403 w 458403"/>
                <a:gd name="connsiteY1" fmla="*/ 0 h 9525"/>
              </a:gdLst>
              <a:ahLst/>
              <a:cxnLst>
                <a:cxn ang="0">
                  <a:pos x="connsiteX0" y="connsiteY0"/>
                </a:cxn>
                <a:cxn ang="0">
                  <a:pos x="connsiteX1" y="connsiteY1"/>
                </a:cxn>
              </a:cxnLst>
              <a:rect l="l" t="t" r="r" b="b"/>
              <a:pathLst>
                <a:path w="458403" h="9525">
                  <a:moveTo>
                    <a:pt x="0" y="0"/>
                  </a:moveTo>
                  <a:lnTo>
                    <a:pt x="458403" y="0"/>
                  </a:lnTo>
                </a:path>
              </a:pathLst>
            </a:custGeom>
            <a:ln w="12700" cap="rnd">
              <a:solidFill>
                <a:srgbClr val="FFFFFF"/>
              </a:solidFill>
              <a:prstDash val="solid"/>
              <a:round/>
            </a:ln>
          </p:spPr>
          <p:txBody>
            <a:bodyPr rtlCol="0" anchor="ctr"/>
            <a:lstStyle/>
            <a:p>
              <a:endParaRPr lang="en-US" sz="1112"/>
            </a:p>
          </p:txBody>
        </p:sp>
        <p:sp>
          <p:nvSpPr>
            <p:cNvPr id="36" name="Freeform 55">
              <a:extLst>
                <a:ext uri="{FF2B5EF4-FFF2-40B4-BE49-F238E27FC236}">
                  <a16:creationId xmlns:a16="http://schemas.microsoft.com/office/drawing/2014/main" id="{C8C54C84-B9CB-A6B8-E6E5-C65F91560B83}"/>
                </a:ext>
              </a:extLst>
            </p:cNvPr>
            <p:cNvSpPr/>
            <p:nvPr/>
          </p:nvSpPr>
          <p:spPr>
            <a:xfrm>
              <a:off x="3204476" y="1751462"/>
              <a:ext cx="9512" cy="640080"/>
            </a:xfrm>
            <a:custGeom>
              <a:avLst/>
              <a:gdLst>
                <a:gd name="connsiteX0" fmla="*/ 0 w 9512"/>
                <a:gd name="connsiteY0" fmla="*/ 0 h 715899"/>
                <a:gd name="connsiteX1" fmla="*/ 0 w 9512"/>
                <a:gd name="connsiteY1" fmla="*/ 715899 h 715899"/>
              </a:gdLst>
              <a:ahLst/>
              <a:cxnLst>
                <a:cxn ang="0">
                  <a:pos x="connsiteX0" y="connsiteY0"/>
                </a:cxn>
                <a:cxn ang="0">
                  <a:pos x="connsiteX1" y="connsiteY1"/>
                </a:cxn>
              </a:cxnLst>
              <a:rect l="l" t="t" r="r" b="b"/>
              <a:pathLst>
                <a:path w="9512" h="715899">
                  <a:moveTo>
                    <a:pt x="0" y="0"/>
                  </a:moveTo>
                  <a:lnTo>
                    <a:pt x="0" y="715899"/>
                  </a:lnTo>
                </a:path>
              </a:pathLst>
            </a:custGeom>
            <a:ln w="12700" cap="rnd">
              <a:solidFill>
                <a:srgbClr val="FFFFFF"/>
              </a:solidFill>
              <a:prstDash val="solid"/>
              <a:round/>
            </a:ln>
          </p:spPr>
          <p:txBody>
            <a:bodyPr rtlCol="0" anchor="ctr"/>
            <a:lstStyle/>
            <a:p>
              <a:endParaRPr lang="en-US" sz="1112" dirty="0"/>
            </a:p>
          </p:txBody>
        </p:sp>
      </p:grpSp>
      <p:sp>
        <p:nvSpPr>
          <p:cNvPr id="37" name="Freeform 39">
            <a:extLst>
              <a:ext uri="{FF2B5EF4-FFF2-40B4-BE49-F238E27FC236}">
                <a16:creationId xmlns:a16="http://schemas.microsoft.com/office/drawing/2014/main" id="{17A9C23B-C87A-9AE5-B667-C88E50A14D56}"/>
              </a:ext>
              <a:ext uri="{C183D7F6-B498-43B3-948B-1728B52AA6E4}">
                <adec:decorative xmlns:adec="http://schemas.microsoft.com/office/drawing/2017/decorative" val="1"/>
              </a:ext>
            </a:extLst>
          </p:cNvPr>
          <p:cNvSpPr/>
          <p:nvPr userDrawn="1"/>
        </p:nvSpPr>
        <p:spPr>
          <a:xfrm rot="20773201">
            <a:off x="2400630" y="1172353"/>
            <a:ext cx="376470" cy="365881"/>
          </a:xfrm>
          <a:custGeom>
            <a:avLst/>
            <a:gdLst>
              <a:gd name="connsiteX0" fmla="*/ 551720 w 551719"/>
              <a:gd name="connsiteY0" fmla="*/ 276225 h 552449"/>
              <a:gd name="connsiteX1" fmla="*/ 275860 w 551719"/>
              <a:gd name="connsiteY1" fmla="*/ 552450 h 552449"/>
              <a:gd name="connsiteX2" fmla="*/ 0 w 551719"/>
              <a:gd name="connsiteY2" fmla="*/ 276225 h 552449"/>
              <a:gd name="connsiteX3" fmla="*/ 275860 w 551719"/>
              <a:gd name="connsiteY3" fmla="*/ 0 h 552449"/>
              <a:gd name="connsiteX4" fmla="*/ 551720 w 551719"/>
              <a:gd name="connsiteY4" fmla="*/ 276225 h 5524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719" h="552449">
                <a:moveTo>
                  <a:pt x="551720" y="276225"/>
                </a:moveTo>
                <a:cubicBezTo>
                  <a:pt x="551720" y="428780"/>
                  <a:pt x="428213" y="552450"/>
                  <a:pt x="275860" y="552450"/>
                </a:cubicBezTo>
                <a:cubicBezTo>
                  <a:pt x="123507" y="552450"/>
                  <a:pt x="0" y="428780"/>
                  <a:pt x="0" y="276225"/>
                </a:cubicBezTo>
                <a:cubicBezTo>
                  <a:pt x="0" y="123670"/>
                  <a:pt x="123507" y="0"/>
                  <a:pt x="275860" y="0"/>
                </a:cubicBezTo>
                <a:cubicBezTo>
                  <a:pt x="428213" y="0"/>
                  <a:pt x="551720" y="123670"/>
                  <a:pt x="551720" y="276225"/>
                </a:cubicBezTo>
                <a:close/>
              </a:path>
            </a:pathLst>
          </a:custGeom>
          <a:solidFill>
            <a:srgbClr val="092746"/>
          </a:solidFill>
          <a:ln w="12700" cap="flat">
            <a:solidFill>
              <a:srgbClr val="FFFFFF"/>
            </a:solidFill>
            <a:prstDash val="solid"/>
            <a:miter/>
          </a:ln>
        </p:spPr>
        <p:txBody>
          <a:bodyPr rtlCol="0" anchor="ctr"/>
          <a:lstStyle/>
          <a:p>
            <a:endParaRPr lang="en-US" sz="1112" dirty="0"/>
          </a:p>
        </p:txBody>
      </p:sp>
      <p:pic>
        <p:nvPicPr>
          <p:cNvPr id="38" name="Graphic 37">
            <a:extLst>
              <a:ext uri="{FF2B5EF4-FFF2-40B4-BE49-F238E27FC236}">
                <a16:creationId xmlns:a16="http://schemas.microsoft.com/office/drawing/2014/main" id="{5939BA14-93D9-C171-703C-1B491066E2AD}"/>
              </a:ext>
              <a:ext uri="{C183D7F6-B498-43B3-948B-1728B52AA6E4}">
                <adec:decorative xmlns:adec="http://schemas.microsoft.com/office/drawing/2017/decorative" val="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481839" y="1243622"/>
            <a:ext cx="211226" cy="205014"/>
          </a:xfrm>
          <a:prstGeom prst="rect">
            <a:avLst/>
          </a:prstGeom>
        </p:spPr>
      </p:pic>
      <p:grpSp>
        <p:nvGrpSpPr>
          <p:cNvPr id="39" name="Group 38">
            <a:extLst>
              <a:ext uri="{FF2B5EF4-FFF2-40B4-BE49-F238E27FC236}">
                <a16:creationId xmlns:a16="http://schemas.microsoft.com/office/drawing/2014/main" id="{9BAA3003-BFA5-4D75-9ACA-5D2AA362A909}"/>
              </a:ext>
              <a:ext uri="{C183D7F6-B498-43B3-948B-1728B52AA6E4}">
                <adec:decorative xmlns:adec="http://schemas.microsoft.com/office/drawing/2017/decorative" val="1"/>
              </a:ext>
            </a:extLst>
          </p:cNvPr>
          <p:cNvGrpSpPr/>
          <p:nvPr userDrawn="1"/>
        </p:nvGrpSpPr>
        <p:grpSpPr>
          <a:xfrm>
            <a:off x="1530571" y="2272780"/>
            <a:ext cx="156661" cy="395344"/>
            <a:chOff x="2114907" y="3609281"/>
            <a:chExt cx="246182" cy="640080"/>
          </a:xfrm>
        </p:grpSpPr>
        <p:sp>
          <p:nvSpPr>
            <p:cNvPr id="40" name="Freeform 67">
              <a:extLst>
                <a:ext uri="{FF2B5EF4-FFF2-40B4-BE49-F238E27FC236}">
                  <a16:creationId xmlns:a16="http://schemas.microsoft.com/office/drawing/2014/main" id="{1F80E32B-C696-2CBF-BDDC-81FD0D579172}"/>
                </a:ext>
              </a:extLst>
            </p:cNvPr>
            <p:cNvSpPr/>
            <p:nvPr/>
          </p:nvSpPr>
          <p:spPr>
            <a:xfrm>
              <a:off x="2117476" y="3924559"/>
              <a:ext cx="243613" cy="9525"/>
            </a:xfrm>
            <a:custGeom>
              <a:avLst/>
              <a:gdLst>
                <a:gd name="connsiteX0" fmla="*/ 0 w 243613"/>
                <a:gd name="connsiteY0" fmla="*/ 0 h 9525"/>
                <a:gd name="connsiteX1" fmla="*/ 243613 w 243613"/>
                <a:gd name="connsiteY1" fmla="*/ 0 h 9525"/>
              </a:gdLst>
              <a:ahLst/>
              <a:cxnLst>
                <a:cxn ang="0">
                  <a:pos x="connsiteX0" y="connsiteY0"/>
                </a:cxn>
                <a:cxn ang="0">
                  <a:pos x="connsiteX1" y="connsiteY1"/>
                </a:cxn>
              </a:cxnLst>
              <a:rect l="l" t="t" r="r" b="b"/>
              <a:pathLst>
                <a:path w="243613" h="9525">
                  <a:moveTo>
                    <a:pt x="0" y="0"/>
                  </a:moveTo>
                  <a:lnTo>
                    <a:pt x="243613" y="0"/>
                  </a:lnTo>
                </a:path>
              </a:pathLst>
            </a:custGeom>
            <a:ln w="12700" cap="rnd">
              <a:solidFill>
                <a:srgbClr val="FFFFFF"/>
              </a:solidFill>
              <a:prstDash val="solid"/>
              <a:round/>
            </a:ln>
          </p:spPr>
          <p:txBody>
            <a:bodyPr rtlCol="0" anchor="ctr"/>
            <a:lstStyle/>
            <a:p>
              <a:endParaRPr lang="en-US" sz="1112"/>
            </a:p>
          </p:txBody>
        </p:sp>
        <p:sp>
          <p:nvSpPr>
            <p:cNvPr id="41" name="Freeform 69">
              <a:extLst>
                <a:ext uri="{FF2B5EF4-FFF2-40B4-BE49-F238E27FC236}">
                  <a16:creationId xmlns:a16="http://schemas.microsoft.com/office/drawing/2014/main" id="{A67E7416-AFE4-87C8-D4E6-34328ED4C577}"/>
                </a:ext>
              </a:extLst>
            </p:cNvPr>
            <p:cNvSpPr/>
            <p:nvPr/>
          </p:nvSpPr>
          <p:spPr>
            <a:xfrm>
              <a:off x="2114907" y="3609281"/>
              <a:ext cx="9512" cy="640080"/>
            </a:xfrm>
            <a:custGeom>
              <a:avLst/>
              <a:gdLst>
                <a:gd name="connsiteX0" fmla="*/ 0 w 9512"/>
                <a:gd name="connsiteY0" fmla="*/ 0 h 801623"/>
                <a:gd name="connsiteX1" fmla="*/ 0 w 9512"/>
                <a:gd name="connsiteY1" fmla="*/ 801624 h 801623"/>
              </a:gdLst>
              <a:ahLst/>
              <a:cxnLst>
                <a:cxn ang="0">
                  <a:pos x="connsiteX0" y="connsiteY0"/>
                </a:cxn>
                <a:cxn ang="0">
                  <a:pos x="connsiteX1" y="connsiteY1"/>
                </a:cxn>
              </a:cxnLst>
              <a:rect l="l" t="t" r="r" b="b"/>
              <a:pathLst>
                <a:path w="9512" h="801623">
                  <a:moveTo>
                    <a:pt x="0" y="0"/>
                  </a:moveTo>
                  <a:lnTo>
                    <a:pt x="0" y="801624"/>
                  </a:lnTo>
                </a:path>
              </a:pathLst>
            </a:custGeom>
            <a:ln w="12700" cap="rnd">
              <a:solidFill>
                <a:srgbClr val="FFFFFF"/>
              </a:solidFill>
              <a:prstDash val="solid"/>
              <a:round/>
            </a:ln>
          </p:spPr>
          <p:txBody>
            <a:bodyPr rtlCol="0" anchor="ctr"/>
            <a:lstStyle/>
            <a:p>
              <a:endParaRPr lang="en-US" sz="1112" dirty="0"/>
            </a:p>
          </p:txBody>
        </p:sp>
      </p:grpSp>
      <p:sp>
        <p:nvSpPr>
          <p:cNvPr id="42" name="Freeform 61">
            <a:extLst>
              <a:ext uri="{FF2B5EF4-FFF2-40B4-BE49-F238E27FC236}">
                <a16:creationId xmlns:a16="http://schemas.microsoft.com/office/drawing/2014/main" id="{40B9F53A-834C-229B-6B7C-CD88929F917D}"/>
              </a:ext>
              <a:ext uri="{C183D7F6-B498-43B3-948B-1728B52AA6E4}">
                <adec:decorative xmlns:adec="http://schemas.microsoft.com/office/drawing/2017/decorative" val="1"/>
              </a:ext>
            </a:extLst>
          </p:cNvPr>
          <p:cNvSpPr/>
          <p:nvPr userDrawn="1"/>
        </p:nvSpPr>
        <p:spPr>
          <a:xfrm>
            <a:off x="1675623" y="2287450"/>
            <a:ext cx="376599" cy="366006"/>
          </a:xfrm>
          <a:custGeom>
            <a:avLst/>
            <a:gdLst>
              <a:gd name="connsiteX0" fmla="*/ 513717 w 551908"/>
              <a:gd name="connsiteY0" fmla="*/ 416479 h 552638"/>
              <a:gd name="connsiteX1" fmla="*/ 415929 w 551908"/>
              <a:gd name="connsiteY1" fmla="*/ 38242 h 552638"/>
              <a:gd name="connsiteX2" fmla="*/ 38191 w 551908"/>
              <a:gd name="connsiteY2" fmla="*/ 136159 h 552638"/>
              <a:gd name="connsiteX3" fmla="*/ 135979 w 551908"/>
              <a:gd name="connsiteY3" fmla="*/ 514396 h 552638"/>
              <a:gd name="connsiteX4" fmla="*/ 513717 w 551908"/>
              <a:gd name="connsiteY4" fmla="*/ 416479 h 552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908" h="552638">
                <a:moveTo>
                  <a:pt x="513717" y="416479"/>
                </a:moveTo>
                <a:cubicBezTo>
                  <a:pt x="591053" y="285034"/>
                  <a:pt x="547201" y="115680"/>
                  <a:pt x="415929" y="38242"/>
                </a:cubicBezTo>
                <a:cubicBezTo>
                  <a:pt x="284658" y="-39197"/>
                  <a:pt x="115527" y="4714"/>
                  <a:pt x="38191" y="136159"/>
                </a:cubicBezTo>
                <a:cubicBezTo>
                  <a:pt x="-39145" y="267604"/>
                  <a:pt x="4707" y="436958"/>
                  <a:pt x="135979" y="514396"/>
                </a:cubicBezTo>
                <a:cubicBezTo>
                  <a:pt x="267250" y="591835"/>
                  <a:pt x="436381" y="547925"/>
                  <a:pt x="513717" y="416479"/>
                </a:cubicBezTo>
                <a:close/>
              </a:path>
            </a:pathLst>
          </a:custGeom>
          <a:solidFill>
            <a:srgbClr val="092746"/>
          </a:solidFill>
          <a:ln w="12700" cap="flat">
            <a:solidFill>
              <a:srgbClr val="FFFFFF"/>
            </a:solidFill>
            <a:prstDash val="solid"/>
            <a:miter/>
          </a:ln>
        </p:spPr>
        <p:txBody>
          <a:bodyPr rtlCol="0" anchor="ctr"/>
          <a:lstStyle/>
          <a:p>
            <a:endParaRPr lang="en-US" sz="1112" dirty="0"/>
          </a:p>
        </p:txBody>
      </p:sp>
      <p:pic>
        <p:nvPicPr>
          <p:cNvPr id="43" name="Graphic 42">
            <a:extLst>
              <a:ext uri="{FF2B5EF4-FFF2-40B4-BE49-F238E27FC236}">
                <a16:creationId xmlns:a16="http://schemas.microsoft.com/office/drawing/2014/main" id="{ED5BB0B1-EEFB-9EBC-E099-90C50BBCE812}"/>
              </a:ext>
              <a:ext uri="{C183D7F6-B498-43B3-948B-1728B52AA6E4}">
                <adec:decorative xmlns:adec="http://schemas.microsoft.com/office/drawing/2017/decorative" val="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752516" y="2378014"/>
            <a:ext cx="223574" cy="176492"/>
          </a:xfrm>
          <a:prstGeom prst="rect">
            <a:avLst/>
          </a:prstGeom>
        </p:spPr>
      </p:pic>
      <p:grpSp>
        <p:nvGrpSpPr>
          <p:cNvPr id="44" name="Group 43">
            <a:extLst>
              <a:ext uri="{FF2B5EF4-FFF2-40B4-BE49-F238E27FC236}">
                <a16:creationId xmlns:a16="http://schemas.microsoft.com/office/drawing/2014/main" id="{FDCF141E-49A0-88AF-BC51-2BB556E60AC5}"/>
              </a:ext>
              <a:ext uri="{C183D7F6-B498-43B3-948B-1728B52AA6E4}">
                <adec:decorative xmlns:adec="http://schemas.microsoft.com/office/drawing/2017/decorative" val="1"/>
              </a:ext>
            </a:extLst>
          </p:cNvPr>
          <p:cNvGrpSpPr/>
          <p:nvPr userDrawn="1"/>
        </p:nvGrpSpPr>
        <p:grpSpPr>
          <a:xfrm>
            <a:off x="2176982" y="3400491"/>
            <a:ext cx="254119" cy="395344"/>
            <a:chOff x="3373372" y="5556752"/>
            <a:chExt cx="399330" cy="640080"/>
          </a:xfrm>
        </p:grpSpPr>
        <p:sp>
          <p:nvSpPr>
            <p:cNvPr id="45" name="Freeform 92">
              <a:extLst>
                <a:ext uri="{FF2B5EF4-FFF2-40B4-BE49-F238E27FC236}">
                  <a16:creationId xmlns:a16="http://schemas.microsoft.com/office/drawing/2014/main" id="{FD052BA5-5DE9-A49F-C1BE-6D25CFB31BDF}"/>
                </a:ext>
              </a:extLst>
            </p:cNvPr>
            <p:cNvSpPr/>
            <p:nvPr/>
          </p:nvSpPr>
          <p:spPr>
            <a:xfrm>
              <a:off x="3375940" y="5872030"/>
              <a:ext cx="396762" cy="9525"/>
            </a:xfrm>
            <a:custGeom>
              <a:avLst/>
              <a:gdLst>
                <a:gd name="connsiteX0" fmla="*/ 0 w 396762"/>
                <a:gd name="connsiteY0" fmla="*/ 0 h 9525"/>
                <a:gd name="connsiteX1" fmla="*/ 396763 w 396762"/>
                <a:gd name="connsiteY1" fmla="*/ 0 h 9525"/>
              </a:gdLst>
              <a:ahLst/>
              <a:cxnLst>
                <a:cxn ang="0">
                  <a:pos x="connsiteX0" y="connsiteY0"/>
                </a:cxn>
                <a:cxn ang="0">
                  <a:pos x="connsiteX1" y="connsiteY1"/>
                </a:cxn>
              </a:cxnLst>
              <a:rect l="l" t="t" r="r" b="b"/>
              <a:pathLst>
                <a:path w="396762" h="9525">
                  <a:moveTo>
                    <a:pt x="0" y="0"/>
                  </a:moveTo>
                  <a:lnTo>
                    <a:pt x="396763" y="0"/>
                  </a:lnTo>
                </a:path>
              </a:pathLst>
            </a:custGeom>
            <a:ln w="12700" cap="rnd">
              <a:solidFill>
                <a:srgbClr val="FFFFFF"/>
              </a:solidFill>
              <a:prstDash val="solid"/>
              <a:round/>
            </a:ln>
          </p:spPr>
          <p:txBody>
            <a:bodyPr rtlCol="0" anchor="ctr"/>
            <a:lstStyle/>
            <a:p>
              <a:endParaRPr lang="en-US" sz="1112"/>
            </a:p>
          </p:txBody>
        </p:sp>
        <p:sp>
          <p:nvSpPr>
            <p:cNvPr id="46" name="Freeform 93">
              <a:extLst>
                <a:ext uri="{FF2B5EF4-FFF2-40B4-BE49-F238E27FC236}">
                  <a16:creationId xmlns:a16="http://schemas.microsoft.com/office/drawing/2014/main" id="{8CA85FBA-1869-957A-65FA-6055B39F37D6}"/>
                </a:ext>
              </a:extLst>
            </p:cNvPr>
            <p:cNvSpPr/>
            <p:nvPr/>
          </p:nvSpPr>
          <p:spPr>
            <a:xfrm>
              <a:off x="3373372" y="5556752"/>
              <a:ext cx="9512" cy="640080"/>
            </a:xfrm>
            <a:custGeom>
              <a:avLst/>
              <a:gdLst>
                <a:gd name="connsiteX0" fmla="*/ 0 w 9512"/>
                <a:gd name="connsiteY0" fmla="*/ 0 h 671417"/>
                <a:gd name="connsiteX1" fmla="*/ 0 w 9512"/>
                <a:gd name="connsiteY1" fmla="*/ 671417 h 671417"/>
              </a:gdLst>
              <a:ahLst/>
              <a:cxnLst>
                <a:cxn ang="0">
                  <a:pos x="connsiteX0" y="connsiteY0"/>
                </a:cxn>
                <a:cxn ang="0">
                  <a:pos x="connsiteX1" y="connsiteY1"/>
                </a:cxn>
              </a:cxnLst>
              <a:rect l="l" t="t" r="r" b="b"/>
              <a:pathLst>
                <a:path w="9512" h="671417">
                  <a:moveTo>
                    <a:pt x="0" y="0"/>
                  </a:moveTo>
                  <a:lnTo>
                    <a:pt x="0" y="671417"/>
                  </a:lnTo>
                </a:path>
              </a:pathLst>
            </a:custGeom>
            <a:ln w="12700" cap="rnd">
              <a:solidFill>
                <a:srgbClr val="FFFFFF"/>
              </a:solidFill>
              <a:prstDash val="solid"/>
              <a:round/>
            </a:ln>
          </p:spPr>
          <p:txBody>
            <a:bodyPr rtlCol="0" anchor="ctr"/>
            <a:lstStyle/>
            <a:p>
              <a:endParaRPr lang="en-US" sz="1112"/>
            </a:p>
          </p:txBody>
        </p:sp>
      </p:grpSp>
      <p:sp>
        <p:nvSpPr>
          <p:cNvPr id="47" name="Freeform 78">
            <a:extLst>
              <a:ext uri="{FF2B5EF4-FFF2-40B4-BE49-F238E27FC236}">
                <a16:creationId xmlns:a16="http://schemas.microsoft.com/office/drawing/2014/main" id="{E7B94AC1-F456-E1FD-9523-281F8E2C17E4}"/>
              </a:ext>
              <a:ext uri="{C183D7F6-B498-43B3-948B-1728B52AA6E4}">
                <adec:decorative xmlns:adec="http://schemas.microsoft.com/office/drawing/2017/decorative" val="1"/>
              </a:ext>
            </a:extLst>
          </p:cNvPr>
          <p:cNvSpPr/>
          <p:nvPr userDrawn="1"/>
        </p:nvSpPr>
        <p:spPr>
          <a:xfrm rot="20773201">
            <a:off x="2399625" y="3414555"/>
            <a:ext cx="377379" cy="366764"/>
          </a:xfrm>
          <a:custGeom>
            <a:avLst/>
            <a:gdLst>
              <a:gd name="connsiteX0" fmla="*/ 553052 w 553051"/>
              <a:gd name="connsiteY0" fmla="*/ 276892 h 553783"/>
              <a:gd name="connsiteX1" fmla="*/ 276526 w 553051"/>
              <a:gd name="connsiteY1" fmla="*/ 553783 h 553783"/>
              <a:gd name="connsiteX2" fmla="*/ 0 w 553051"/>
              <a:gd name="connsiteY2" fmla="*/ 276892 h 553783"/>
              <a:gd name="connsiteX3" fmla="*/ 276526 w 553051"/>
              <a:gd name="connsiteY3" fmla="*/ 0 h 553783"/>
              <a:gd name="connsiteX4" fmla="*/ 553052 w 553051"/>
              <a:gd name="connsiteY4" fmla="*/ 276892 h 553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051" h="553783">
                <a:moveTo>
                  <a:pt x="553052" y="276892"/>
                </a:moveTo>
                <a:cubicBezTo>
                  <a:pt x="553052" y="429815"/>
                  <a:pt x="429247" y="553783"/>
                  <a:pt x="276526" y="553783"/>
                </a:cubicBezTo>
                <a:cubicBezTo>
                  <a:pt x="123805" y="553783"/>
                  <a:pt x="0" y="429815"/>
                  <a:pt x="0" y="276892"/>
                </a:cubicBezTo>
                <a:cubicBezTo>
                  <a:pt x="0" y="123968"/>
                  <a:pt x="123805" y="0"/>
                  <a:pt x="276526" y="0"/>
                </a:cubicBezTo>
                <a:cubicBezTo>
                  <a:pt x="429247" y="0"/>
                  <a:pt x="553052" y="123968"/>
                  <a:pt x="553052" y="276892"/>
                </a:cubicBezTo>
                <a:close/>
              </a:path>
            </a:pathLst>
          </a:custGeom>
          <a:solidFill>
            <a:srgbClr val="092746"/>
          </a:solidFill>
          <a:ln w="12700" cap="flat">
            <a:solidFill>
              <a:srgbClr val="FFFFFF"/>
            </a:solidFill>
            <a:prstDash val="solid"/>
            <a:miter/>
          </a:ln>
        </p:spPr>
        <p:txBody>
          <a:bodyPr rtlCol="0" anchor="ctr"/>
          <a:lstStyle/>
          <a:p>
            <a:endParaRPr lang="en-US" sz="1112" dirty="0"/>
          </a:p>
        </p:txBody>
      </p:sp>
      <p:pic>
        <p:nvPicPr>
          <p:cNvPr id="48" name="Graphic 47">
            <a:extLst>
              <a:ext uri="{FF2B5EF4-FFF2-40B4-BE49-F238E27FC236}">
                <a16:creationId xmlns:a16="http://schemas.microsoft.com/office/drawing/2014/main" id="{5387E2DB-7937-FD84-F640-D5B0D69CA57B}"/>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2477544" y="3493824"/>
            <a:ext cx="223574" cy="216998"/>
          </a:xfrm>
          <a:prstGeom prst="rect">
            <a:avLst/>
          </a:prstGeom>
        </p:spPr>
      </p:pic>
      <p:grpSp>
        <p:nvGrpSpPr>
          <p:cNvPr id="49" name="Group 48">
            <a:extLst>
              <a:ext uri="{FF2B5EF4-FFF2-40B4-BE49-F238E27FC236}">
                <a16:creationId xmlns:a16="http://schemas.microsoft.com/office/drawing/2014/main" id="{B551C7CD-7401-DA61-4CBC-A0BE09285D98}"/>
              </a:ext>
              <a:ext uri="{C183D7F6-B498-43B3-948B-1728B52AA6E4}">
                <adec:decorative xmlns:adec="http://schemas.microsoft.com/office/drawing/2017/decorative" val="1"/>
              </a:ext>
            </a:extLst>
          </p:cNvPr>
          <p:cNvGrpSpPr/>
          <p:nvPr userDrawn="1"/>
        </p:nvGrpSpPr>
        <p:grpSpPr>
          <a:xfrm>
            <a:off x="4004716" y="3400491"/>
            <a:ext cx="284386" cy="395344"/>
            <a:chOff x="6122763" y="5709630"/>
            <a:chExt cx="446893" cy="640080"/>
          </a:xfrm>
        </p:grpSpPr>
        <p:sp>
          <p:nvSpPr>
            <p:cNvPr id="50" name="Freeform 117">
              <a:extLst>
                <a:ext uri="{FF2B5EF4-FFF2-40B4-BE49-F238E27FC236}">
                  <a16:creationId xmlns:a16="http://schemas.microsoft.com/office/drawing/2014/main" id="{5C244EDA-779A-5E13-30BA-AD95B0E086B9}"/>
                </a:ext>
              </a:extLst>
            </p:cNvPr>
            <p:cNvSpPr/>
            <p:nvPr/>
          </p:nvSpPr>
          <p:spPr>
            <a:xfrm>
              <a:off x="6122763" y="6024908"/>
              <a:ext cx="434812" cy="9525"/>
            </a:xfrm>
            <a:custGeom>
              <a:avLst/>
              <a:gdLst>
                <a:gd name="connsiteX0" fmla="*/ 434813 w 434812"/>
                <a:gd name="connsiteY0" fmla="*/ 0 h 9525"/>
                <a:gd name="connsiteX1" fmla="*/ 0 w 434812"/>
                <a:gd name="connsiteY1" fmla="*/ 0 h 9525"/>
              </a:gdLst>
              <a:ahLst/>
              <a:cxnLst>
                <a:cxn ang="0">
                  <a:pos x="connsiteX0" y="connsiteY0"/>
                </a:cxn>
                <a:cxn ang="0">
                  <a:pos x="connsiteX1" y="connsiteY1"/>
                </a:cxn>
              </a:cxnLst>
              <a:rect l="l" t="t" r="r" b="b"/>
              <a:pathLst>
                <a:path w="434812" h="9525">
                  <a:moveTo>
                    <a:pt x="434813" y="0"/>
                  </a:moveTo>
                  <a:lnTo>
                    <a:pt x="0" y="0"/>
                  </a:lnTo>
                </a:path>
              </a:pathLst>
            </a:custGeom>
            <a:ln w="12700" cap="rnd">
              <a:solidFill>
                <a:srgbClr val="FFFFFF"/>
              </a:solidFill>
              <a:prstDash val="solid"/>
              <a:round/>
            </a:ln>
          </p:spPr>
          <p:txBody>
            <a:bodyPr rtlCol="0" anchor="ctr"/>
            <a:lstStyle/>
            <a:p>
              <a:endParaRPr lang="en-US" sz="1112"/>
            </a:p>
          </p:txBody>
        </p:sp>
        <p:sp>
          <p:nvSpPr>
            <p:cNvPr id="51" name="Freeform 121">
              <a:extLst>
                <a:ext uri="{FF2B5EF4-FFF2-40B4-BE49-F238E27FC236}">
                  <a16:creationId xmlns:a16="http://schemas.microsoft.com/office/drawing/2014/main" id="{22EE1D83-F5E9-60E3-A387-1E94EBF6A40F}"/>
                </a:ext>
              </a:extLst>
            </p:cNvPr>
            <p:cNvSpPr/>
            <p:nvPr/>
          </p:nvSpPr>
          <p:spPr>
            <a:xfrm>
              <a:off x="6560144" y="5709630"/>
              <a:ext cx="9512" cy="640080"/>
            </a:xfrm>
            <a:custGeom>
              <a:avLst/>
              <a:gdLst>
                <a:gd name="connsiteX0" fmla="*/ 0 w 9512"/>
                <a:gd name="connsiteY0" fmla="*/ 0 h 695801"/>
                <a:gd name="connsiteX1" fmla="*/ 0 w 9512"/>
                <a:gd name="connsiteY1" fmla="*/ 695801 h 695801"/>
              </a:gdLst>
              <a:ahLst/>
              <a:cxnLst>
                <a:cxn ang="0">
                  <a:pos x="connsiteX0" y="connsiteY0"/>
                </a:cxn>
                <a:cxn ang="0">
                  <a:pos x="connsiteX1" y="connsiteY1"/>
                </a:cxn>
              </a:cxnLst>
              <a:rect l="l" t="t" r="r" b="b"/>
              <a:pathLst>
                <a:path w="9512" h="695801">
                  <a:moveTo>
                    <a:pt x="0" y="0"/>
                  </a:moveTo>
                  <a:lnTo>
                    <a:pt x="0" y="695801"/>
                  </a:lnTo>
                </a:path>
              </a:pathLst>
            </a:custGeom>
            <a:ln w="12700" cap="rnd">
              <a:solidFill>
                <a:srgbClr val="FFFFFF"/>
              </a:solidFill>
              <a:prstDash val="solid"/>
              <a:round/>
            </a:ln>
          </p:spPr>
          <p:txBody>
            <a:bodyPr rtlCol="0" anchor="ctr"/>
            <a:lstStyle/>
            <a:p>
              <a:endParaRPr lang="en-US" sz="1112" dirty="0"/>
            </a:p>
          </p:txBody>
        </p:sp>
      </p:grpSp>
      <p:sp>
        <p:nvSpPr>
          <p:cNvPr id="52" name="Freeform 109">
            <a:extLst>
              <a:ext uri="{FF2B5EF4-FFF2-40B4-BE49-F238E27FC236}">
                <a16:creationId xmlns:a16="http://schemas.microsoft.com/office/drawing/2014/main" id="{A62B7531-AFE4-4E10-6540-03B8F0C523E0}"/>
              </a:ext>
              <a:ext uri="{C183D7F6-B498-43B3-948B-1728B52AA6E4}">
                <adec:decorative xmlns:adec="http://schemas.microsoft.com/office/drawing/2017/decorative" val="1"/>
              </a:ext>
            </a:extLst>
          </p:cNvPr>
          <p:cNvSpPr/>
          <p:nvPr userDrawn="1"/>
        </p:nvSpPr>
        <p:spPr>
          <a:xfrm rot="19433401">
            <a:off x="3697691" y="3414781"/>
            <a:ext cx="377379" cy="366764"/>
          </a:xfrm>
          <a:custGeom>
            <a:avLst/>
            <a:gdLst>
              <a:gd name="connsiteX0" fmla="*/ 553052 w 553051"/>
              <a:gd name="connsiteY0" fmla="*/ 276892 h 553783"/>
              <a:gd name="connsiteX1" fmla="*/ 276526 w 553051"/>
              <a:gd name="connsiteY1" fmla="*/ 553783 h 553783"/>
              <a:gd name="connsiteX2" fmla="*/ 0 w 553051"/>
              <a:gd name="connsiteY2" fmla="*/ 276892 h 553783"/>
              <a:gd name="connsiteX3" fmla="*/ 276526 w 553051"/>
              <a:gd name="connsiteY3" fmla="*/ 0 h 553783"/>
              <a:gd name="connsiteX4" fmla="*/ 553052 w 553051"/>
              <a:gd name="connsiteY4" fmla="*/ 276892 h 553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051" h="553783">
                <a:moveTo>
                  <a:pt x="553052" y="276892"/>
                </a:moveTo>
                <a:cubicBezTo>
                  <a:pt x="553052" y="429815"/>
                  <a:pt x="429247" y="553783"/>
                  <a:pt x="276526" y="553783"/>
                </a:cubicBezTo>
                <a:cubicBezTo>
                  <a:pt x="123805" y="553783"/>
                  <a:pt x="0" y="429815"/>
                  <a:pt x="0" y="276892"/>
                </a:cubicBezTo>
                <a:cubicBezTo>
                  <a:pt x="0" y="123969"/>
                  <a:pt x="123805" y="0"/>
                  <a:pt x="276526" y="0"/>
                </a:cubicBezTo>
                <a:cubicBezTo>
                  <a:pt x="429247" y="0"/>
                  <a:pt x="553052" y="123969"/>
                  <a:pt x="553052" y="276892"/>
                </a:cubicBezTo>
                <a:close/>
              </a:path>
            </a:pathLst>
          </a:custGeom>
          <a:solidFill>
            <a:srgbClr val="092746"/>
          </a:solidFill>
          <a:ln w="12700" cap="flat">
            <a:solidFill>
              <a:srgbClr val="FFFFFF"/>
            </a:solidFill>
            <a:prstDash val="solid"/>
            <a:miter/>
          </a:ln>
        </p:spPr>
        <p:txBody>
          <a:bodyPr rtlCol="0" anchor="ctr"/>
          <a:lstStyle/>
          <a:p>
            <a:endParaRPr lang="en-US" sz="1112" dirty="0"/>
          </a:p>
        </p:txBody>
      </p:sp>
      <p:pic>
        <p:nvPicPr>
          <p:cNvPr id="53" name="Graphic 52">
            <a:extLst>
              <a:ext uri="{FF2B5EF4-FFF2-40B4-BE49-F238E27FC236}">
                <a16:creationId xmlns:a16="http://schemas.microsoft.com/office/drawing/2014/main" id="{C32B0BC0-52EC-A6DD-461C-1C6D16DF67BC}"/>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3774360" y="3515868"/>
            <a:ext cx="223574" cy="199638"/>
          </a:xfrm>
          <a:prstGeom prst="rect">
            <a:avLst/>
          </a:prstGeom>
        </p:spPr>
      </p:pic>
      <p:grpSp>
        <p:nvGrpSpPr>
          <p:cNvPr id="54" name="Group 53">
            <a:extLst>
              <a:ext uri="{FF2B5EF4-FFF2-40B4-BE49-F238E27FC236}">
                <a16:creationId xmlns:a16="http://schemas.microsoft.com/office/drawing/2014/main" id="{43615D95-A0A3-9078-D339-AEFEBE599723}"/>
              </a:ext>
              <a:ext uri="{C183D7F6-B498-43B3-948B-1728B52AA6E4}">
                <adec:decorative xmlns:adec="http://schemas.microsoft.com/office/drawing/2017/decorative" val="1"/>
              </a:ext>
            </a:extLst>
          </p:cNvPr>
          <p:cNvGrpSpPr/>
          <p:nvPr userDrawn="1"/>
        </p:nvGrpSpPr>
        <p:grpSpPr>
          <a:xfrm>
            <a:off x="4044051" y="1157622"/>
            <a:ext cx="268331" cy="395344"/>
            <a:chOff x="6523346" y="1827330"/>
            <a:chExt cx="421663" cy="640080"/>
          </a:xfrm>
        </p:grpSpPr>
        <p:sp>
          <p:nvSpPr>
            <p:cNvPr id="56" name="Freeform 136">
              <a:extLst>
                <a:ext uri="{FF2B5EF4-FFF2-40B4-BE49-F238E27FC236}">
                  <a16:creationId xmlns:a16="http://schemas.microsoft.com/office/drawing/2014/main" id="{8BE3FF88-FB7C-053B-33C3-3D458DFBA66E}"/>
                </a:ext>
              </a:extLst>
            </p:cNvPr>
            <p:cNvSpPr/>
            <p:nvPr/>
          </p:nvSpPr>
          <p:spPr>
            <a:xfrm>
              <a:off x="6523346" y="2142608"/>
              <a:ext cx="414741" cy="9525"/>
            </a:xfrm>
            <a:custGeom>
              <a:avLst/>
              <a:gdLst>
                <a:gd name="connsiteX0" fmla="*/ 414741 w 414741"/>
                <a:gd name="connsiteY0" fmla="*/ 0 h 9525"/>
                <a:gd name="connsiteX1" fmla="*/ 0 w 414741"/>
                <a:gd name="connsiteY1" fmla="*/ 0 h 9525"/>
              </a:gdLst>
              <a:ahLst/>
              <a:cxnLst>
                <a:cxn ang="0">
                  <a:pos x="connsiteX0" y="connsiteY0"/>
                </a:cxn>
                <a:cxn ang="0">
                  <a:pos x="connsiteX1" y="connsiteY1"/>
                </a:cxn>
              </a:cxnLst>
              <a:rect l="l" t="t" r="r" b="b"/>
              <a:pathLst>
                <a:path w="414741" h="9525">
                  <a:moveTo>
                    <a:pt x="414741" y="0"/>
                  </a:moveTo>
                  <a:lnTo>
                    <a:pt x="0" y="0"/>
                  </a:lnTo>
                </a:path>
              </a:pathLst>
            </a:custGeom>
            <a:ln w="12700" cap="flat">
              <a:solidFill>
                <a:srgbClr val="FFFFFF"/>
              </a:solidFill>
              <a:prstDash val="solid"/>
              <a:miter/>
            </a:ln>
          </p:spPr>
          <p:txBody>
            <a:bodyPr rtlCol="0" anchor="ctr"/>
            <a:lstStyle/>
            <a:p>
              <a:endParaRPr lang="en-US" sz="1112"/>
            </a:p>
          </p:txBody>
        </p:sp>
        <p:sp>
          <p:nvSpPr>
            <p:cNvPr id="57" name="Freeform 137">
              <a:extLst>
                <a:ext uri="{FF2B5EF4-FFF2-40B4-BE49-F238E27FC236}">
                  <a16:creationId xmlns:a16="http://schemas.microsoft.com/office/drawing/2014/main" id="{F0DF656F-3289-4EF3-507B-2253CF1863BB}"/>
                </a:ext>
              </a:extLst>
            </p:cNvPr>
            <p:cNvSpPr/>
            <p:nvPr/>
          </p:nvSpPr>
          <p:spPr>
            <a:xfrm>
              <a:off x="6935497" y="1827330"/>
              <a:ext cx="9512" cy="640080"/>
            </a:xfrm>
            <a:custGeom>
              <a:avLst/>
              <a:gdLst>
                <a:gd name="connsiteX0" fmla="*/ 0 w 9512"/>
                <a:gd name="connsiteY0" fmla="*/ 0 h 715899"/>
                <a:gd name="connsiteX1" fmla="*/ 0 w 9512"/>
                <a:gd name="connsiteY1" fmla="*/ 715899 h 715899"/>
              </a:gdLst>
              <a:ahLst/>
              <a:cxnLst>
                <a:cxn ang="0">
                  <a:pos x="connsiteX0" y="connsiteY0"/>
                </a:cxn>
                <a:cxn ang="0">
                  <a:pos x="connsiteX1" y="connsiteY1"/>
                </a:cxn>
              </a:cxnLst>
              <a:rect l="l" t="t" r="r" b="b"/>
              <a:pathLst>
                <a:path w="9512" h="715899">
                  <a:moveTo>
                    <a:pt x="0" y="0"/>
                  </a:moveTo>
                  <a:lnTo>
                    <a:pt x="0" y="715899"/>
                  </a:lnTo>
                </a:path>
              </a:pathLst>
            </a:custGeom>
            <a:ln w="12700" cap="rnd">
              <a:solidFill>
                <a:srgbClr val="FFFFFF"/>
              </a:solidFill>
              <a:prstDash val="solid"/>
              <a:round/>
            </a:ln>
          </p:spPr>
          <p:txBody>
            <a:bodyPr rtlCol="0" anchor="ctr"/>
            <a:lstStyle/>
            <a:p>
              <a:endParaRPr lang="en-US" sz="1112"/>
            </a:p>
          </p:txBody>
        </p:sp>
      </p:grpSp>
      <p:sp>
        <p:nvSpPr>
          <p:cNvPr id="58" name="Freeform 132">
            <a:extLst>
              <a:ext uri="{FF2B5EF4-FFF2-40B4-BE49-F238E27FC236}">
                <a16:creationId xmlns:a16="http://schemas.microsoft.com/office/drawing/2014/main" id="{AAF87351-956A-0EAC-012D-8E92F58B90BA}"/>
              </a:ext>
              <a:ext uri="{C183D7F6-B498-43B3-948B-1728B52AA6E4}">
                <adec:decorative xmlns:adec="http://schemas.microsoft.com/office/drawing/2017/decorative" val="1"/>
              </a:ext>
            </a:extLst>
          </p:cNvPr>
          <p:cNvSpPr/>
          <p:nvPr userDrawn="1"/>
        </p:nvSpPr>
        <p:spPr>
          <a:xfrm>
            <a:off x="3697691" y="1177993"/>
            <a:ext cx="376567" cy="365975"/>
          </a:xfrm>
          <a:custGeom>
            <a:avLst/>
            <a:gdLst>
              <a:gd name="connsiteX0" fmla="*/ 519686 w 551861"/>
              <a:gd name="connsiteY0" fmla="*/ 146899 h 552591"/>
              <a:gd name="connsiteX1" fmla="*/ 146705 w 551861"/>
              <a:gd name="connsiteY1" fmla="*/ 32218 h 552591"/>
              <a:gd name="connsiteX2" fmla="*/ 32175 w 551861"/>
              <a:gd name="connsiteY2" fmla="*/ 405693 h 552591"/>
              <a:gd name="connsiteX3" fmla="*/ 405157 w 551861"/>
              <a:gd name="connsiteY3" fmla="*/ 520374 h 552591"/>
              <a:gd name="connsiteX4" fmla="*/ 519686 w 551861"/>
              <a:gd name="connsiteY4" fmla="*/ 146899 h 552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861" h="552591">
                <a:moveTo>
                  <a:pt x="519686" y="146899"/>
                </a:moveTo>
                <a:cubicBezTo>
                  <a:pt x="448343" y="12120"/>
                  <a:pt x="281305" y="-39220"/>
                  <a:pt x="146705" y="32218"/>
                </a:cubicBezTo>
                <a:cubicBezTo>
                  <a:pt x="12104" y="103655"/>
                  <a:pt x="-39168" y="270914"/>
                  <a:pt x="32175" y="405693"/>
                </a:cubicBezTo>
                <a:cubicBezTo>
                  <a:pt x="103518" y="540472"/>
                  <a:pt x="270556" y="591811"/>
                  <a:pt x="405157" y="520374"/>
                </a:cubicBezTo>
                <a:cubicBezTo>
                  <a:pt x="539758" y="448936"/>
                  <a:pt x="591030" y="281677"/>
                  <a:pt x="519686" y="146899"/>
                </a:cubicBezTo>
                <a:close/>
              </a:path>
            </a:pathLst>
          </a:custGeom>
          <a:solidFill>
            <a:srgbClr val="092746"/>
          </a:solidFill>
          <a:ln w="12700" cap="flat">
            <a:solidFill>
              <a:schemeClr val="bg1"/>
            </a:solidFill>
            <a:prstDash val="solid"/>
            <a:miter/>
          </a:ln>
        </p:spPr>
        <p:txBody>
          <a:bodyPr rtlCol="0" anchor="ctr"/>
          <a:lstStyle/>
          <a:p>
            <a:endParaRPr lang="en-US" sz="1112" dirty="0"/>
          </a:p>
        </p:txBody>
      </p:sp>
      <p:pic>
        <p:nvPicPr>
          <p:cNvPr id="59" name="Graphic 58">
            <a:extLst>
              <a:ext uri="{FF2B5EF4-FFF2-40B4-BE49-F238E27FC236}">
                <a16:creationId xmlns:a16="http://schemas.microsoft.com/office/drawing/2014/main" id="{102A801D-1884-6E00-0DFE-8AE619358938}"/>
              </a:ext>
              <a:ext uri="{C183D7F6-B498-43B3-948B-1728B52AA6E4}">
                <adec:decorative xmlns:adec="http://schemas.microsoft.com/office/drawing/2017/decorative" val="1"/>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3800629" y="1264053"/>
            <a:ext cx="203249" cy="194641"/>
          </a:xfrm>
          <a:prstGeom prst="rect">
            <a:avLst/>
          </a:prstGeom>
        </p:spPr>
      </p:pic>
      <p:sp>
        <p:nvSpPr>
          <p:cNvPr id="60" name="Freeform 141">
            <a:extLst>
              <a:ext uri="{FF2B5EF4-FFF2-40B4-BE49-F238E27FC236}">
                <a16:creationId xmlns:a16="http://schemas.microsoft.com/office/drawing/2014/main" id="{B1BD5EEE-0A21-21EB-1C1C-F40C87BB615E}"/>
              </a:ext>
              <a:ext uri="{C183D7F6-B498-43B3-948B-1728B52AA6E4}">
                <adec:decorative xmlns:adec="http://schemas.microsoft.com/office/drawing/2017/decorative" val="1"/>
              </a:ext>
            </a:extLst>
          </p:cNvPr>
          <p:cNvSpPr/>
          <p:nvPr userDrawn="1"/>
        </p:nvSpPr>
        <p:spPr>
          <a:xfrm rot="20773201">
            <a:off x="4427076" y="2287512"/>
            <a:ext cx="376470" cy="365881"/>
          </a:xfrm>
          <a:custGeom>
            <a:avLst/>
            <a:gdLst>
              <a:gd name="connsiteX0" fmla="*/ 551720 w 551719"/>
              <a:gd name="connsiteY0" fmla="*/ 276225 h 552449"/>
              <a:gd name="connsiteX1" fmla="*/ 275860 w 551719"/>
              <a:gd name="connsiteY1" fmla="*/ 552450 h 552449"/>
              <a:gd name="connsiteX2" fmla="*/ 0 w 551719"/>
              <a:gd name="connsiteY2" fmla="*/ 276225 h 552449"/>
              <a:gd name="connsiteX3" fmla="*/ 275860 w 551719"/>
              <a:gd name="connsiteY3" fmla="*/ 0 h 552449"/>
              <a:gd name="connsiteX4" fmla="*/ 551720 w 551719"/>
              <a:gd name="connsiteY4" fmla="*/ 276225 h 5524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719" h="552449">
                <a:moveTo>
                  <a:pt x="551720" y="276225"/>
                </a:moveTo>
                <a:cubicBezTo>
                  <a:pt x="551720" y="428779"/>
                  <a:pt x="428213" y="552450"/>
                  <a:pt x="275860" y="552450"/>
                </a:cubicBezTo>
                <a:cubicBezTo>
                  <a:pt x="123507" y="552450"/>
                  <a:pt x="0" y="428779"/>
                  <a:pt x="0" y="276225"/>
                </a:cubicBezTo>
                <a:cubicBezTo>
                  <a:pt x="0" y="123670"/>
                  <a:pt x="123507" y="0"/>
                  <a:pt x="275860" y="0"/>
                </a:cubicBezTo>
                <a:cubicBezTo>
                  <a:pt x="428213" y="0"/>
                  <a:pt x="551720" y="123670"/>
                  <a:pt x="551720" y="276225"/>
                </a:cubicBezTo>
                <a:close/>
              </a:path>
            </a:pathLst>
          </a:custGeom>
          <a:solidFill>
            <a:srgbClr val="092746"/>
          </a:solidFill>
          <a:ln w="12700" cap="flat">
            <a:solidFill>
              <a:srgbClr val="FFFFFF"/>
            </a:solidFill>
            <a:prstDash val="solid"/>
            <a:miter/>
          </a:ln>
        </p:spPr>
        <p:txBody>
          <a:bodyPr rtlCol="0" anchor="ctr"/>
          <a:lstStyle/>
          <a:p>
            <a:endParaRPr lang="en-US" sz="1112" dirty="0"/>
          </a:p>
        </p:txBody>
      </p:sp>
      <p:grpSp>
        <p:nvGrpSpPr>
          <p:cNvPr id="62" name="Group 61">
            <a:extLst>
              <a:ext uri="{FF2B5EF4-FFF2-40B4-BE49-F238E27FC236}">
                <a16:creationId xmlns:a16="http://schemas.microsoft.com/office/drawing/2014/main" id="{72A1CF9A-9B25-6DF3-2FFB-D12DCE61D291}"/>
              </a:ext>
              <a:ext uri="{C183D7F6-B498-43B3-948B-1728B52AA6E4}">
                <adec:decorative xmlns:adec="http://schemas.microsoft.com/office/drawing/2017/decorative" val="1"/>
              </a:ext>
            </a:extLst>
          </p:cNvPr>
          <p:cNvGrpSpPr/>
          <p:nvPr userDrawn="1"/>
        </p:nvGrpSpPr>
        <p:grpSpPr>
          <a:xfrm>
            <a:off x="4813625" y="2272780"/>
            <a:ext cx="162714" cy="395344"/>
            <a:chOff x="7672637" y="3652461"/>
            <a:chExt cx="255693" cy="640080"/>
          </a:xfrm>
        </p:grpSpPr>
        <p:sp>
          <p:nvSpPr>
            <p:cNvPr id="63" name="Freeform 145">
              <a:extLst>
                <a:ext uri="{FF2B5EF4-FFF2-40B4-BE49-F238E27FC236}">
                  <a16:creationId xmlns:a16="http://schemas.microsoft.com/office/drawing/2014/main" id="{0BBBE36C-D1CC-ABB9-2B5C-C2598EF7BDA5}"/>
                </a:ext>
              </a:extLst>
            </p:cNvPr>
            <p:cNvSpPr/>
            <p:nvPr/>
          </p:nvSpPr>
          <p:spPr>
            <a:xfrm>
              <a:off x="7672637" y="3967739"/>
              <a:ext cx="234005" cy="9525"/>
            </a:xfrm>
            <a:custGeom>
              <a:avLst/>
              <a:gdLst>
                <a:gd name="connsiteX0" fmla="*/ 234006 w 234005"/>
                <a:gd name="connsiteY0" fmla="*/ 0 h 9525"/>
                <a:gd name="connsiteX1" fmla="*/ 0 w 234005"/>
                <a:gd name="connsiteY1" fmla="*/ 0 h 9525"/>
              </a:gdLst>
              <a:ahLst/>
              <a:cxnLst>
                <a:cxn ang="0">
                  <a:pos x="connsiteX0" y="connsiteY0"/>
                </a:cxn>
                <a:cxn ang="0">
                  <a:pos x="connsiteX1" y="connsiteY1"/>
                </a:cxn>
              </a:cxnLst>
              <a:rect l="l" t="t" r="r" b="b"/>
              <a:pathLst>
                <a:path w="234005" h="9525">
                  <a:moveTo>
                    <a:pt x="234006" y="0"/>
                  </a:moveTo>
                  <a:lnTo>
                    <a:pt x="0" y="0"/>
                  </a:lnTo>
                </a:path>
              </a:pathLst>
            </a:custGeom>
            <a:ln w="12700" cap="rnd">
              <a:solidFill>
                <a:srgbClr val="FFFFFF"/>
              </a:solidFill>
              <a:prstDash val="solid"/>
              <a:round/>
            </a:ln>
          </p:spPr>
          <p:txBody>
            <a:bodyPr rtlCol="0" anchor="ctr"/>
            <a:lstStyle/>
            <a:p>
              <a:endParaRPr lang="en-US" sz="1112"/>
            </a:p>
          </p:txBody>
        </p:sp>
        <p:sp>
          <p:nvSpPr>
            <p:cNvPr id="64" name="Freeform 146">
              <a:extLst>
                <a:ext uri="{FF2B5EF4-FFF2-40B4-BE49-F238E27FC236}">
                  <a16:creationId xmlns:a16="http://schemas.microsoft.com/office/drawing/2014/main" id="{22C427C9-71D5-8FF4-A2F2-5176ED6C0689}"/>
                </a:ext>
              </a:extLst>
            </p:cNvPr>
            <p:cNvSpPr/>
            <p:nvPr/>
          </p:nvSpPr>
          <p:spPr>
            <a:xfrm>
              <a:off x="7918818" y="3652461"/>
              <a:ext cx="9512" cy="640080"/>
            </a:xfrm>
            <a:custGeom>
              <a:avLst/>
              <a:gdLst>
                <a:gd name="connsiteX0" fmla="*/ 0 w 9512"/>
                <a:gd name="connsiteY0" fmla="*/ 685800 h 685800"/>
                <a:gd name="connsiteX1" fmla="*/ 0 w 9512"/>
                <a:gd name="connsiteY1" fmla="*/ 0 h 685800"/>
              </a:gdLst>
              <a:ahLst/>
              <a:cxnLst>
                <a:cxn ang="0">
                  <a:pos x="connsiteX0" y="connsiteY0"/>
                </a:cxn>
                <a:cxn ang="0">
                  <a:pos x="connsiteX1" y="connsiteY1"/>
                </a:cxn>
              </a:cxnLst>
              <a:rect l="l" t="t" r="r" b="b"/>
              <a:pathLst>
                <a:path w="9512" h="685800">
                  <a:moveTo>
                    <a:pt x="0" y="685800"/>
                  </a:moveTo>
                  <a:lnTo>
                    <a:pt x="0" y="0"/>
                  </a:lnTo>
                </a:path>
              </a:pathLst>
            </a:custGeom>
            <a:ln w="12700" cap="rnd">
              <a:solidFill>
                <a:srgbClr val="FFFFFF"/>
              </a:solidFill>
              <a:prstDash val="solid"/>
              <a:round/>
            </a:ln>
          </p:spPr>
          <p:txBody>
            <a:bodyPr rtlCol="0" anchor="ctr"/>
            <a:lstStyle/>
            <a:p>
              <a:endParaRPr lang="en-US" sz="1112"/>
            </a:p>
          </p:txBody>
        </p:sp>
      </p:grpSp>
      <p:pic>
        <p:nvPicPr>
          <p:cNvPr id="65" name="Graphic 64">
            <a:extLst>
              <a:ext uri="{FF2B5EF4-FFF2-40B4-BE49-F238E27FC236}">
                <a16:creationId xmlns:a16="http://schemas.microsoft.com/office/drawing/2014/main" id="{0A4D8993-C779-D8A2-63BA-35B164F9646C}"/>
              </a:ext>
              <a:ext uri="{C183D7F6-B498-43B3-948B-1728B52AA6E4}">
                <adec:decorative xmlns:adec="http://schemas.microsoft.com/office/drawing/2017/decorative" val="1"/>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4507320" y="2363424"/>
            <a:ext cx="203249" cy="197271"/>
          </a:xfrm>
          <a:prstGeom prst="rect">
            <a:avLst/>
          </a:prstGeom>
        </p:spPr>
      </p:pic>
      <p:sp>
        <p:nvSpPr>
          <p:cNvPr id="66" name="Oval 65">
            <a:extLst>
              <a:ext uri="{FF2B5EF4-FFF2-40B4-BE49-F238E27FC236}">
                <a16:creationId xmlns:a16="http://schemas.microsoft.com/office/drawing/2014/main" id="{F7C8D46F-5AC5-060B-42CB-6099FC194E81}"/>
              </a:ext>
              <a:ext uri="{C183D7F6-B498-43B3-948B-1728B52AA6E4}">
                <adec:decorative xmlns:adec="http://schemas.microsoft.com/office/drawing/2017/decorative" val="1"/>
              </a:ext>
            </a:extLst>
          </p:cNvPr>
          <p:cNvSpPr/>
          <p:nvPr userDrawn="1"/>
        </p:nvSpPr>
        <p:spPr bwMode="gray">
          <a:xfrm>
            <a:off x="2749908" y="2004150"/>
            <a:ext cx="956542" cy="928409"/>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56478" tIns="28239" rIns="56478" bIns="28239" numCol="1" spcCol="0" rtlCol="0" fromWordArt="0" anchor="ctr" anchorCtr="0" forceAA="0" compatLnSpc="1">
            <a:prstTxWarp prst="textNoShape">
              <a:avLst/>
            </a:prstTxWarp>
            <a:noAutofit/>
          </a:bodyPr>
          <a:lstStyle/>
          <a:p>
            <a:pPr algn="ctr"/>
            <a:endParaRPr lang="en-US" sz="1112"/>
          </a:p>
        </p:txBody>
      </p:sp>
      <p:pic>
        <p:nvPicPr>
          <p:cNvPr id="67" name="Picture 66">
            <a:extLst>
              <a:ext uri="{FF2B5EF4-FFF2-40B4-BE49-F238E27FC236}">
                <a16:creationId xmlns:a16="http://schemas.microsoft.com/office/drawing/2014/main" id="{280DD485-1231-4525-8EA6-15CAC396FA6A}"/>
              </a:ext>
              <a:ext uri="{C183D7F6-B498-43B3-948B-1728B52AA6E4}">
                <adec:decorative xmlns:adec="http://schemas.microsoft.com/office/drawing/2017/decorative" val="1"/>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2728254" y="2075060"/>
            <a:ext cx="1010883" cy="786588"/>
          </a:xfrm>
          <a:prstGeom prst="rect">
            <a:avLst/>
          </a:prstGeom>
        </p:spPr>
      </p:pic>
      <p:sp>
        <p:nvSpPr>
          <p:cNvPr id="68" name="K12...">
            <a:extLst>
              <a:ext uri="{FF2B5EF4-FFF2-40B4-BE49-F238E27FC236}">
                <a16:creationId xmlns:a16="http://schemas.microsoft.com/office/drawing/2014/main" id="{3DAF3147-2A47-9E71-54F8-A66A265111E2}"/>
              </a:ext>
            </a:extLst>
          </p:cNvPr>
          <p:cNvSpPr txBox="1">
            <a:spLocks/>
          </p:cNvSpPr>
          <p:nvPr userDrawn="1"/>
        </p:nvSpPr>
        <p:spPr>
          <a:xfrm>
            <a:off x="311724" y="4614955"/>
            <a:ext cx="5212522" cy="90346"/>
          </a:xfrm>
          <a:prstGeom prst="rect">
            <a:avLst/>
          </a:prstGeom>
        </p:spPr>
        <p:txBody>
          <a:bodyPr wrap="square" lIns="0" tIns="0" rIns="0" bIns="0">
            <a:spAutoFit/>
          </a:bodyPr>
          <a:lstStyle>
            <a:defPPr>
              <a:defRPr lang="en-US"/>
            </a:defPPr>
            <a:lvl1pPr marL="0" algn="l" defTabSz="914400" rtl="0" eaLnBrk="1" latinLnBrk="0" hangingPunct="1">
              <a:defRPr sz="1300" b="1" i="0" kern="1200">
                <a:solidFill>
                  <a:srgbClr val="323F49"/>
                </a:solidFill>
                <a:latin typeface="MuseoSlab-700"/>
                <a:ea typeface="+mn-ea"/>
                <a:cs typeface="MuseoSlab-70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844"/>
            <a:r>
              <a:rPr lang="en-US" sz="587" b="0" spc="3" dirty="0">
                <a:solidFill>
                  <a:schemeClr val="tx1"/>
                </a:solidFill>
                <a:latin typeface="+mn-lt"/>
                <a:cs typeface="MuseoSans-500"/>
              </a:rPr>
              <a:t>K12</a:t>
            </a:r>
            <a:r>
              <a:rPr lang="en-US" sz="587" b="0" dirty="0">
                <a:solidFill>
                  <a:schemeClr val="tx1"/>
                </a:solidFill>
                <a:latin typeface="+mn-lt"/>
                <a:cs typeface="MuseoSans-500"/>
              </a:rPr>
              <a:t> • Community Colleges</a:t>
            </a:r>
            <a:r>
              <a:rPr lang="en-US" sz="587" b="0" spc="3" dirty="0">
                <a:solidFill>
                  <a:schemeClr val="tx1"/>
                </a:solidFill>
                <a:latin typeface="+mn-lt"/>
                <a:cs typeface="MuseoSans-500"/>
              </a:rPr>
              <a:t> </a:t>
            </a:r>
            <a:r>
              <a:rPr lang="en-US" sz="587" b="0" dirty="0">
                <a:solidFill>
                  <a:schemeClr val="tx1"/>
                </a:solidFill>
                <a:latin typeface="+mn-lt"/>
                <a:cs typeface="MuseoSans-500"/>
              </a:rPr>
              <a:t>• </a:t>
            </a:r>
            <a:r>
              <a:rPr lang="en-US" sz="587" b="0" spc="-15" dirty="0">
                <a:solidFill>
                  <a:schemeClr val="tx1"/>
                </a:solidFill>
                <a:latin typeface="+mn-lt"/>
                <a:cs typeface="MuseoSans-500"/>
              </a:rPr>
              <a:t>Four-Year</a:t>
            </a:r>
            <a:r>
              <a:rPr lang="en-US" sz="587" b="0" dirty="0">
                <a:solidFill>
                  <a:schemeClr val="tx1"/>
                </a:solidFill>
                <a:latin typeface="+mn-lt"/>
                <a:cs typeface="MuseoSans-500"/>
              </a:rPr>
              <a:t> Colleges and</a:t>
            </a:r>
            <a:r>
              <a:rPr lang="en-US" sz="587" b="0" spc="3" dirty="0">
                <a:solidFill>
                  <a:schemeClr val="tx1"/>
                </a:solidFill>
                <a:latin typeface="+mn-lt"/>
                <a:cs typeface="MuseoSans-500"/>
              </a:rPr>
              <a:t> </a:t>
            </a:r>
            <a:r>
              <a:rPr lang="en-US" sz="587" b="0" dirty="0">
                <a:solidFill>
                  <a:schemeClr val="tx1"/>
                </a:solidFill>
                <a:latin typeface="+mn-lt"/>
                <a:cs typeface="MuseoSans-500"/>
              </a:rPr>
              <a:t>Universities • Graduate, Professional,</a:t>
            </a:r>
            <a:r>
              <a:rPr lang="en-US" sz="587" b="0" spc="3" dirty="0">
                <a:solidFill>
                  <a:schemeClr val="tx1"/>
                </a:solidFill>
                <a:latin typeface="+mn-lt"/>
                <a:cs typeface="MuseoSans-500"/>
              </a:rPr>
              <a:t> </a:t>
            </a:r>
            <a:r>
              <a:rPr lang="en-US" sz="587" b="0" dirty="0">
                <a:solidFill>
                  <a:schemeClr val="tx1"/>
                </a:solidFill>
                <a:latin typeface="+mn-lt"/>
                <a:cs typeface="MuseoSans-500"/>
              </a:rPr>
              <a:t>and </a:t>
            </a:r>
            <a:r>
              <a:rPr lang="en-US" sz="587" b="0" spc="-3" dirty="0">
                <a:solidFill>
                  <a:schemeClr val="tx1"/>
                </a:solidFill>
                <a:latin typeface="+mn-lt"/>
                <a:cs typeface="MuseoSans-500"/>
              </a:rPr>
              <a:t>Adult</a:t>
            </a:r>
            <a:r>
              <a:rPr lang="en-US" sz="587" b="0" dirty="0">
                <a:solidFill>
                  <a:schemeClr val="tx1"/>
                </a:solidFill>
                <a:latin typeface="+mn-lt"/>
                <a:cs typeface="MuseoSans-500"/>
              </a:rPr>
              <a:t> Programs • Employers</a:t>
            </a:r>
            <a:endParaRPr lang="en-US" sz="587" dirty="0">
              <a:solidFill>
                <a:schemeClr val="tx1"/>
              </a:solidFill>
              <a:latin typeface="+mn-lt"/>
              <a:cs typeface="MuseoSans-500"/>
            </a:endParaRPr>
          </a:p>
        </p:txBody>
      </p:sp>
      <p:sp>
        <p:nvSpPr>
          <p:cNvPr id="69" name="Holder 5" descr="Learn more at eab.com.">
            <a:extLst>
              <a:ext uri="{FF2B5EF4-FFF2-40B4-BE49-F238E27FC236}">
                <a16:creationId xmlns:a16="http://schemas.microsoft.com/office/drawing/2014/main" id="{456BE344-7AF2-DA99-D62E-820AA609D595}"/>
              </a:ext>
              <a:ext uri="{C183D7F6-B498-43B3-948B-1728B52AA6E4}">
                <adec:decorative xmlns:adec="http://schemas.microsoft.com/office/drawing/2017/decorative" val="0"/>
              </a:ext>
            </a:extLst>
          </p:cNvPr>
          <p:cNvSpPr txBox="1">
            <a:spLocks/>
          </p:cNvSpPr>
          <p:nvPr userDrawn="1"/>
        </p:nvSpPr>
        <p:spPr>
          <a:xfrm>
            <a:off x="5605387" y="4605754"/>
            <a:ext cx="486760" cy="108748"/>
          </a:xfrm>
          <a:prstGeom prst="rect">
            <a:avLst/>
          </a:prstGeom>
        </p:spPr>
        <p:txBody>
          <a:bodyPr wrap="square" lIns="0" tIns="0" rIns="0" bIns="0">
            <a:spAutoFit/>
          </a:bodyPr>
          <a:lstStyle>
            <a:defPPr>
              <a:defRPr lang="en-US"/>
            </a:defPPr>
            <a:lvl1pPr marL="0" algn="l" defTabSz="914400" rtl="0" eaLnBrk="1" latinLnBrk="0" hangingPunct="1">
              <a:defRPr sz="1200" b="1" i="0" kern="1200">
                <a:solidFill>
                  <a:srgbClr val="323F49"/>
                </a:solidFill>
                <a:latin typeface="MuseoSlab-700"/>
                <a:ea typeface="+mn-ea"/>
                <a:cs typeface="MuseoSlab-70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7844" algn="r">
              <a:lnSpc>
                <a:spcPts val="886"/>
              </a:lnSpc>
            </a:pPr>
            <a:r>
              <a:rPr lang="en-US" sz="741" spc="-12" dirty="0">
                <a:solidFill>
                  <a:schemeClr val="tx1"/>
                </a:solidFill>
                <a:latin typeface="+mj-lt"/>
              </a:rPr>
              <a:t>eab.com</a:t>
            </a:r>
          </a:p>
        </p:txBody>
      </p:sp>
      <p:grpSp>
        <p:nvGrpSpPr>
          <p:cNvPr id="72" name="Group 71">
            <a:extLst>
              <a:ext uri="{FF2B5EF4-FFF2-40B4-BE49-F238E27FC236}">
                <a16:creationId xmlns:a16="http://schemas.microsoft.com/office/drawing/2014/main" id="{75DCB26A-B2BE-8CBF-524F-A7049B9F75A5}"/>
              </a:ext>
              <a:ext uri="{C183D7F6-B498-43B3-948B-1728B52AA6E4}">
                <adec:decorative xmlns:adec="http://schemas.microsoft.com/office/drawing/2017/decorative" val="1"/>
              </a:ext>
            </a:extLst>
          </p:cNvPr>
          <p:cNvGrpSpPr>
            <a:grpSpLocks/>
          </p:cNvGrpSpPr>
          <p:nvPr userDrawn="1"/>
        </p:nvGrpSpPr>
        <p:grpSpPr>
          <a:xfrm>
            <a:off x="6513574" y="0"/>
            <a:ext cx="1151349" cy="1584746"/>
            <a:chOff x="6450865" y="-1"/>
            <a:chExt cx="1478317" cy="2565780"/>
          </a:xfrm>
        </p:grpSpPr>
        <p:sp>
          <p:nvSpPr>
            <p:cNvPr id="73" name="Text Placeholder 1">
              <a:extLst>
                <a:ext uri="{FF2B5EF4-FFF2-40B4-BE49-F238E27FC236}">
                  <a16:creationId xmlns:a16="http://schemas.microsoft.com/office/drawing/2014/main" id="{0D6D7F28-B41F-6A74-B4C8-CA4AE5D98437}"/>
                </a:ext>
                <a:ext uri="{C183D7F6-B498-43B3-948B-1728B52AA6E4}">
                  <adec:decorative xmlns:adec="http://schemas.microsoft.com/office/drawing/2017/decorative" val="1"/>
                </a:ext>
              </a:extLst>
            </p:cNvPr>
            <p:cNvSpPr txBox="1">
              <a:spLocks/>
            </p:cNvSpPr>
            <p:nvPr/>
          </p:nvSpPr>
          <p:spPr bwMode="gray">
            <a:xfrm>
              <a:off x="6450865" y="-1"/>
              <a:ext cx="1478317" cy="2565780"/>
            </a:xfrm>
            <a:prstGeom prst="rect">
              <a:avLst/>
            </a:prstGeom>
            <a:solidFill>
              <a:srgbClr val="008A00"/>
            </a:solidFill>
          </p:spPr>
          <p:txBody>
            <a:bodyPr vert="horz" wrap="square" lIns="39534" tIns="28239" rIns="39534" bIns="28239" rtlCol="0">
              <a:noAutofit/>
            </a:bodyPr>
            <a:lstStyle>
              <a:lvl1pPr marL="112713"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1pPr>
              <a:lvl2pPr marL="230188" indent="-117475"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8788" indent="-115888"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280191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35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79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237"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a:buNone/>
              </a:pPr>
              <a:endParaRPr lang="en-US" sz="382" dirty="0">
                <a:solidFill>
                  <a:schemeClr val="bg1"/>
                </a:solidFill>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2C05DEC8-714F-F441-3699-E8A2411694AD}"/>
                </a:ext>
                <a:ext uri="{C183D7F6-B498-43B3-948B-1728B52AA6E4}">
                  <adec:decorative xmlns:adec="http://schemas.microsoft.com/office/drawing/2017/decorative" val="1"/>
                </a:ext>
              </a:extLst>
            </p:cNvPr>
            <p:cNvSpPr txBox="1"/>
            <p:nvPr/>
          </p:nvSpPr>
          <p:spPr bwMode="gray">
            <a:xfrm>
              <a:off x="6508729" y="68334"/>
              <a:ext cx="1360780" cy="2424461"/>
            </a:xfrm>
            <a:prstGeom prst="rect">
              <a:avLst/>
            </a:prstGeom>
            <a:noFill/>
          </p:spPr>
          <p:txBody>
            <a:bodyPr wrap="square" lIns="0" tIns="0" rIns="0" bIns="0" rtlCol="0">
              <a:spAutoFit/>
            </a:bodyPr>
            <a:lstStyle/>
            <a:p>
              <a:pPr>
                <a:spcBef>
                  <a:spcPts val="191"/>
                </a:spcBef>
              </a:pPr>
              <a:r>
                <a:rPr lang="en-US" sz="865" b="1" dirty="0">
                  <a:solidFill>
                    <a:schemeClr val="bg1"/>
                  </a:solidFill>
                  <a:latin typeface="+mn-lt"/>
                  <a:cs typeface="Arial" panose="020B0604020202020204" pitchFamily="34" charset="0"/>
                </a:rPr>
                <a:t>DO NOT EDIT THIS SLIDE FOR ANY PURPOSE</a:t>
              </a:r>
            </a:p>
            <a:p>
              <a:pPr marL="0" marR="0" lvl="0" indent="0" algn="l" defTabSz="332063" rtl="0" eaLnBrk="1" fontAlgn="auto" latinLnBrk="0" hangingPunct="1">
                <a:lnSpc>
                  <a:spcPct val="100000"/>
                </a:lnSpc>
                <a:spcBef>
                  <a:spcPts val="191"/>
                </a:spcBef>
                <a:spcAft>
                  <a:spcPts val="0"/>
                </a:spcAft>
                <a:buClrTx/>
                <a:buSzTx/>
                <a:buFontTx/>
                <a:buNone/>
                <a:tabLst/>
                <a:defRPr/>
              </a:pPr>
              <a:r>
                <a:rPr kumimoji="0" lang="en-US" sz="618" b="0"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t>If an edit is necessary please contact: </a:t>
              </a:r>
              <a:br>
                <a:rPr kumimoji="0" lang="en-US" sz="618" b="0"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br>
              <a:r>
                <a:rPr kumimoji="0" lang="en-US" sz="618" b="0" i="0" u="sng" strike="noStrike" kern="1200" cap="none" spc="0" normalizeH="0" baseline="0" noProof="0" dirty="0">
                  <a:ln>
                    <a:noFill/>
                  </a:ln>
                  <a:solidFill>
                    <a:srgbClr val="FFFFFF"/>
                  </a:solidFill>
                  <a:effectLst/>
                  <a:uLnTx/>
                  <a:uFillTx/>
                  <a:latin typeface="+mn-lt"/>
                  <a:ea typeface="+mn-ea"/>
                  <a:cs typeface="Arial" panose="020B0604020202020204" pitchFamily="34" charset="0"/>
                </a:rPr>
                <a:t>DSS-Requests@eab.com</a:t>
              </a:r>
              <a:br>
                <a:rPr kumimoji="0" lang="en-US" sz="618" b="0"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br>
              <a:endParaRPr kumimoji="0" lang="en-US" sz="618" b="0" i="1" u="none" strike="noStrike" kern="1200" cap="none" spc="0" normalizeH="0" baseline="0" noProof="0" dirty="0">
                <a:ln>
                  <a:noFill/>
                </a:ln>
                <a:solidFill>
                  <a:srgbClr val="FFFFFF"/>
                </a:solidFill>
                <a:effectLst/>
                <a:uLnTx/>
                <a:uFillTx/>
                <a:latin typeface="+mn-lt"/>
                <a:ea typeface="+mn-ea"/>
                <a:cs typeface="Arial" panose="020B0604020202020204" pitchFamily="34" charset="0"/>
              </a:endParaRPr>
            </a:p>
            <a:p>
              <a:pPr>
                <a:spcBef>
                  <a:spcPts val="191"/>
                </a:spcBef>
              </a:pPr>
              <a:r>
                <a:rPr lang="en-US" sz="865" b="1" dirty="0">
                  <a:solidFill>
                    <a:schemeClr val="bg1"/>
                  </a:solidFill>
                  <a:latin typeface="+mn-lt"/>
                  <a:cs typeface="Arial" panose="020B0604020202020204" pitchFamily="34" charset="0"/>
                </a:rPr>
                <a:t>Script can be found here:</a:t>
              </a:r>
            </a:p>
            <a:p>
              <a:pPr>
                <a:spcBef>
                  <a:spcPts val="191"/>
                </a:spcBef>
              </a:pPr>
              <a:r>
                <a:rPr lang="en-US" sz="618" b="0" u="sng" dirty="0">
                  <a:solidFill>
                    <a:schemeClr val="bg1"/>
                  </a:solidFill>
                  <a:latin typeface="+mn-lt"/>
                  <a:cs typeface="Arial" panose="020B0604020202020204" pitchFamily="34" charset="0"/>
                </a:rPr>
                <a:t>https://eab.box.com/v/</a:t>
              </a:r>
              <a:br>
                <a:rPr lang="en-US" sz="618" b="0" u="sng" dirty="0">
                  <a:solidFill>
                    <a:schemeClr val="bg1"/>
                  </a:solidFill>
                  <a:latin typeface="+mn-lt"/>
                  <a:cs typeface="Arial" panose="020B0604020202020204" pitchFamily="34" charset="0"/>
                </a:rPr>
              </a:br>
              <a:r>
                <a:rPr lang="en-US" sz="618" b="0" u="sng" dirty="0">
                  <a:solidFill>
                    <a:schemeClr val="bg1"/>
                  </a:solidFill>
                  <a:latin typeface="+mn-lt"/>
                  <a:cs typeface="Arial" panose="020B0604020202020204" pitchFamily="34" charset="0"/>
                </a:rPr>
                <a:t>EAB-Branding</a:t>
              </a:r>
            </a:p>
            <a:p>
              <a:pPr>
                <a:spcBef>
                  <a:spcPts val="191"/>
                </a:spcBef>
              </a:pPr>
              <a:endParaRPr lang="en-US" sz="371" b="0" dirty="0">
                <a:solidFill>
                  <a:schemeClr val="bg1"/>
                </a:solidFill>
                <a:latin typeface="+mn-lt"/>
                <a:cs typeface="Arial" panose="020B0604020202020204" pitchFamily="34" charset="0"/>
              </a:endParaRPr>
            </a:p>
            <a:p>
              <a:pPr>
                <a:spcBef>
                  <a:spcPts val="191"/>
                </a:spcBef>
              </a:pPr>
              <a:r>
                <a:rPr lang="en-US" sz="494" b="0" i="1" dirty="0">
                  <a:solidFill>
                    <a:schemeClr val="bg1"/>
                  </a:solidFill>
                  <a:latin typeface="+mn-lt"/>
                  <a:cs typeface="Arial" panose="020B0604020202020204" pitchFamily="34" charset="0"/>
                </a:rPr>
                <a:t>Last edited: 5/16/24</a:t>
              </a:r>
            </a:p>
          </p:txBody>
        </p:sp>
      </p:grpSp>
    </p:spTree>
    <p:custDataLst>
      <p:tags r:id="rId1"/>
    </p:custDataLst>
    <p:extLst>
      <p:ext uri="{BB962C8B-B14F-4D97-AF65-F5344CB8AC3E}">
        <p14:creationId xmlns:p14="http://schemas.microsoft.com/office/powerpoint/2010/main" val="1180382321"/>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Road Map">
    <p:bg bwMode="gray">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7A027-A292-31E8-613B-2F7E978CB34B}"/>
              </a:ext>
            </a:extLst>
          </p:cNvPr>
          <p:cNvSpPr>
            <a:spLocks noGrp="1"/>
          </p:cNvSpPr>
          <p:nvPr>
            <p:ph type="title" hasCustomPrompt="1"/>
          </p:nvPr>
        </p:nvSpPr>
        <p:spPr>
          <a:xfrm>
            <a:off x="3918904" y="0"/>
            <a:ext cx="1939942" cy="335667"/>
          </a:xfrm>
          <a:prstGeom prst="round2SameRect">
            <a:avLst>
              <a:gd name="adj1" fmla="val 0"/>
              <a:gd name="adj2" fmla="val 15021"/>
            </a:avLst>
          </a:prstGeom>
          <a:solidFill>
            <a:schemeClr val="tx2"/>
          </a:solidFill>
          <a:ln>
            <a:noFill/>
          </a:ln>
        </p:spPr>
        <p:txBody>
          <a:bodyPr wrap="none" lIns="45720" tIns="137160" rIns="45720" bIns="45720" anchor="b" anchorCtr="0"/>
          <a:lstStyle>
            <a:lvl1pPr algn="r">
              <a:defRPr sz="1000" b="1" cap="all" baseline="0">
                <a:solidFill>
                  <a:schemeClr val="accent5"/>
                </a:solidFill>
                <a:latin typeface="+mn-lt"/>
              </a:defRPr>
            </a:lvl1pPr>
          </a:lstStyle>
          <a:p>
            <a:r>
              <a:rPr lang="en-US" dirty="0"/>
              <a:t> Add “Roadmap” Here</a:t>
            </a:r>
          </a:p>
        </p:txBody>
      </p:sp>
      <p:sp>
        <p:nvSpPr>
          <p:cNvPr id="3" name="#1 number">
            <a:extLst>
              <a:ext uri="{FF2B5EF4-FFF2-40B4-BE49-F238E27FC236}">
                <a16:creationId xmlns:a16="http://schemas.microsoft.com/office/drawing/2014/main" id="{74C74578-9D33-9A17-6585-344FCFD8D7C1}"/>
              </a:ext>
            </a:extLst>
          </p:cNvPr>
          <p:cNvSpPr>
            <a:spLocks noGrp="1"/>
          </p:cNvSpPr>
          <p:nvPr>
            <p:ph type="body" sz="quarter" idx="25" hasCustomPrompt="1"/>
          </p:nvPr>
        </p:nvSpPr>
        <p:spPr bwMode="gray">
          <a:xfrm>
            <a:off x="863781" y="1186540"/>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32" name="#1 title"/>
          <p:cNvSpPr>
            <a:spLocks noGrp="1"/>
          </p:cNvSpPr>
          <p:nvPr>
            <p:ph type="body" sz="quarter" idx="13" hasCustomPrompt="1"/>
          </p:nvPr>
        </p:nvSpPr>
        <p:spPr bwMode="gray">
          <a:xfrm>
            <a:off x="1363151" y="1196289"/>
            <a:ext cx="3749041" cy="246221"/>
          </a:xfrm>
        </p:spPr>
        <p:txBody>
          <a:bodyPr anchor="ctr" anchorCtr="0"/>
          <a:lstStyle>
            <a:lvl1pPr marL="0" indent="0">
              <a:spcBef>
                <a:spcPts val="0"/>
              </a:spcBef>
              <a:buNone/>
              <a:defRPr sz="1600" b="0" baseline="0">
                <a:solidFill>
                  <a:schemeClr val="bg1"/>
                </a:solidFill>
                <a:latin typeface="+mj-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Rockwell 16pt, Title Case</a:t>
            </a:r>
          </a:p>
        </p:txBody>
      </p:sp>
      <p:sp>
        <p:nvSpPr>
          <p:cNvPr id="20" name="#2 number"/>
          <p:cNvSpPr>
            <a:spLocks noGrp="1"/>
          </p:cNvSpPr>
          <p:nvPr>
            <p:ph type="body" sz="quarter" idx="17" hasCustomPrompt="1"/>
          </p:nvPr>
        </p:nvSpPr>
        <p:spPr bwMode="gray">
          <a:xfrm>
            <a:off x="863781" y="1768590"/>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39" name="#2 title"/>
          <p:cNvSpPr>
            <a:spLocks noGrp="1"/>
          </p:cNvSpPr>
          <p:nvPr>
            <p:ph type="body" sz="quarter" idx="18" hasCustomPrompt="1"/>
          </p:nvPr>
        </p:nvSpPr>
        <p:spPr bwMode="gray">
          <a:xfrm>
            <a:off x="1363152" y="1837840"/>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0" name="#3 number"/>
          <p:cNvSpPr>
            <a:spLocks noGrp="1"/>
          </p:cNvSpPr>
          <p:nvPr>
            <p:ph type="body" sz="quarter" idx="19" hasCustomPrompt="1"/>
          </p:nvPr>
        </p:nvSpPr>
        <p:spPr bwMode="gray">
          <a:xfrm>
            <a:off x="863781" y="2350640"/>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41" name="#3 title"/>
          <p:cNvSpPr>
            <a:spLocks noGrp="1"/>
          </p:cNvSpPr>
          <p:nvPr>
            <p:ph type="body" sz="quarter" idx="20" hasCustomPrompt="1"/>
          </p:nvPr>
        </p:nvSpPr>
        <p:spPr bwMode="gray">
          <a:xfrm>
            <a:off x="1363152" y="2419890"/>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2" name="#4 number"/>
          <p:cNvSpPr>
            <a:spLocks noGrp="1"/>
          </p:cNvSpPr>
          <p:nvPr>
            <p:ph type="body" sz="quarter" idx="21" hasCustomPrompt="1"/>
          </p:nvPr>
        </p:nvSpPr>
        <p:spPr bwMode="gray">
          <a:xfrm>
            <a:off x="863781" y="2932690"/>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43" name="#4 title"/>
          <p:cNvSpPr>
            <a:spLocks noGrp="1"/>
          </p:cNvSpPr>
          <p:nvPr>
            <p:ph type="body" sz="quarter" idx="22" hasCustomPrompt="1"/>
          </p:nvPr>
        </p:nvSpPr>
        <p:spPr bwMode="gray">
          <a:xfrm>
            <a:off x="1363152" y="3001940"/>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4" name="#5 number"/>
          <p:cNvSpPr>
            <a:spLocks noGrp="1"/>
          </p:cNvSpPr>
          <p:nvPr>
            <p:ph type="body" sz="quarter" idx="23" hasCustomPrompt="1"/>
          </p:nvPr>
        </p:nvSpPr>
        <p:spPr bwMode="gray">
          <a:xfrm>
            <a:off x="863781" y="3514739"/>
            <a:ext cx="274320" cy="276999"/>
          </a:xfrm>
          <a:prstGeom prst="ellipse">
            <a:avLst/>
          </a:prstGeom>
          <a:solidFill>
            <a:schemeClr val="accent6"/>
          </a:solidFill>
        </p:spPr>
        <p:txBody>
          <a:bodyPr wrap="none" anchor="ctr" anchorCtr="1">
            <a:noAutofit/>
          </a:bodyPr>
          <a:lstStyle>
            <a:lvl1pPr marL="0" indent="0">
              <a:buNone/>
              <a:defRPr sz="1800">
                <a:solidFill>
                  <a:schemeClr val="accent5"/>
                </a:solidFill>
                <a:latin typeface="+mj-lt"/>
              </a:defRPr>
            </a:lvl1pPr>
          </a:lstStyle>
          <a:p>
            <a:pPr lvl="0"/>
            <a:r>
              <a:rPr lang="en-US" dirty="0"/>
              <a:t>#</a:t>
            </a:r>
          </a:p>
        </p:txBody>
      </p:sp>
      <p:sp>
        <p:nvSpPr>
          <p:cNvPr id="45" name="#5 title"/>
          <p:cNvSpPr>
            <a:spLocks noGrp="1"/>
          </p:cNvSpPr>
          <p:nvPr>
            <p:ph type="body" sz="quarter" idx="24" hasCustomPrompt="1"/>
          </p:nvPr>
        </p:nvSpPr>
        <p:spPr bwMode="gray">
          <a:xfrm>
            <a:off x="1363152" y="3583989"/>
            <a:ext cx="3749040" cy="138499"/>
          </a:xfrm>
        </p:spPr>
        <p:txBody>
          <a:bodyPr anchor="ctr" anchorCtr="0"/>
          <a:lstStyle>
            <a:lvl1pPr marL="0" indent="0">
              <a:spcBef>
                <a:spcPts val="0"/>
              </a:spcBef>
              <a:buNone/>
              <a:defRPr sz="900">
                <a:solidFill>
                  <a:schemeClr val="bg1"/>
                </a:solidFill>
                <a:latin typeface="+mn-lt"/>
              </a:defRPr>
            </a:lvl1pPr>
            <a:lvl2pPr marL="114300" indent="0">
              <a:buNone/>
              <a:defRPr>
                <a:solidFill>
                  <a:schemeClr val="accent1"/>
                </a:solidFill>
              </a:defRPr>
            </a:lvl2pPr>
            <a:lvl3pPr marL="228600" indent="0">
              <a:buNone/>
              <a:defRPr>
                <a:solidFill>
                  <a:schemeClr val="accent1"/>
                </a:solidFill>
              </a:defRPr>
            </a:lvl3pPr>
            <a:lvl4pPr marL="342900" indent="0">
              <a:buNone/>
              <a:defRPr>
                <a:solidFill>
                  <a:schemeClr val="accent1"/>
                </a:solidFill>
              </a:defRPr>
            </a:lvl4pPr>
            <a:lvl5pPr marL="457200" indent="0">
              <a:buNone/>
              <a:defRPr>
                <a:solidFill>
                  <a:schemeClr val="accent1"/>
                </a:solidFill>
              </a:defRPr>
            </a:lvl5pPr>
          </a:lstStyle>
          <a:p>
            <a:pPr lvl="0"/>
            <a:r>
              <a:rPr lang="en-US" dirty="0"/>
              <a:t>Section Title – Verdana 9pt Regular, Accent 1, Title Case</a:t>
            </a:r>
          </a:p>
        </p:txBody>
      </p:sp>
      <p:sp>
        <p:nvSpPr>
          <p:cNvPr id="4" name="Green box directions - decorative">
            <a:extLst>
              <a:ext uri="{FF2B5EF4-FFF2-40B4-BE49-F238E27FC236}">
                <a16:creationId xmlns:a16="http://schemas.microsoft.com/office/drawing/2014/main" id="{917F4658-73B9-38C1-9000-906E695E9E89}"/>
              </a:ext>
              <a:ext uri="{C183D7F6-B498-43B3-948B-1728B52AA6E4}">
                <adec:decorative xmlns:adec="http://schemas.microsoft.com/office/drawing/2017/decorative" val="1"/>
              </a:ext>
            </a:extLst>
          </p:cNvPr>
          <p:cNvSpPr txBox="1">
            <a:spLocks/>
          </p:cNvSpPr>
          <p:nvPr userDrawn="1"/>
        </p:nvSpPr>
        <p:spPr bwMode="gray">
          <a:xfrm>
            <a:off x="6469576" y="0"/>
            <a:ext cx="1426069" cy="4296048"/>
          </a:xfrm>
          <a:prstGeom prst="rect">
            <a:avLst/>
          </a:prstGeom>
          <a:solidFill>
            <a:srgbClr val="008A0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000" b="1" dirty="0">
                <a:solidFill>
                  <a:schemeClr val="bg1"/>
                </a:solidFill>
                <a:latin typeface="Arial" panose="020B0604020202020204" pitchFamily="34" charset="0"/>
                <a:cs typeface="Arial" panose="020B0604020202020204" pitchFamily="34" charset="0"/>
              </a:rPr>
              <a:t>How to Use this</a:t>
            </a:r>
            <a:br>
              <a:rPr lang="en-US" sz="1000" b="1" dirty="0">
                <a:solidFill>
                  <a:schemeClr val="bg1"/>
                </a:solidFill>
                <a:latin typeface="Arial" panose="020B0604020202020204" pitchFamily="34" charset="0"/>
                <a:cs typeface="Arial" panose="020B0604020202020204" pitchFamily="34" charset="0"/>
              </a:rPr>
            </a:br>
            <a:r>
              <a:rPr lang="en-US" sz="1000" b="1" dirty="0">
                <a:solidFill>
                  <a:schemeClr val="bg1"/>
                </a:solidFill>
                <a:latin typeface="Arial" panose="020B0604020202020204" pitchFamily="34" charset="0"/>
                <a:cs typeface="Arial" panose="020B0604020202020204" pitchFamily="34" charset="0"/>
              </a:rPr>
              <a:t>Editable Road Map</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Determine how many sections are needed.</a:t>
            </a:r>
          </a:p>
          <a:p>
            <a:pPr marL="168275" lvl="1" indent="0">
              <a:buNone/>
            </a:pPr>
            <a:r>
              <a:rPr lang="en-US" sz="800" dirty="0">
                <a:solidFill>
                  <a:schemeClr val="bg1"/>
                </a:solidFill>
                <a:latin typeface="Arial" panose="020B0604020202020204" pitchFamily="34" charset="0"/>
                <a:cs typeface="Arial" panose="020B0604020202020204" pitchFamily="34" charset="0"/>
              </a:rPr>
              <a:t>If rows aren’t needed delete from the bottom (for accessibility purposes). Select all rows and move down to visually align on slide. </a:t>
            </a:r>
          </a:p>
          <a:p>
            <a:pPr marL="168275" lvl="1" indent="0">
              <a:buNone/>
            </a:pPr>
            <a:r>
              <a:rPr lang="en-US" sz="800" dirty="0">
                <a:solidFill>
                  <a:schemeClr val="bg1"/>
                </a:solidFill>
                <a:latin typeface="Arial" panose="020B0604020202020204" pitchFamily="34" charset="0"/>
                <a:cs typeface="Arial" panose="020B0604020202020204" pitchFamily="34" charset="0"/>
              </a:rPr>
              <a:t>If more rows are needed copy and paste rows to the bottom (for accessibility purposes). Distribute and align as necessary. </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Change the first section title to Verdana</a:t>
            </a:r>
            <a:r>
              <a:rPr lang="en-US" sz="800" baseline="0" dirty="0">
                <a:solidFill>
                  <a:schemeClr val="bg1"/>
                </a:solidFill>
                <a:latin typeface="Arial" panose="020B0604020202020204" pitchFamily="34" charset="0"/>
                <a:cs typeface="Arial" panose="020B0604020202020204" pitchFamily="34" charset="0"/>
              </a:rPr>
              <a:t> 9</a:t>
            </a:r>
            <a:r>
              <a:rPr lang="en-US" sz="800" dirty="0">
                <a:solidFill>
                  <a:schemeClr val="bg1"/>
                </a:solidFill>
                <a:latin typeface="Arial" panose="020B0604020202020204" pitchFamily="34" charset="0"/>
                <a:cs typeface="Arial" panose="020B0604020202020204" pitchFamily="34" charset="0"/>
              </a:rPr>
              <a:t>pt Regular, so all the titles are the exact same</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font style.</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Type in #’s and section titles for all levels.</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Duplicate the slide so you have a slide for each section.</a:t>
            </a:r>
          </a:p>
          <a:p>
            <a:pPr marL="169863" indent="-169863">
              <a:buFont typeface="+mj-lt"/>
              <a:buAutoNum type="arabicPeriod"/>
            </a:pPr>
            <a:r>
              <a:rPr lang="en-US" sz="800" dirty="0">
                <a:solidFill>
                  <a:schemeClr val="bg1"/>
                </a:solidFill>
                <a:latin typeface="Arial" panose="020B0604020202020204" pitchFamily="34" charset="0"/>
                <a:cs typeface="Arial" panose="020B0604020202020204" pitchFamily="34" charset="0"/>
              </a:rPr>
              <a:t>On each slide, change the highlighted section title to Rockwell 14pt Regular.</a:t>
            </a:r>
          </a:p>
        </p:txBody>
      </p:sp>
      <p:sp>
        <p:nvSpPr>
          <p:cNvPr id="5" name="Slide number - decorative">
            <a:extLst>
              <a:ext uri="{FF2B5EF4-FFF2-40B4-BE49-F238E27FC236}">
                <a16:creationId xmlns:a16="http://schemas.microsoft.com/office/drawing/2014/main" id="{E1EDA770-B567-3286-90EA-C5CE0C41E4D6}"/>
              </a:ext>
              <a:ext uri="{C183D7F6-B498-43B3-948B-1728B52AA6E4}">
                <adec:decorative xmlns:adec="http://schemas.microsoft.com/office/drawing/2017/decorative" val="1"/>
              </a:ext>
            </a:extLst>
          </p:cNvPr>
          <p:cNvSpPr txBox="1"/>
          <p:nvPr userDrawn="1"/>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2035877639"/>
      </p:ext>
    </p:extLst>
  </p:cSld>
  <p:clrMapOvr>
    <a:masterClrMapping/>
  </p:clrMapOvr>
  <p:extLst>
    <p:ext uri="{DCECCB84-F9BA-43D5-87BE-67443E8EF086}">
      <p15:sldGuideLst xmlns:p15="http://schemas.microsoft.com/office/powerpoint/2012/main">
        <p15:guide id="1" pos="852">
          <p15:clr>
            <a:srgbClr val="FBAE40"/>
          </p15:clr>
        </p15:guide>
        <p15:guide id="2" orient="horz" pos="19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ivider">
    <p:bg bwMode="gray">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7443BE-A320-C070-FF74-7A4E57877A2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08" y="0"/>
            <a:ext cx="6399784" cy="4800600"/>
          </a:xfrm>
          <a:prstGeom prst="rect">
            <a:avLst/>
          </a:prstGeom>
        </p:spPr>
      </p:pic>
      <p:pic>
        <p:nvPicPr>
          <p:cNvPr id="14" name="EAB logo - decorative">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460600" y="683511"/>
            <a:ext cx="1128820" cy="433532"/>
          </a:xfrm>
          <a:prstGeom prst="rect">
            <a:avLst/>
          </a:prstGeom>
        </p:spPr>
      </p:pic>
      <p:sp>
        <p:nvSpPr>
          <p:cNvPr id="16" name="Section name"/>
          <p:cNvSpPr>
            <a:spLocks noGrp="1"/>
          </p:cNvSpPr>
          <p:nvPr>
            <p:ph type="body" sz="quarter" idx="21" hasCustomPrompt="1"/>
          </p:nvPr>
        </p:nvSpPr>
        <p:spPr bwMode="gray">
          <a:xfrm>
            <a:off x="3888445" y="3494256"/>
            <a:ext cx="1546644" cy="221432"/>
          </a:xfrm>
          <a:prstGeom prst="round2SameRect">
            <a:avLst>
              <a:gd name="adj1" fmla="val 0"/>
              <a:gd name="adj2" fmla="val 19914"/>
            </a:avLst>
          </a:prstGeom>
          <a:solidFill>
            <a:schemeClr val="tx2"/>
          </a:solidFill>
        </p:spPr>
        <p:txBody>
          <a:bodyPr wrap="none" lIns="45720" tIns="27432" rIns="45720" bIns="27432" anchor="t">
            <a:spAutoFit/>
          </a:bodyPr>
          <a:lstStyle>
            <a:lvl1pPr marL="0" indent="0" algn="r">
              <a:spcBef>
                <a:spcPts val="0"/>
              </a:spcBef>
              <a:buNone/>
              <a:defRPr sz="1000" b="0" cap="all" spc="50" baseline="0">
                <a:solidFill>
                  <a:schemeClr val="accent5"/>
                </a:solidFill>
                <a:latin typeface="+mn-lt"/>
              </a:defRPr>
            </a:lvl1pPr>
          </a:lstStyle>
          <a:p>
            <a:pPr lvl="0"/>
            <a:r>
              <a:rPr lang="en-US" dirty="0"/>
              <a:t>Insert break type</a:t>
            </a:r>
          </a:p>
        </p:txBody>
      </p:sp>
      <p:cxnSp>
        <p:nvCxnSpPr>
          <p:cNvPr id="11" name="Line - decorative">
            <a:extLst>
              <a:ext uri="{C183D7F6-B498-43B3-948B-1728B52AA6E4}">
                <adec:decorative xmlns:adec="http://schemas.microsoft.com/office/drawing/2017/decorative" val="1"/>
              </a:ext>
            </a:extLst>
          </p:cNvPr>
          <p:cNvCxnSpPr/>
          <p:nvPr/>
        </p:nvCxnSpPr>
        <p:spPr bwMode="gray">
          <a:xfrm>
            <a:off x="457200" y="3486806"/>
            <a:ext cx="4977889" cy="0"/>
          </a:xfrm>
          <a:prstGeom prst="line">
            <a:avLst/>
          </a:prstGeom>
          <a:ln w="6350">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8" name="Section number"/>
          <p:cNvSpPr>
            <a:spLocks noGrp="1"/>
          </p:cNvSpPr>
          <p:nvPr>
            <p:ph type="body" sz="quarter" idx="22" hasCustomPrompt="1"/>
          </p:nvPr>
        </p:nvSpPr>
        <p:spPr bwMode="gray">
          <a:xfrm>
            <a:off x="5459586" y="3171239"/>
            <a:ext cx="740664" cy="1384995"/>
          </a:xfrm>
        </p:spPr>
        <p:txBody>
          <a:bodyPr/>
          <a:lstStyle>
            <a:lvl1pPr marL="0" indent="0" algn="r">
              <a:spcBef>
                <a:spcPts val="0"/>
              </a:spcBef>
              <a:buNone/>
              <a:defRPr sz="9000">
                <a:solidFill>
                  <a:schemeClr val="accent6"/>
                </a:solidFill>
                <a:latin typeface="+mj-lt"/>
              </a:defRPr>
            </a:lvl1pPr>
          </a:lstStyle>
          <a:p>
            <a:pPr lvl="0"/>
            <a:r>
              <a:rPr lang="en-US" dirty="0"/>
              <a:t>#</a:t>
            </a:r>
          </a:p>
        </p:txBody>
      </p:sp>
      <p:sp>
        <p:nvSpPr>
          <p:cNvPr id="2" name="Divider title"/>
          <p:cNvSpPr>
            <a:spLocks noGrp="1"/>
          </p:cNvSpPr>
          <p:nvPr>
            <p:ph type="title" hasCustomPrompt="1"/>
          </p:nvPr>
        </p:nvSpPr>
        <p:spPr bwMode="gray">
          <a:xfrm>
            <a:off x="457200" y="2033730"/>
            <a:ext cx="4114800" cy="692497"/>
          </a:xfrm>
          <a:prstGeom prst="rect">
            <a:avLst/>
          </a:prstGeom>
        </p:spPr>
        <p:txBody>
          <a:bodyPr lIns="0" tIns="0" rIns="0" bIns="0" anchor="b" anchorCtr="0">
            <a:spAutoFit/>
          </a:bodyPr>
          <a:lstStyle>
            <a:lvl1pPr>
              <a:lnSpc>
                <a:spcPct val="90000"/>
              </a:lnSpc>
              <a:defRPr sz="2500" b="0" baseline="0">
                <a:solidFill>
                  <a:schemeClr val="bg1"/>
                </a:solidFill>
              </a:defRPr>
            </a:lvl1pPr>
          </a:lstStyle>
          <a:p>
            <a:r>
              <a:rPr lang="en-US" dirty="0"/>
              <a:t>Divider Title – Rockwell 25pt Regular, Title Case</a:t>
            </a:r>
          </a:p>
        </p:txBody>
      </p:sp>
      <p:sp>
        <p:nvSpPr>
          <p:cNvPr id="4" name="Divider subtitle"/>
          <p:cNvSpPr>
            <a:spLocks noGrp="1"/>
          </p:cNvSpPr>
          <p:nvPr>
            <p:ph type="body" sz="quarter" idx="19" hasCustomPrompt="1"/>
          </p:nvPr>
        </p:nvSpPr>
        <p:spPr bwMode="gray">
          <a:xfrm>
            <a:off x="457200" y="2827417"/>
            <a:ext cx="4114800" cy="169277"/>
          </a:xfrm>
        </p:spPr>
        <p:txBody>
          <a:bodyPr/>
          <a:lstStyle>
            <a:lvl1pPr marL="0" indent="0">
              <a:spcBef>
                <a:spcPts val="0"/>
              </a:spcBef>
              <a:buNone/>
              <a:defRPr sz="1100">
                <a:solidFill>
                  <a:schemeClr val="bg1"/>
                </a:solidFill>
              </a:defRPr>
            </a:lvl1pPr>
            <a:lvl2pPr marL="114300" indent="0">
              <a:spcBef>
                <a:spcPts val="0"/>
              </a:spcBef>
              <a:buNone/>
              <a:defRPr sz="1100">
                <a:solidFill>
                  <a:schemeClr val="accent1"/>
                </a:solidFill>
              </a:defRPr>
            </a:lvl2pPr>
            <a:lvl3pPr marL="228600" indent="0">
              <a:spcBef>
                <a:spcPts val="0"/>
              </a:spcBef>
              <a:buNone/>
              <a:defRPr sz="1100">
                <a:solidFill>
                  <a:schemeClr val="accent1"/>
                </a:solidFill>
              </a:defRPr>
            </a:lvl3pPr>
            <a:lvl4pPr marL="342900" indent="0">
              <a:spcBef>
                <a:spcPts val="0"/>
              </a:spcBef>
              <a:buNone/>
              <a:defRPr sz="1100">
                <a:solidFill>
                  <a:schemeClr val="accent1"/>
                </a:solidFill>
              </a:defRPr>
            </a:lvl4pPr>
            <a:lvl5pPr marL="457200" indent="0">
              <a:spcBef>
                <a:spcPts val="0"/>
              </a:spcBef>
              <a:buNone/>
              <a:defRPr sz="1100">
                <a:solidFill>
                  <a:schemeClr val="accent1"/>
                </a:solidFill>
              </a:defRPr>
            </a:lvl5pPr>
          </a:lstStyle>
          <a:p>
            <a:pPr lvl="0"/>
            <a:r>
              <a:rPr lang="en-US" dirty="0"/>
              <a:t>Divider Subtitle – Verdana 11pt Regular, Title Case</a:t>
            </a:r>
          </a:p>
        </p:txBody>
      </p:sp>
      <p:sp>
        <p:nvSpPr>
          <p:cNvPr id="7" name="Bullets"/>
          <p:cNvSpPr>
            <a:spLocks noGrp="1"/>
          </p:cNvSpPr>
          <p:nvPr>
            <p:ph type="body" sz="quarter" idx="20" hasCustomPrompt="1"/>
          </p:nvPr>
        </p:nvSpPr>
        <p:spPr bwMode="gray">
          <a:xfrm>
            <a:off x="457200" y="3711659"/>
            <a:ext cx="2286000" cy="446276"/>
          </a:xfrm>
        </p:spPr>
        <p:txBody>
          <a:bodyPr/>
          <a:lstStyle>
            <a:lvl1pPr>
              <a:spcBef>
                <a:spcPts val="300"/>
              </a:spcBef>
              <a:defRPr sz="800">
                <a:solidFill>
                  <a:schemeClr val="bg1"/>
                </a:solidFill>
              </a:defRPr>
            </a:lvl1pPr>
            <a:lvl2pPr>
              <a:spcBef>
                <a:spcPts val="300"/>
              </a:spcBef>
              <a:defRPr sz="800">
                <a:solidFill>
                  <a:schemeClr val="bg1"/>
                </a:solidFill>
              </a:defRPr>
            </a:lvl2pPr>
            <a:lvl3pPr>
              <a:spcBef>
                <a:spcPts val="300"/>
              </a:spcBef>
              <a:defRPr sz="800">
                <a:solidFill>
                  <a:schemeClr val="bg1"/>
                </a:solidFill>
              </a:defRPr>
            </a:lvl3pPr>
            <a:lvl4pPr>
              <a:spcBef>
                <a:spcPts val="300"/>
              </a:spcBef>
              <a:defRPr sz="800">
                <a:solidFill>
                  <a:schemeClr val="bg1"/>
                </a:solidFill>
              </a:defRPr>
            </a:lvl4pPr>
            <a:lvl5pPr>
              <a:spcBef>
                <a:spcPts val="300"/>
              </a:spcBef>
              <a:defRPr sz="800">
                <a:solidFill>
                  <a:schemeClr val="bg1"/>
                </a:solidFill>
              </a:defRPr>
            </a:lvl5pPr>
          </a:lstStyle>
          <a:p>
            <a:pPr lvl="0"/>
            <a:r>
              <a:rPr lang="en-US" dirty="0"/>
              <a:t>Divider Bullet Placement (if needed)</a:t>
            </a:r>
          </a:p>
          <a:p>
            <a:pPr lvl="0"/>
            <a:r>
              <a:rPr lang="en-US" dirty="0"/>
              <a:t>Divider Bullet Placement (if needed)</a:t>
            </a:r>
          </a:p>
          <a:p>
            <a:pPr lvl="0"/>
            <a:r>
              <a:rPr lang="en-US" dirty="0"/>
              <a:t>Divider Bullet Placement (if needed)</a:t>
            </a:r>
          </a:p>
        </p:txBody>
      </p:sp>
      <p:sp>
        <p:nvSpPr>
          <p:cNvPr id="12" name="Green box directions - decorative">
            <a:extLst>
              <a:ext uri="{C183D7F6-B498-43B3-948B-1728B52AA6E4}">
                <adec:decorative xmlns:adec="http://schemas.microsoft.com/office/drawing/2017/decorative" val="1"/>
              </a:ext>
            </a:extLst>
          </p:cNvPr>
          <p:cNvSpPr txBox="1">
            <a:spLocks/>
          </p:cNvSpPr>
          <p:nvPr/>
        </p:nvSpPr>
        <p:spPr bwMode="gray">
          <a:xfrm>
            <a:off x="6469577" y="3287365"/>
            <a:ext cx="1470912" cy="1513235"/>
          </a:xfrm>
          <a:prstGeom prst="rect">
            <a:avLst/>
          </a:prstGeom>
          <a:solidFill>
            <a:srgbClr val="008A0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000" b="1" dirty="0">
                <a:solidFill>
                  <a:schemeClr val="bg1"/>
                </a:solidFill>
                <a:latin typeface="Arial" panose="020B0604020202020204" pitchFamily="34" charset="0"/>
                <a:cs typeface="Arial" panose="020B0604020202020204" pitchFamily="34" charset="0"/>
              </a:rPr>
              <a:t>What’s a Break Type?</a:t>
            </a:r>
          </a:p>
          <a:p>
            <a:pPr marL="0" indent="0">
              <a:spcBef>
                <a:spcPts val="300"/>
              </a:spcBef>
              <a:buFont typeface="+mj-lt"/>
              <a:buNone/>
            </a:pPr>
            <a:r>
              <a:rPr lang="en-US" sz="800" b="0" dirty="0">
                <a:solidFill>
                  <a:schemeClr val="bg1"/>
                </a:solidFill>
                <a:latin typeface="Arial" panose="020B0604020202020204" pitchFamily="34" charset="0"/>
                <a:cs typeface="Arial" panose="020B0604020202020204" pitchFamily="34" charset="0"/>
              </a:rPr>
              <a:t>Here are some examples:</a:t>
            </a:r>
            <a:endParaRPr lang="en-US" sz="800" b="0" baseline="0" dirty="0">
              <a:solidFill>
                <a:schemeClr val="bg1"/>
              </a:solidFill>
              <a:latin typeface="Arial" panose="020B0604020202020204" pitchFamily="34" charset="0"/>
              <a:cs typeface="Arial" panose="020B0604020202020204" pitchFamily="34" charset="0"/>
            </a:endParaRPr>
          </a:p>
          <a:p>
            <a:pPr marL="117475" indent="-117475">
              <a:spcBef>
                <a:spcPts val="5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Section</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Chapter</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Tool</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Appendix</a:t>
            </a:r>
          </a:p>
          <a:p>
            <a:pPr marL="117475" indent="-117475">
              <a:spcBef>
                <a:spcPts val="200"/>
              </a:spcBef>
              <a:buFont typeface="Arial" panose="020B0604020202020204" pitchFamily="34" charset="0"/>
              <a:buChar char="•"/>
            </a:pPr>
            <a:r>
              <a:rPr lang="en-US" sz="800" b="0" baseline="0" dirty="0">
                <a:solidFill>
                  <a:schemeClr val="bg1"/>
                </a:solidFill>
                <a:latin typeface="Arial" panose="020B0604020202020204" pitchFamily="34" charset="0"/>
                <a:cs typeface="Arial" panose="020B0604020202020204" pitchFamily="34" charset="0"/>
              </a:rPr>
              <a:t>Case Study</a:t>
            </a:r>
          </a:p>
          <a:p>
            <a:pPr marL="0" indent="0">
              <a:spcBef>
                <a:spcPts val="600"/>
              </a:spcBef>
              <a:buFont typeface="Arial" panose="020B0604020202020204" pitchFamily="34" charset="0"/>
              <a:buNone/>
            </a:pPr>
            <a:r>
              <a:rPr lang="en-US" sz="800" b="0" i="1" baseline="0" dirty="0">
                <a:solidFill>
                  <a:schemeClr val="bg1"/>
                </a:solidFill>
                <a:latin typeface="Arial" panose="020B0604020202020204" pitchFamily="34" charset="0"/>
                <a:cs typeface="Arial" panose="020B0604020202020204" pitchFamily="34" charset="0"/>
              </a:rPr>
              <a:t>If not needed, you may delete the break type box.</a:t>
            </a:r>
            <a:endParaRPr lang="en-US" sz="800" b="0" i="1" dirty="0">
              <a:solidFill>
                <a:schemeClr val="bg1"/>
              </a:solidFill>
              <a:latin typeface="Arial" panose="020B0604020202020204" pitchFamily="34" charset="0"/>
              <a:cs typeface="Arial" panose="020B0604020202020204" pitchFamily="34" charset="0"/>
            </a:endParaRPr>
          </a:p>
        </p:txBody>
      </p:sp>
      <p:sp>
        <p:nvSpPr>
          <p:cNvPr id="17" name="Slide number - decorative">
            <a:extLst>
              <a:ext uri="{C183D7F6-B498-43B3-948B-1728B52AA6E4}">
                <adec:decorative xmlns:adec="http://schemas.microsoft.com/office/drawing/2017/decorative" val="1"/>
              </a:ext>
            </a:extLst>
          </p:cNvPr>
          <p:cNvSpPr txBox="1"/>
          <p:nvPr/>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2949576924"/>
      </p:ext>
    </p:extLst>
  </p:cSld>
  <p:clrMapOvr>
    <a:masterClrMapping/>
  </p:clrMapOvr>
  <p:extLst>
    <p:ext uri="{DCECCB84-F9BA-43D5-87BE-67443E8EF086}">
      <p15:sldGuideLst xmlns:p15="http://schemas.microsoft.com/office/powerpoint/2012/main">
        <p15:guide id="1" pos="288">
          <p15:clr>
            <a:srgbClr val="FBAE40"/>
          </p15:clr>
        </p15:guide>
        <p15:guide id="2" orient="horz" pos="1718">
          <p15:clr>
            <a:srgbClr val="FBAE40"/>
          </p15:clr>
        </p15:guide>
        <p15:guide id="3" orient="horz" pos="178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p:nvSpPr>
        <p:spPr bwMode="gray">
          <a:xfrm>
            <a:off x="1" y="0"/>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2" name="Building - decorative">
            <a:extLst>
              <a:ext uri="{FF2B5EF4-FFF2-40B4-BE49-F238E27FC236}">
                <a16:creationId xmlns:a16="http://schemas.microsoft.com/office/drawing/2014/main" id="{0411916B-513C-4328-B806-924E9F6F8466}"/>
              </a:ext>
              <a:ext uri="{C183D7F6-B498-43B3-948B-1728B52AA6E4}">
                <adec:decorative xmlns:adec="http://schemas.microsoft.com/office/drawing/2017/decorative" val="1"/>
              </a:ext>
            </a:extLst>
          </p:cNvPr>
          <p:cNvGrpSpPr/>
          <p:nvPr/>
        </p:nvGrpSpPr>
        <p:grpSpPr>
          <a:xfrm>
            <a:off x="5596490" y="0"/>
            <a:ext cx="750245" cy="601181"/>
            <a:chOff x="5596490" y="0"/>
            <a:chExt cx="750245" cy="601181"/>
          </a:xfrm>
          <a:solidFill>
            <a:schemeClr val="accent3"/>
          </a:solidFill>
        </p:grpSpPr>
        <p:sp>
          <p:nvSpPr>
            <p:cNvPr id="19"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7"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 name="Building shape 8">
              <a:extLst>
                <a:ext uri="{FF2B5EF4-FFF2-40B4-BE49-F238E27FC236}">
                  <a16:creationId xmlns:a16="http://schemas.microsoft.com/office/drawing/2014/main" id="{D9E3C7B5-3FCF-4E6A-A488-60E8959A0ECA}"/>
                </a:ext>
              </a:extLst>
            </p:cNvPr>
            <p:cNvSpPr/>
            <p:nvPr/>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p:nvCxnSpPr>
        <p:spPr bwMode="gray">
          <a:xfrm>
            <a:off x="0" y="613882"/>
            <a:ext cx="6400800" cy="0"/>
          </a:xfrm>
          <a:prstGeom prst="line">
            <a:avLst/>
          </a:prstGeom>
          <a:noFill/>
          <a:ln w="28575" cap="flat" cmpd="sng" algn="ctr">
            <a:solidFill>
              <a:schemeClr val="accent6"/>
            </a:solidFill>
            <a:prstDash val="solid"/>
            <a:miter lim="800000"/>
          </a:ln>
          <a:effectLst/>
        </p:spPr>
      </p:cxnSp>
      <p:sp>
        <p:nvSpPr>
          <p:cNvPr id="16" name="Top kicker"/>
          <p:cNvSpPr>
            <a:spLocks noGrp="1"/>
          </p:cNvSpPr>
          <p:nvPr>
            <p:ph type="body" sz="quarter" idx="16" hasCustomPrompt="1"/>
          </p:nvPr>
        </p:nvSpPr>
        <p:spPr bwMode="gray">
          <a:xfrm>
            <a:off x="280194" y="99782"/>
            <a:ext cx="2560320" cy="123111"/>
          </a:xfrm>
        </p:spPr>
        <p:txBody>
          <a:bodyPr anchor="ctr" anchorCtr="0"/>
          <a:lstStyle>
            <a:lvl1pPr marL="0" indent="0">
              <a:spcBef>
                <a:spcPts val="0"/>
              </a:spcBef>
              <a:buNone/>
              <a:defRPr sz="800">
                <a:solidFill>
                  <a:schemeClr val="bg1"/>
                </a:solidFill>
              </a:defRPr>
            </a:lvl1pPr>
            <a:lvl2pPr marL="114300" indent="0">
              <a:spcBef>
                <a:spcPts val="0"/>
              </a:spcBef>
              <a:buNone/>
              <a:defRPr sz="800"/>
            </a:lvl2pPr>
            <a:lvl3pPr marL="228600" indent="0">
              <a:spcBef>
                <a:spcPts val="0"/>
              </a:spcBef>
              <a:buNone/>
              <a:defRPr sz="800"/>
            </a:lvl3pPr>
            <a:lvl4pPr marL="342900" indent="0">
              <a:spcBef>
                <a:spcPts val="0"/>
              </a:spcBef>
              <a:buNone/>
              <a:defRPr sz="800"/>
            </a:lvl4pPr>
            <a:lvl5pPr marL="457200" indent="0">
              <a:spcBef>
                <a:spcPts val="0"/>
              </a:spcBef>
              <a:buNone/>
              <a:defRPr sz="800"/>
            </a:lvl5pPr>
          </a:lstStyle>
          <a:p>
            <a:pPr lvl="0"/>
            <a:r>
              <a:rPr lang="en-US" dirty="0"/>
              <a:t>Top Kicker – Verdana 8pt Regular, Title Case</a:t>
            </a:r>
          </a:p>
        </p:txBody>
      </p:sp>
      <p:sp>
        <p:nvSpPr>
          <p:cNvPr id="3" name="Slide title"/>
          <p:cNvSpPr>
            <a:spLocks noGrp="1"/>
          </p:cNvSpPr>
          <p:nvPr>
            <p:ph type="title" hasCustomPrompt="1"/>
          </p:nvPr>
        </p:nvSpPr>
        <p:spPr bwMode="gray">
          <a:xfrm>
            <a:off x="280193" y="309824"/>
            <a:ext cx="5842795" cy="256480"/>
          </a:xfrm>
        </p:spPr>
        <p:txBody>
          <a:bodyPr/>
          <a:lstStyle>
            <a:lvl1pPr>
              <a:defRPr baseline="0">
                <a:solidFill>
                  <a:schemeClr val="bg1"/>
                </a:solidFill>
              </a:defRPr>
            </a:lvl1pPr>
          </a:lstStyle>
          <a:p>
            <a:r>
              <a:rPr lang="en-US" dirty="0"/>
              <a:t>Slide Title – Rockwell 18pt Regular, Title Case</a:t>
            </a:r>
          </a:p>
        </p:txBody>
      </p:sp>
      <p:sp>
        <p:nvSpPr>
          <p:cNvPr id="13" name="Slide subtitle"/>
          <p:cNvSpPr>
            <a:spLocks noGrp="1"/>
          </p:cNvSpPr>
          <p:nvPr>
            <p:ph type="body" sz="quarter" idx="15" hasCustomPrompt="1"/>
          </p:nvPr>
        </p:nvSpPr>
        <p:spPr bwMode="gray">
          <a:xfrm>
            <a:off x="280195" y="657732"/>
            <a:ext cx="5842794" cy="184666"/>
          </a:xfrm>
        </p:spPr>
        <p:txBody>
          <a:bodyPr/>
          <a:lstStyle>
            <a:lvl1pPr marL="0" indent="0">
              <a:spcBef>
                <a:spcPts val="0"/>
              </a:spcBef>
              <a:buNone/>
              <a:defRPr sz="1200">
                <a:solidFill>
                  <a:schemeClr val="tx1"/>
                </a:solidFill>
              </a:defRPr>
            </a:lvl1pPr>
            <a:lvl2pPr>
              <a:spcBef>
                <a:spcPts val="0"/>
              </a:spcBef>
              <a:defRPr sz="1200"/>
            </a:lvl2pPr>
            <a:lvl3pPr>
              <a:spcBef>
                <a:spcPts val="0"/>
              </a:spcBef>
              <a:defRPr sz="1200"/>
            </a:lvl3pPr>
            <a:lvl4pPr>
              <a:spcBef>
                <a:spcPts val="0"/>
              </a:spcBef>
              <a:defRPr sz="1200"/>
            </a:lvl4pPr>
            <a:lvl5pPr>
              <a:spcBef>
                <a:spcPts val="0"/>
              </a:spcBef>
              <a:defRPr sz="1200"/>
            </a:lvl5pPr>
          </a:lstStyle>
          <a:p>
            <a:pPr lvl="0"/>
            <a:r>
              <a:rPr lang="en-US" dirty="0"/>
              <a:t>Slide Subtitle – Verdana 12pt Regular, Title Case</a:t>
            </a:r>
          </a:p>
        </p:txBody>
      </p:sp>
      <p:sp>
        <p:nvSpPr>
          <p:cNvPr id="15"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tx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22" name="Source - decorative">
            <a:extLst>
              <a:ext uri="{C183D7F6-B498-43B3-948B-1728B52AA6E4}">
                <adec:decorative xmlns:adec="http://schemas.microsoft.com/office/drawing/2017/decorative" val="0"/>
              </a:ext>
            </a:extLst>
          </p:cNvPr>
          <p:cNvSpPr>
            <a:spLocks noGrp="1"/>
          </p:cNvSpPr>
          <p:nvPr>
            <p:ph type="body" sz="quarter" idx="18" hasCustomPrompt="1"/>
          </p:nvPr>
        </p:nvSpPr>
        <p:spPr bwMode="gray">
          <a:xfrm>
            <a:off x="4111256" y="4598895"/>
            <a:ext cx="2289544" cy="201705"/>
          </a:xfrm>
        </p:spPr>
        <p:txBody>
          <a:bodyPr rIns="64008" bIns="45720" anchor="b" anchorCtr="0"/>
          <a:lstStyle>
            <a:lvl1pPr marL="0" indent="0">
              <a:spcBef>
                <a:spcPts val="200"/>
              </a:spcBef>
              <a:buNone/>
              <a:defRPr sz="500">
                <a:solidFill>
                  <a:schemeClr val="tx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18" name="Slide number - decorative">
            <a:extLst>
              <a:ext uri="{C183D7F6-B498-43B3-948B-1728B52AA6E4}">
                <adec:decorative xmlns:adec="http://schemas.microsoft.com/office/drawing/2017/decorative" val="1"/>
              </a:ext>
            </a:extLst>
          </p:cNvPr>
          <p:cNvSpPr txBox="1"/>
          <p:nvPr/>
        </p:nvSpPr>
        <p:spPr bwMode="gray">
          <a:xfrm>
            <a:off x="6163373" y="444101"/>
            <a:ext cx="237427" cy="100027"/>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4178844392"/>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pact Slide">
    <p:bg bwMode="gray">
      <p:bgPr>
        <a:solidFill>
          <a:schemeClr val="accent5"/>
        </a:solidFill>
        <a:effectLst/>
      </p:bgPr>
    </p:bg>
    <p:spTree>
      <p:nvGrpSpPr>
        <p:cNvPr id="1" name=""/>
        <p:cNvGrpSpPr/>
        <p:nvPr/>
      </p:nvGrpSpPr>
      <p:grpSpPr>
        <a:xfrm>
          <a:off x="0" y="0"/>
          <a:ext cx="0" cy="0"/>
          <a:chOff x="0" y="0"/>
          <a:chExt cx="0" cy="0"/>
        </a:xfrm>
      </p:grpSpPr>
      <p:sp>
        <p:nvSpPr>
          <p:cNvPr id="2" name="Slide title"/>
          <p:cNvSpPr>
            <a:spLocks noGrp="1"/>
          </p:cNvSpPr>
          <p:nvPr>
            <p:ph type="title" hasCustomPrompt="1"/>
          </p:nvPr>
        </p:nvSpPr>
        <p:spPr bwMode="gray">
          <a:xfrm>
            <a:off x="279056" y="309824"/>
            <a:ext cx="5843932" cy="256480"/>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dirty="0"/>
              <a:t>Impact Slide Title – Rockwell 18pt</a:t>
            </a:r>
          </a:p>
        </p:txBody>
      </p:sp>
      <p:sp>
        <p:nvSpPr>
          <p:cNvPr id="17"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accent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0"/>
              </a:ext>
            </a:extLst>
          </p:cNvPr>
          <p:cNvSpPr>
            <a:spLocks noGrp="1"/>
          </p:cNvSpPr>
          <p:nvPr>
            <p:ph type="body" sz="quarter" idx="18" hasCustomPrompt="1"/>
          </p:nvPr>
        </p:nvSpPr>
        <p:spPr bwMode="gray">
          <a:xfrm>
            <a:off x="4114800" y="4599432"/>
            <a:ext cx="2286000" cy="201168"/>
          </a:xfrm>
        </p:spPr>
        <p:txBody>
          <a:bodyPr rIns="64008" bIns="45720" anchor="b" anchorCtr="0"/>
          <a:lstStyle>
            <a:lvl1pPr marL="0" indent="0">
              <a:spcBef>
                <a:spcPts val="200"/>
              </a:spcBef>
              <a:buNone/>
              <a:defRPr sz="500">
                <a:solidFill>
                  <a:schemeClr val="accent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3956060474"/>
      </p:ext>
    </p:extLst>
  </p:cSld>
  <p:clrMapOvr>
    <a:masterClrMapping/>
  </p:clrMapOvr>
  <p:extLst>
    <p:ext uri="{DCECCB84-F9BA-43D5-87BE-67443E8EF086}">
      <p15:sldGuideLst xmlns:p15="http://schemas.microsoft.com/office/powerpoint/2012/main">
        <p15:guide id="1" orient="horz" pos="62">
          <p15:clr>
            <a:srgbClr val="FBAE40"/>
          </p15:clr>
        </p15:guide>
        <p15:guide id="2" orient="horz" pos="19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pact Branded">
    <p:bg bwMode="gray">
      <p:bgPr>
        <a:solidFill>
          <a:schemeClr val="accent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77D578-C9BD-2962-D986-CDC7E72A23F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08" y="0"/>
            <a:ext cx="6399784" cy="4800600"/>
          </a:xfrm>
          <a:prstGeom prst="rect">
            <a:avLst/>
          </a:prstGeom>
        </p:spPr>
      </p:pic>
      <p:sp>
        <p:nvSpPr>
          <p:cNvPr id="2" name="Slide title"/>
          <p:cNvSpPr>
            <a:spLocks noGrp="1"/>
          </p:cNvSpPr>
          <p:nvPr>
            <p:ph type="title" hasCustomPrompt="1"/>
          </p:nvPr>
        </p:nvSpPr>
        <p:spPr bwMode="gray">
          <a:xfrm>
            <a:off x="279056" y="309824"/>
            <a:ext cx="5120640" cy="256480"/>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dirty="0"/>
              <a:t>Impact Slide Title – Rockwell 18pt</a:t>
            </a:r>
          </a:p>
        </p:txBody>
      </p:sp>
      <p:sp>
        <p:nvSpPr>
          <p:cNvPr id="17"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accent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0"/>
              </a:ext>
            </a:extLst>
          </p:cNvPr>
          <p:cNvSpPr>
            <a:spLocks noGrp="1"/>
          </p:cNvSpPr>
          <p:nvPr>
            <p:ph type="body" sz="quarter" idx="18" hasCustomPrompt="1"/>
          </p:nvPr>
        </p:nvSpPr>
        <p:spPr bwMode="gray">
          <a:xfrm>
            <a:off x="4114800" y="4599432"/>
            <a:ext cx="2286000" cy="201168"/>
          </a:xfrm>
        </p:spPr>
        <p:txBody>
          <a:bodyPr rIns="64008" bIns="45720" anchor="b" anchorCtr="0"/>
          <a:lstStyle>
            <a:lvl1pPr marL="0" indent="0">
              <a:spcBef>
                <a:spcPts val="200"/>
              </a:spcBef>
              <a:buNone/>
              <a:defRPr sz="500">
                <a:solidFill>
                  <a:schemeClr val="accent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3471884905"/>
      </p:ext>
    </p:extLst>
  </p:cSld>
  <p:clrMapOvr>
    <a:masterClrMapping/>
  </p:clrMapOvr>
  <p:extLst>
    <p:ext uri="{DCECCB84-F9BA-43D5-87BE-67443E8EF086}">
      <p15:sldGuideLst xmlns:p15="http://schemas.microsoft.com/office/powerpoint/2012/main">
        <p15:guide id="1" orient="horz" pos="62">
          <p15:clr>
            <a:srgbClr val="FBAE40"/>
          </p15:clr>
        </p15:guide>
        <p15:guide id="2" orient="horz" pos="19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otes">
    <p:bg bwMode="gray">
      <p:bgRef idx="1001">
        <a:schemeClr val="bg1"/>
      </p:bgRef>
    </p:bg>
    <p:spTree>
      <p:nvGrpSpPr>
        <p:cNvPr id="1" name=""/>
        <p:cNvGrpSpPr/>
        <p:nvPr/>
      </p:nvGrpSpPr>
      <p:grpSpPr>
        <a:xfrm>
          <a:off x="0" y="0"/>
          <a:ext cx="0" cy="0"/>
          <a:chOff x="0" y="0"/>
          <a:chExt cx="0" cy="0"/>
        </a:xfrm>
      </p:grpSpPr>
      <p:sp>
        <p:nvSpPr>
          <p:cNvPr id="4" name="Header box - decorative">
            <a:extLst>
              <a:ext uri="{C183D7F6-B498-43B3-948B-1728B52AA6E4}">
                <adec:decorative xmlns:adec="http://schemas.microsoft.com/office/drawing/2017/decorative" val="1"/>
              </a:ext>
            </a:extLst>
          </p:cNvPr>
          <p:cNvSpPr/>
          <p:nvPr/>
        </p:nvSpPr>
        <p:spPr bwMode="gray">
          <a:xfrm>
            <a:off x="1" y="0"/>
            <a:ext cx="6400799" cy="601181"/>
          </a:xfrm>
          <a:prstGeom prst="rect">
            <a:avLst/>
          </a:prstGeom>
          <a:solidFill>
            <a:schemeClr val="accent5"/>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3" name="Building - decorative">
            <a:extLst>
              <a:ext uri="{FF2B5EF4-FFF2-40B4-BE49-F238E27FC236}">
                <a16:creationId xmlns:a16="http://schemas.microsoft.com/office/drawing/2014/main" id="{E98A3F47-D0AA-4A50-999F-89B5C378AA38}"/>
              </a:ext>
              <a:ext uri="{C183D7F6-B498-43B3-948B-1728B52AA6E4}">
                <adec:decorative xmlns:adec="http://schemas.microsoft.com/office/drawing/2017/decorative" val="1"/>
              </a:ext>
            </a:extLst>
          </p:cNvPr>
          <p:cNvGrpSpPr/>
          <p:nvPr/>
        </p:nvGrpSpPr>
        <p:grpSpPr>
          <a:xfrm>
            <a:off x="5596490" y="0"/>
            <a:ext cx="750245" cy="601181"/>
            <a:chOff x="5596490" y="0"/>
            <a:chExt cx="750245" cy="601181"/>
          </a:xfrm>
          <a:solidFill>
            <a:schemeClr val="accent3"/>
          </a:solidFill>
        </p:grpSpPr>
        <p:sp>
          <p:nvSpPr>
            <p:cNvPr id="25" name="Building shape 1">
              <a:extLst>
                <a:ext uri="{C183D7F6-B498-43B3-948B-1728B52AA6E4}">
                  <adec:decorative xmlns:adec="http://schemas.microsoft.com/office/drawing/2017/decorative" val="1"/>
                </a:ext>
              </a:extLst>
            </p:cNvPr>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6" name="Building shape 2">
              <a:extLst>
                <a:ext uri="{C183D7F6-B498-43B3-948B-1728B52AA6E4}">
                  <adec:decorative xmlns:adec="http://schemas.microsoft.com/office/drawing/2017/decorative" val="1"/>
                </a:ext>
              </a:extLst>
            </p:cNvPr>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Building shape 3">
              <a:extLst>
                <a:ext uri="{C183D7F6-B498-43B3-948B-1728B52AA6E4}">
                  <adec:decorative xmlns:adec="http://schemas.microsoft.com/office/drawing/2017/decorative" val="1"/>
                </a:ext>
              </a:extLst>
            </p:cNvPr>
            <p:cNvSpPr>
              <a:spLocks noChangeArrowheads="1"/>
            </p:cNvSpPr>
            <p:nvPr/>
          </p:nvSpPr>
          <p:spPr bwMode="gray">
            <a:xfrm>
              <a:off x="5888334" y="469154"/>
              <a:ext cx="458401" cy="38446"/>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8" name="Building shape 4">
              <a:extLst>
                <a:ext uri="{C183D7F6-B498-43B3-948B-1728B52AA6E4}">
                  <adec:decorative xmlns:adec="http://schemas.microsoft.com/office/drawing/2017/decorative" val="1"/>
                </a:ext>
              </a:extLst>
            </p:cNvPr>
            <p:cNvSpPr>
              <a:spLocks noChangeArrowheads="1"/>
            </p:cNvSpPr>
            <p:nvPr/>
          </p:nvSpPr>
          <p:spPr bwMode="gray">
            <a:xfrm>
              <a:off x="6163373"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 name="Building shape 5">
              <a:extLst>
                <a:ext uri="{C183D7F6-B498-43B3-948B-1728B52AA6E4}">
                  <adec:decorative xmlns:adec="http://schemas.microsoft.com/office/drawing/2017/decorative" val="1"/>
                </a:ext>
              </a:extLst>
            </p:cNvPr>
            <p:cNvSpPr>
              <a:spLocks noChangeArrowheads="1"/>
            </p:cNvSpPr>
            <p:nvPr/>
          </p:nvSpPr>
          <p:spPr bwMode="gray">
            <a:xfrm>
              <a:off x="6027332" y="247346"/>
              <a:ext cx="44362"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 name="Building  shape 6">
              <a:extLst>
                <a:ext uri="{C183D7F6-B498-43B3-948B-1728B52AA6E4}">
                  <adec:decorative xmlns:adec="http://schemas.microsoft.com/office/drawing/2017/decorative" val="1"/>
                </a:ext>
              </a:extLst>
            </p:cNvPr>
            <p:cNvSpPr>
              <a:spLocks noChangeArrowheads="1"/>
            </p:cNvSpPr>
            <p:nvPr/>
          </p:nvSpPr>
          <p:spPr bwMode="gray">
            <a:xfrm>
              <a:off x="5888334"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Building  shape 7">
              <a:extLst>
                <a:ext uri="{C183D7F6-B498-43B3-948B-1728B52AA6E4}">
                  <adec:decorative xmlns:adec="http://schemas.microsoft.com/office/drawing/2017/decorative" val="1"/>
                </a:ext>
              </a:extLst>
            </p:cNvPr>
            <p:cNvSpPr>
              <a:spLocks noChangeArrowheads="1"/>
            </p:cNvSpPr>
            <p:nvPr/>
          </p:nvSpPr>
          <p:spPr bwMode="gray">
            <a:xfrm>
              <a:off x="6299415" y="247346"/>
              <a:ext cx="47318" cy="17153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 name="Building shape 8">
              <a:extLst>
                <a:ext uri="{FF2B5EF4-FFF2-40B4-BE49-F238E27FC236}">
                  <a16:creationId xmlns:a16="http://schemas.microsoft.com/office/drawing/2014/main" id="{C39D9FE8-6D0D-4828-94A3-02C7F83F2FED}"/>
                </a:ext>
              </a:extLst>
            </p:cNvPr>
            <p:cNvSpPr/>
            <p:nvPr/>
          </p:nvSpPr>
          <p:spPr bwMode="gray">
            <a:xfrm>
              <a:off x="5596490" y="0"/>
              <a:ext cx="202217" cy="601181"/>
            </a:xfrm>
            <a:custGeom>
              <a:avLst/>
              <a:gdLst>
                <a:gd name="connsiteX0" fmla="*/ 65744 w 202217"/>
                <a:gd name="connsiteY0" fmla="*/ 0 h 601181"/>
                <a:gd name="connsiteX1" fmla="*/ 109746 w 202217"/>
                <a:gd name="connsiteY1" fmla="*/ 0 h 601181"/>
                <a:gd name="connsiteX2" fmla="*/ 74734 w 202217"/>
                <a:gd name="connsiteY2" fmla="*/ 65770 h 601181"/>
                <a:gd name="connsiteX3" fmla="*/ 181051 w 202217"/>
                <a:gd name="connsiteY3" fmla="*/ 584089 h 601181"/>
                <a:gd name="connsiteX4" fmla="*/ 202217 w 202217"/>
                <a:gd name="connsiteY4" fmla="*/ 601181 h 601181"/>
                <a:gd name="connsiteX5" fmla="*/ 144931 w 202217"/>
                <a:gd name="connsiteY5" fmla="*/ 601181 h 601181"/>
                <a:gd name="connsiteX6" fmla="*/ 89496 w 202217"/>
                <a:gd name="connsiteY6" fmla="*/ 534792 h 601181"/>
                <a:gd name="connsiteX7" fmla="*/ 0 w 202217"/>
                <a:gd name="connsiteY7" fmla="*/ 245795 h 601181"/>
                <a:gd name="connsiteX8" fmla="*/ 41191 w 202217"/>
                <a:gd name="connsiteY8" fmla="*/ 44657 h 601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217" h="601181">
                  <a:moveTo>
                    <a:pt x="65744" y="0"/>
                  </a:moveTo>
                  <a:lnTo>
                    <a:pt x="109746" y="0"/>
                  </a:lnTo>
                  <a:lnTo>
                    <a:pt x="74734" y="65770"/>
                  </a:lnTo>
                  <a:cubicBezTo>
                    <a:pt x="3855" y="238543"/>
                    <a:pt x="39295" y="443953"/>
                    <a:pt x="181051" y="584089"/>
                  </a:cubicBezTo>
                  <a:lnTo>
                    <a:pt x="202217" y="601181"/>
                  </a:lnTo>
                  <a:lnTo>
                    <a:pt x="144931" y="601181"/>
                  </a:lnTo>
                  <a:lnTo>
                    <a:pt x="89496" y="534792"/>
                  </a:lnTo>
                  <a:cubicBezTo>
                    <a:pt x="33015" y="452220"/>
                    <a:pt x="0" y="352741"/>
                    <a:pt x="0" y="245795"/>
                  </a:cubicBezTo>
                  <a:cubicBezTo>
                    <a:pt x="0" y="174498"/>
                    <a:pt x="14673" y="106520"/>
                    <a:pt x="41191" y="44657"/>
                  </a:cubicBezTo>
                  <a:close/>
                </a:path>
              </a:pathLst>
            </a:custGeom>
            <a:grp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537667" rtl="0" eaLnBrk="1" latinLnBrk="0" hangingPunct="1">
                <a:defRPr sz="1058" kern="1200">
                  <a:solidFill>
                    <a:schemeClr val="tx1"/>
                  </a:solidFill>
                  <a:latin typeface="+mn-lt"/>
                  <a:ea typeface="+mn-ea"/>
                  <a:cs typeface="+mn-cs"/>
                </a:defRPr>
              </a:lvl1pPr>
              <a:lvl2pPr marL="268834" algn="l" defTabSz="537667" rtl="0" eaLnBrk="1" latinLnBrk="0" hangingPunct="1">
                <a:defRPr sz="1058" kern="1200">
                  <a:solidFill>
                    <a:schemeClr val="tx1"/>
                  </a:solidFill>
                  <a:latin typeface="+mn-lt"/>
                  <a:ea typeface="+mn-ea"/>
                  <a:cs typeface="+mn-cs"/>
                </a:defRPr>
              </a:lvl2pPr>
              <a:lvl3pPr marL="537667" algn="l" defTabSz="537667" rtl="0" eaLnBrk="1" latinLnBrk="0" hangingPunct="1">
                <a:defRPr sz="1058" kern="1200">
                  <a:solidFill>
                    <a:schemeClr val="tx1"/>
                  </a:solidFill>
                  <a:latin typeface="+mn-lt"/>
                  <a:ea typeface="+mn-ea"/>
                  <a:cs typeface="+mn-cs"/>
                </a:defRPr>
              </a:lvl3pPr>
              <a:lvl4pPr marL="806501" algn="l" defTabSz="537667" rtl="0" eaLnBrk="1" latinLnBrk="0" hangingPunct="1">
                <a:defRPr sz="1058" kern="1200">
                  <a:solidFill>
                    <a:schemeClr val="tx1"/>
                  </a:solidFill>
                  <a:latin typeface="+mn-lt"/>
                  <a:ea typeface="+mn-ea"/>
                  <a:cs typeface="+mn-cs"/>
                </a:defRPr>
              </a:lvl4pPr>
              <a:lvl5pPr marL="1075334" algn="l" defTabSz="537667" rtl="0" eaLnBrk="1" latinLnBrk="0" hangingPunct="1">
                <a:defRPr sz="1058" kern="1200">
                  <a:solidFill>
                    <a:schemeClr val="tx1"/>
                  </a:solidFill>
                  <a:latin typeface="+mn-lt"/>
                  <a:ea typeface="+mn-ea"/>
                  <a:cs typeface="+mn-cs"/>
                </a:defRPr>
              </a:lvl5pPr>
              <a:lvl6pPr marL="1344168" algn="l" defTabSz="537667" rtl="0" eaLnBrk="1" latinLnBrk="0" hangingPunct="1">
                <a:defRPr sz="1058" kern="1200">
                  <a:solidFill>
                    <a:schemeClr val="tx1"/>
                  </a:solidFill>
                  <a:latin typeface="+mn-lt"/>
                  <a:ea typeface="+mn-ea"/>
                  <a:cs typeface="+mn-cs"/>
                </a:defRPr>
              </a:lvl6pPr>
              <a:lvl7pPr marL="1613002" algn="l" defTabSz="537667" rtl="0" eaLnBrk="1" latinLnBrk="0" hangingPunct="1">
                <a:defRPr sz="1058" kern="1200">
                  <a:solidFill>
                    <a:schemeClr val="tx1"/>
                  </a:solidFill>
                  <a:latin typeface="+mn-lt"/>
                  <a:ea typeface="+mn-ea"/>
                  <a:cs typeface="+mn-cs"/>
                </a:defRPr>
              </a:lvl7pPr>
              <a:lvl8pPr marL="1881835" algn="l" defTabSz="537667" rtl="0" eaLnBrk="1" latinLnBrk="0" hangingPunct="1">
                <a:defRPr sz="1058" kern="1200">
                  <a:solidFill>
                    <a:schemeClr val="tx1"/>
                  </a:solidFill>
                  <a:latin typeface="+mn-lt"/>
                  <a:ea typeface="+mn-ea"/>
                  <a:cs typeface="+mn-cs"/>
                </a:defRPr>
              </a:lvl8pPr>
              <a:lvl9pPr marL="2150669" algn="l" defTabSz="537667" rtl="0" eaLnBrk="1" latinLnBrk="0" hangingPunct="1">
                <a:defRPr sz="1058" kern="1200">
                  <a:solidFill>
                    <a:schemeClr val="tx1"/>
                  </a:solidFill>
                  <a:latin typeface="+mn-lt"/>
                  <a:ea typeface="+mn-ea"/>
                  <a:cs typeface="+mn-cs"/>
                </a:defRPr>
              </a:lvl9pPr>
            </a:lstStyle>
            <a:p>
              <a:pPr algn="ctr"/>
              <a:endParaRPr lang="en-US" sz="1000" dirty="0"/>
            </a:p>
          </p:txBody>
        </p:sp>
      </p:grpSp>
      <p:cxnSp>
        <p:nvCxnSpPr>
          <p:cNvPr id="14" name="Header line - decorative">
            <a:extLst>
              <a:ext uri="{C183D7F6-B498-43B3-948B-1728B52AA6E4}">
                <adec:decorative xmlns:adec="http://schemas.microsoft.com/office/drawing/2017/decorative" val="1"/>
              </a:ext>
            </a:extLst>
          </p:cNvPr>
          <p:cNvCxnSpPr/>
          <p:nvPr/>
        </p:nvCxnSpPr>
        <p:spPr bwMode="gray">
          <a:xfrm>
            <a:off x="0" y="601181"/>
            <a:ext cx="6400800" cy="0"/>
          </a:xfrm>
          <a:prstGeom prst="line">
            <a:avLst/>
          </a:prstGeom>
          <a:noFill/>
          <a:ln w="28575" cap="flat" cmpd="sng" algn="ctr">
            <a:solidFill>
              <a:schemeClr val="accent6"/>
            </a:solidFill>
            <a:prstDash val="solid"/>
            <a:miter lim="800000"/>
          </a:ln>
          <a:effectLst/>
        </p:spPr>
      </p:cxnSp>
      <p:grpSp>
        <p:nvGrpSpPr>
          <p:cNvPr id="2" name="Lines - decorative">
            <a:extLst>
              <a:ext uri="{FF2B5EF4-FFF2-40B4-BE49-F238E27FC236}">
                <a16:creationId xmlns:a16="http://schemas.microsoft.com/office/drawing/2014/main" id="{1977C173-1D74-414D-8E34-E30AFCCD0CD0}"/>
              </a:ext>
              <a:ext uri="{C183D7F6-B498-43B3-948B-1728B52AA6E4}">
                <adec:decorative xmlns:adec="http://schemas.microsoft.com/office/drawing/2017/decorative" val="1"/>
              </a:ext>
            </a:extLst>
          </p:cNvPr>
          <p:cNvGrpSpPr/>
          <p:nvPr/>
        </p:nvGrpSpPr>
        <p:grpSpPr>
          <a:xfrm>
            <a:off x="283818" y="1110912"/>
            <a:ext cx="5845520" cy="3286517"/>
            <a:chOff x="283818" y="1110912"/>
            <a:chExt cx="5845520" cy="3286517"/>
          </a:xfrm>
        </p:grpSpPr>
        <p:cxnSp>
          <p:nvCxnSpPr>
            <p:cNvPr id="34" name="Line 2">
              <a:extLst>
                <a:ext uri="{C183D7F6-B498-43B3-948B-1728B52AA6E4}">
                  <adec:decorative xmlns:adec="http://schemas.microsoft.com/office/drawing/2017/decorative" val="1"/>
                </a:ext>
              </a:extLst>
            </p:cNvPr>
            <p:cNvCxnSpPr/>
            <p:nvPr/>
          </p:nvCxnSpPr>
          <p:spPr bwMode="gray">
            <a:xfrm>
              <a:off x="283818" y="1110912"/>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6" name="Line 3">
              <a:extLst>
                <a:ext uri="{C183D7F6-B498-43B3-948B-1728B52AA6E4}">
                  <adec:decorative xmlns:adec="http://schemas.microsoft.com/office/drawing/2017/decorative" val="1"/>
                </a:ext>
              </a:extLst>
            </p:cNvPr>
            <p:cNvCxnSpPr/>
            <p:nvPr/>
          </p:nvCxnSpPr>
          <p:spPr bwMode="gray">
            <a:xfrm>
              <a:off x="283818" y="1476081"/>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7" name="Line 4">
              <a:extLst>
                <a:ext uri="{C183D7F6-B498-43B3-948B-1728B52AA6E4}">
                  <adec:decorative xmlns:adec="http://schemas.microsoft.com/office/drawing/2017/decorative" val="1"/>
                </a:ext>
              </a:extLst>
            </p:cNvPr>
            <p:cNvCxnSpPr/>
            <p:nvPr/>
          </p:nvCxnSpPr>
          <p:spPr bwMode="gray">
            <a:xfrm>
              <a:off x="283818" y="1841250"/>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8" name="Line 5">
              <a:extLst>
                <a:ext uri="{C183D7F6-B498-43B3-948B-1728B52AA6E4}">
                  <adec:decorative xmlns:adec="http://schemas.microsoft.com/office/drawing/2017/decorative" val="1"/>
                </a:ext>
              </a:extLst>
            </p:cNvPr>
            <p:cNvCxnSpPr/>
            <p:nvPr/>
          </p:nvCxnSpPr>
          <p:spPr bwMode="gray">
            <a:xfrm>
              <a:off x="283818" y="2206419"/>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9" name="Line 6">
              <a:extLst>
                <a:ext uri="{C183D7F6-B498-43B3-948B-1728B52AA6E4}">
                  <adec:decorative xmlns:adec="http://schemas.microsoft.com/office/drawing/2017/decorative" val="1"/>
                </a:ext>
              </a:extLst>
            </p:cNvPr>
            <p:cNvCxnSpPr/>
            <p:nvPr/>
          </p:nvCxnSpPr>
          <p:spPr bwMode="gray">
            <a:xfrm>
              <a:off x="283818" y="2571588"/>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0" name="Line 7">
              <a:extLst>
                <a:ext uri="{C183D7F6-B498-43B3-948B-1728B52AA6E4}">
                  <adec:decorative xmlns:adec="http://schemas.microsoft.com/office/drawing/2017/decorative" val="1"/>
                </a:ext>
              </a:extLst>
            </p:cNvPr>
            <p:cNvCxnSpPr/>
            <p:nvPr/>
          </p:nvCxnSpPr>
          <p:spPr bwMode="gray">
            <a:xfrm>
              <a:off x="283818" y="2936757"/>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1" name="Line 8">
              <a:extLst>
                <a:ext uri="{C183D7F6-B498-43B3-948B-1728B52AA6E4}">
                  <adec:decorative xmlns:adec="http://schemas.microsoft.com/office/drawing/2017/decorative" val="1"/>
                </a:ext>
              </a:extLst>
            </p:cNvPr>
            <p:cNvCxnSpPr/>
            <p:nvPr/>
          </p:nvCxnSpPr>
          <p:spPr bwMode="gray">
            <a:xfrm>
              <a:off x="283818" y="3301926"/>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2" name="Line 9">
              <a:extLst>
                <a:ext uri="{C183D7F6-B498-43B3-948B-1728B52AA6E4}">
                  <adec:decorative xmlns:adec="http://schemas.microsoft.com/office/drawing/2017/decorative" val="1"/>
                </a:ext>
              </a:extLst>
            </p:cNvPr>
            <p:cNvCxnSpPr/>
            <p:nvPr/>
          </p:nvCxnSpPr>
          <p:spPr bwMode="gray">
            <a:xfrm>
              <a:off x="283818" y="3667095"/>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53" name="Line 10">
              <a:extLst>
                <a:ext uri="{C183D7F6-B498-43B3-948B-1728B52AA6E4}">
                  <adec:decorative xmlns:adec="http://schemas.microsoft.com/office/drawing/2017/decorative" val="1"/>
                </a:ext>
              </a:extLst>
            </p:cNvPr>
            <p:cNvCxnSpPr/>
            <p:nvPr/>
          </p:nvCxnSpPr>
          <p:spPr bwMode="gray">
            <a:xfrm>
              <a:off x="283818" y="4032264"/>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45" name="Line 11">
              <a:extLst>
                <a:ext uri="{C183D7F6-B498-43B3-948B-1728B52AA6E4}">
                  <adec:decorative xmlns:adec="http://schemas.microsoft.com/office/drawing/2017/decorative" val="1"/>
                </a:ext>
              </a:extLst>
            </p:cNvPr>
            <p:cNvCxnSpPr/>
            <p:nvPr/>
          </p:nvCxnSpPr>
          <p:spPr bwMode="gray">
            <a:xfrm>
              <a:off x="283818" y="4397429"/>
              <a:ext cx="5845520" cy="0"/>
            </a:xfrm>
            <a:prstGeom prst="line">
              <a:avLst/>
            </a:prstGeom>
            <a:ln w="12700">
              <a:solidFill>
                <a:schemeClr val="bg1">
                  <a:lumMod val="7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44" name="Slide number - decorative">
            <a:extLst>
              <a:ext uri="{C183D7F6-B498-43B3-948B-1728B52AA6E4}">
                <adec:decorative xmlns:adec="http://schemas.microsoft.com/office/drawing/2017/decorative" val="1"/>
              </a:ext>
            </a:extLst>
          </p:cNvPr>
          <p:cNvSpPr txBox="1"/>
          <p:nvPr/>
        </p:nvSpPr>
        <p:spPr bwMode="gray">
          <a:xfrm>
            <a:off x="6163373" y="444101"/>
            <a:ext cx="237427" cy="100027"/>
          </a:xfrm>
          <a:prstGeom prst="rect">
            <a:avLst/>
          </a:prstGeom>
          <a:solidFill>
            <a:schemeClr val="accent5"/>
          </a:solidFill>
        </p:spPr>
        <p:txBody>
          <a:bodyPr wrap="square" lIns="0" tIns="0"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
        <p:nvSpPr>
          <p:cNvPr id="5" name="Title 4">
            <a:extLst>
              <a:ext uri="{FF2B5EF4-FFF2-40B4-BE49-F238E27FC236}">
                <a16:creationId xmlns:a16="http://schemas.microsoft.com/office/drawing/2014/main" id="{84D3153D-2C97-63BF-13A1-98A45C540546}"/>
              </a:ext>
            </a:extLst>
          </p:cNvPr>
          <p:cNvSpPr>
            <a:spLocks noGrp="1"/>
          </p:cNvSpPr>
          <p:nvPr>
            <p:ph type="title" hasCustomPrompt="1"/>
          </p:nvPr>
        </p:nvSpPr>
        <p:spPr/>
        <p:txBody>
          <a:bodyPr/>
          <a:lstStyle>
            <a:lvl1pPr>
              <a:defRPr>
                <a:solidFill>
                  <a:schemeClr val="bg1"/>
                </a:solidFill>
              </a:defRPr>
            </a:lvl1pPr>
          </a:lstStyle>
          <a:p>
            <a:r>
              <a:rPr lang="en-US" dirty="0"/>
              <a:t>Click to add “Notes”</a:t>
            </a:r>
          </a:p>
        </p:txBody>
      </p:sp>
    </p:spTree>
    <p:custDataLst>
      <p:tags r:id="rId1"/>
    </p:custDataLst>
    <p:extLst>
      <p:ext uri="{BB962C8B-B14F-4D97-AF65-F5344CB8AC3E}">
        <p14:creationId xmlns:p14="http://schemas.microsoft.com/office/powerpoint/2010/main" val="3774000191"/>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aperless Meeting Credit/Caveat">
    <p:spTree>
      <p:nvGrpSpPr>
        <p:cNvPr id="1" name=""/>
        <p:cNvGrpSpPr/>
        <p:nvPr/>
      </p:nvGrpSpPr>
      <p:grpSpPr>
        <a:xfrm>
          <a:off x="0" y="0"/>
          <a:ext cx="0" cy="0"/>
          <a:chOff x="0" y="0"/>
          <a:chExt cx="0" cy="0"/>
        </a:xfrm>
      </p:grpSpPr>
      <p:sp>
        <p:nvSpPr>
          <p:cNvPr id="34" name="Slide title"/>
          <p:cNvSpPr>
            <a:spLocks noGrp="1"/>
          </p:cNvSpPr>
          <p:nvPr>
            <p:ph type="title" hasCustomPrompt="1"/>
          </p:nvPr>
        </p:nvSpPr>
        <p:spPr bwMode="gray">
          <a:xfrm>
            <a:off x="281609" y="309824"/>
            <a:ext cx="3718947" cy="249299"/>
          </a:xfrm>
          <a:prstGeom prst="rect">
            <a:avLst/>
          </a:prstGeom>
        </p:spPr>
        <p:txBody>
          <a:bodyPr wrap="square" lIns="0" tIns="0" rIns="0" bIns="0" anchor="t" anchorCtr="0">
            <a:spAutoFit/>
          </a:bodyPr>
          <a:lstStyle>
            <a:lvl1pPr>
              <a:lnSpc>
                <a:spcPct val="90000"/>
              </a:lnSpc>
              <a:defRPr b="0">
                <a:solidFill>
                  <a:schemeClr val="tx1"/>
                </a:solidFill>
              </a:defRPr>
            </a:lvl1pPr>
          </a:lstStyle>
          <a:p>
            <a:r>
              <a:rPr lang="en-US" dirty="0"/>
              <a:t>Add “Project Contributors” Here</a:t>
            </a:r>
          </a:p>
        </p:txBody>
      </p:sp>
      <p:sp>
        <p:nvSpPr>
          <p:cNvPr id="35" name="Project director"/>
          <p:cNvSpPr>
            <a:spLocks noGrp="1"/>
          </p:cNvSpPr>
          <p:nvPr>
            <p:ph type="body" sz="quarter" idx="37" hasCustomPrompt="1"/>
          </p:nvPr>
        </p:nvSpPr>
        <p:spPr bwMode="gray">
          <a:xfrm>
            <a:off x="591552" y="968034"/>
            <a:ext cx="3017520" cy="169277"/>
          </a:xfrm>
        </p:spPr>
        <p:txBody>
          <a:bodyPr/>
          <a:lstStyle>
            <a:lvl1pPr marL="0" indent="0">
              <a:spcBef>
                <a:spcPts val="0"/>
              </a:spcBef>
              <a:buNone/>
              <a:defRPr sz="1100" b="1">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Project Director (insert text)</a:t>
            </a:r>
          </a:p>
        </p:txBody>
      </p:sp>
      <p:sp>
        <p:nvSpPr>
          <p:cNvPr id="36" name="Project director names"/>
          <p:cNvSpPr>
            <a:spLocks noGrp="1"/>
          </p:cNvSpPr>
          <p:nvPr>
            <p:ph type="body" sz="quarter" idx="38" hasCustomPrompt="1"/>
          </p:nvPr>
        </p:nvSpPr>
        <p:spPr bwMode="gray">
          <a:xfrm>
            <a:off x="591552" y="1175826"/>
            <a:ext cx="3019522" cy="138499"/>
          </a:xfrm>
        </p:spPr>
        <p:txBody>
          <a:bodyPr/>
          <a:lstStyle>
            <a:lvl1pPr marL="0" indent="0">
              <a:spcBef>
                <a:spcPts val="200"/>
              </a:spcBef>
              <a:buNone/>
              <a:defRPr>
                <a:solidFill>
                  <a:schemeClr val="tx1"/>
                </a:solidFill>
              </a:defRPr>
            </a:lvl1pPr>
          </a:lstStyle>
          <a:p>
            <a:pPr lvl="0"/>
            <a:r>
              <a:rPr lang="en-US" dirty="0"/>
              <a:t>Insert Name(s) Here</a:t>
            </a:r>
          </a:p>
        </p:txBody>
      </p:sp>
      <p:sp>
        <p:nvSpPr>
          <p:cNvPr id="37" name="Contributing consultants"/>
          <p:cNvSpPr>
            <a:spLocks noGrp="1"/>
          </p:cNvSpPr>
          <p:nvPr>
            <p:ph type="body" sz="quarter" idx="39" hasCustomPrompt="1"/>
          </p:nvPr>
        </p:nvSpPr>
        <p:spPr bwMode="gray">
          <a:xfrm>
            <a:off x="591552" y="1609882"/>
            <a:ext cx="3017520" cy="169277"/>
          </a:xfrm>
        </p:spPr>
        <p:txBody>
          <a:bodyPr/>
          <a:lstStyle>
            <a:lvl1pPr marL="0" indent="0">
              <a:spcBef>
                <a:spcPts val="0"/>
              </a:spcBef>
              <a:buNone/>
              <a:defRPr sz="1100" b="1">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Contributing Consultants (insert text)</a:t>
            </a:r>
          </a:p>
        </p:txBody>
      </p:sp>
      <p:sp>
        <p:nvSpPr>
          <p:cNvPr id="38" name="Contributing consultants names"/>
          <p:cNvSpPr>
            <a:spLocks noGrp="1"/>
          </p:cNvSpPr>
          <p:nvPr>
            <p:ph type="body" sz="quarter" idx="40" hasCustomPrompt="1"/>
          </p:nvPr>
        </p:nvSpPr>
        <p:spPr bwMode="gray">
          <a:xfrm>
            <a:off x="591552" y="1819016"/>
            <a:ext cx="3019522" cy="138499"/>
          </a:xfrm>
        </p:spPr>
        <p:txBody>
          <a:bodyPr/>
          <a:lstStyle>
            <a:lvl1pPr marL="0" indent="0">
              <a:spcBef>
                <a:spcPts val="200"/>
              </a:spcBef>
              <a:buNone/>
              <a:defRPr>
                <a:solidFill>
                  <a:schemeClr val="tx1"/>
                </a:solidFill>
              </a:defRPr>
            </a:lvl1pPr>
          </a:lstStyle>
          <a:p>
            <a:pPr lvl="0"/>
            <a:r>
              <a:rPr lang="en-US" dirty="0"/>
              <a:t>Insert Name(s) Here</a:t>
            </a:r>
          </a:p>
        </p:txBody>
      </p:sp>
      <p:sp>
        <p:nvSpPr>
          <p:cNvPr id="39" name="Executive director"/>
          <p:cNvSpPr>
            <a:spLocks noGrp="1"/>
          </p:cNvSpPr>
          <p:nvPr>
            <p:ph type="body" sz="quarter" idx="41" hasCustomPrompt="1"/>
          </p:nvPr>
        </p:nvSpPr>
        <p:spPr bwMode="gray">
          <a:xfrm>
            <a:off x="591552" y="2250476"/>
            <a:ext cx="3017520" cy="169277"/>
          </a:xfrm>
        </p:spPr>
        <p:txBody>
          <a:bodyPr/>
          <a:lstStyle>
            <a:lvl1pPr marL="0" indent="0">
              <a:spcBef>
                <a:spcPts val="0"/>
              </a:spcBef>
              <a:buNone/>
              <a:defRPr sz="1100" b="1">
                <a:solidFill>
                  <a:schemeClr val="tx1"/>
                </a:solidFill>
              </a:defRPr>
            </a:lvl1pPr>
            <a:lvl2pPr marL="114300" indent="0">
              <a:spcBef>
                <a:spcPts val="0"/>
              </a:spcBef>
              <a:buNone/>
              <a:defRPr sz="1100"/>
            </a:lvl2pPr>
            <a:lvl3pPr marL="228600" indent="0">
              <a:spcBef>
                <a:spcPts val="0"/>
              </a:spcBef>
              <a:buNone/>
              <a:defRPr sz="1100"/>
            </a:lvl3pPr>
            <a:lvl4pPr marL="342900" indent="0">
              <a:spcBef>
                <a:spcPts val="0"/>
              </a:spcBef>
              <a:buNone/>
              <a:defRPr sz="1100"/>
            </a:lvl4pPr>
            <a:lvl5pPr marL="457200" indent="0">
              <a:spcBef>
                <a:spcPts val="0"/>
              </a:spcBef>
              <a:buNone/>
              <a:defRPr sz="1100"/>
            </a:lvl5pPr>
          </a:lstStyle>
          <a:p>
            <a:pPr lvl="0"/>
            <a:r>
              <a:rPr lang="en-US" dirty="0"/>
              <a:t>Executive Director (insert text)</a:t>
            </a:r>
          </a:p>
        </p:txBody>
      </p:sp>
      <p:sp>
        <p:nvSpPr>
          <p:cNvPr id="40" name="Executive director names"/>
          <p:cNvSpPr>
            <a:spLocks noGrp="1"/>
          </p:cNvSpPr>
          <p:nvPr>
            <p:ph type="body" sz="quarter" idx="42" hasCustomPrompt="1"/>
          </p:nvPr>
        </p:nvSpPr>
        <p:spPr bwMode="gray">
          <a:xfrm>
            <a:off x="591552" y="2459785"/>
            <a:ext cx="3019522" cy="138499"/>
          </a:xfrm>
        </p:spPr>
        <p:txBody>
          <a:bodyPr/>
          <a:lstStyle>
            <a:lvl1pPr marL="0" indent="0">
              <a:spcBef>
                <a:spcPts val="200"/>
              </a:spcBef>
              <a:buNone/>
              <a:defRPr>
                <a:solidFill>
                  <a:schemeClr val="tx1"/>
                </a:solidFill>
              </a:defRPr>
            </a:lvl1pPr>
            <a:lvl2pPr marL="114300" indent="0">
              <a:spcBef>
                <a:spcPts val="200"/>
              </a:spcBef>
              <a:buNone/>
              <a:defRPr>
                <a:solidFill>
                  <a:schemeClr val="accent3"/>
                </a:solidFill>
              </a:defRPr>
            </a:lvl2pPr>
            <a:lvl3pPr marL="228600" indent="0">
              <a:spcBef>
                <a:spcPts val="200"/>
              </a:spcBef>
              <a:buNone/>
              <a:defRPr>
                <a:solidFill>
                  <a:schemeClr val="accent3"/>
                </a:solidFill>
              </a:defRPr>
            </a:lvl3pPr>
            <a:lvl4pPr marL="342900" indent="0">
              <a:spcBef>
                <a:spcPts val="200"/>
              </a:spcBef>
              <a:buNone/>
              <a:defRPr>
                <a:solidFill>
                  <a:schemeClr val="accent3"/>
                </a:solidFill>
              </a:defRPr>
            </a:lvl4pPr>
            <a:lvl5pPr marL="457200" indent="0">
              <a:spcBef>
                <a:spcPts val="200"/>
              </a:spcBef>
              <a:buNone/>
              <a:defRPr>
                <a:solidFill>
                  <a:schemeClr val="accent3"/>
                </a:solidFill>
              </a:defRPr>
            </a:lvl5pPr>
          </a:lstStyle>
          <a:p>
            <a:pPr lvl="0"/>
            <a:r>
              <a:rPr lang="en-US" dirty="0"/>
              <a:t>Insert Name(s) Here</a:t>
            </a:r>
          </a:p>
        </p:txBody>
      </p:sp>
      <p:cxnSp>
        <p:nvCxnSpPr>
          <p:cNvPr id="13" name="Line - decorative">
            <a:extLst>
              <a:ext uri="{C183D7F6-B498-43B3-948B-1728B52AA6E4}">
                <adec:decorative xmlns:adec="http://schemas.microsoft.com/office/drawing/2017/decorative" val="1"/>
              </a:ext>
            </a:extLst>
          </p:cNvPr>
          <p:cNvCxnSpPr/>
          <p:nvPr/>
        </p:nvCxnSpPr>
        <p:spPr bwMode="gray">
          <a:xfrm>
            <a:off x="4086830" y="0"/>
            <a:ext cx="0" cy="4800600"/>
          </a:xfrm>
          <a:prstGeom prst="line">
            <a:avLst/>
          </a:prstGeom>
          <a:ln w="12700">
            <a:solidFill>
              <a:schemeClr val="bg1">
                <a:lumMod val="75000"/>
              </a:schemeClr>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4" name="Full legal caveat - decorative">
            <a:extLst>
              <a:ext uri="{C183D7F6-B498-43B3-948B-1728B52AA6E4}">
                <adec:decorative xmlns:adec="http://schemas.microsoft.com/office/drawing/2017/decorative" val="1"/>
              </a:ext>
            </a:extLst>
          </p:cNvPr>
          <p:cNvSpPr txBox="1"/>
          <p:nvPr/>
        </p:nvSpPr>
        <p:spPr bwMode="gray">
          <a:xfrm>
            <a:off x="4173100" y="198787"/>
            <a:ext cx="1920240" cy="4514056"/>
          </a:xfrm>
          <a:prstGeom prst="rect">
            <a:avLst/>
          </a:prstGeom>
          <a:noFill/>
        </p:spPr>
        <p:txBody>
          <a:bodyPr wrap="square" lIns="0" tIns="0" rIns="0" bIns="0" rtlCol="0">
            <a:spAutoFit/>
          </a:bodyPr>
          <a:lstStyle/>
          <a:p>
            <a:pPr>
              <a:spcBef>
                <a:spcPts val="400"/>
              </a:spcBef>
            </a:pPr>
            <a:r>
              <a:rPr lang="en-US" sz="400" b="1" kern="1200" dirty="0">
                <a:solidFill>
                  <a:schemeClr val="tx1"/>
                </a:solidFill>
                <a:effectLst/>
                <a:latin typeface="+mn-lt"/>
                <a:ea typeface="+mn-ea"/>
                <a:cs typeface="+mn-cs"/>
              </a:rPr>
              <a:t>Legal Caveat</a:t>
            </a:r>
            <a:endParaRPr lang="en-US" sz="400" kern="1200" dirty="0">
              <a:solidFill>
                <a:schemeClr val="tx1"/>
              </a:solidFill>
              <a:effectLst/>
              <a:latin typeface="+mn-lt"/>
              <a:ea typeface="+mn-ea"/>
              <a:cs typeface="+mn-cs"/>
            </a:endParaRPr>
          </a:p>
          <a:p>
            <a:pPr>
              <a:spcBef>
                <a:spcPts val="400"/>
              </a:spcBef>
            </a:pPr>
            <a:r>
              <a:rPr lang="en-US" sz="400" kern="1200" dirty="0">
                <a:solidFill>
                  <a:schemeClr val="tx1"/>
                </a:solidFill>
                <a:effectLst/>
                <a:latin typeface="+mn-lt"/>
                <a:ea typeface="+mn-ea"/>
                <a:cs typeface="+mn-cs"/>
              </a:rPr>
              <a:t>EAB Global, Inc. (“EAB”) has made efforts to verify the accuracy of the information it provides to partners. This report relies on data obtained from many sources, however, and EAB cannot guarantee the accuracy of the information provided or any analysis based thereon. In addition, neither EAB nor any of its affiliates (each, an “EAB Organization”) is in the business of giving legal, accounting, or other professional advice, and its reports should not be construed as professional advice. In particular, partners should not rely on any legal commentary in this report as a basis for action, or assume that any tactics described herein would be permitted by applicable law or appropriate for a given partner’s situation. Partners are advised to consult with appropriate professionals concerning legal, tax, or accounting issues, before implementing any of these tactics. No EAB Organization or any of its respective officers, directors, employees, or agents shall be liable for any claims, liabilities, or expenses relating to (a) any errors or omissions in this report, whether caused by any EAB Organization, or any of their respective employees or agents, or sources or other third parties, (b) any recommendation by any EAB Organization, or (c) failure of partner and its employees and agents to abide by the terms set forth herein.</a:t>
            </a:r>
          </a:p>
          <a:p>
            <a:pPr>
              <a:spcBef>
                <a:spcPts val="400"/>
              </a:spcBef>
            </a:pPr>
            <a:r>
              <a:rPr lang="en-US" sz="400" kern="1200" dirty="0">
                <a:solidFill>
                  <a:schemeClr val="tx1"/>
                </a:solidFill>
                <a:effectLst/>
                <a:latin typeface="+mn-lt"/>
                <a:ea typeface="+mn-ea"/>
                <a:cs typeface="+mn-cs"/>
              </a:rPr>
              <a:t>EAB is a registered trademark of EAB Global, Inc. in the United States and other countries. Partners are not permitted to use these trademarks, or any other trademark, product name, service name, trade name, and logo of any EAB Organization without prior written consent of EAB.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an EAB Organization and its products and services, or (b) an endorsement of the company or its products or services by an EAB Organization. No EAB Organization is affiliated with any such company.</a:t>
            </a:r>
            <a:endParaRPr lang="en-US" sz="400" b="1" kern="1200" dirty="0">
              <a:solidFill>
                <a:schemeClr val="tx1"/>
              </a:solidFill>
              <a:effectLst/>
              <a:latin typeface="+mn-lt"/>
              <a:ea typeface="+mn-ea"/>
              <a:cs typeface="+mn-cs"/>
            </a:endParaRPr>
          </a:p>
          <a:p>
            <a:pPr>
              <a:spcBef>
                <a:spcPts val="400"/>
              </a:spcBef>
            </a:pPr>
            <a:r>
              <a:rPr lang="en-US" sz="400" b="1" kern="1200" dirty="0">
                <a:solidFill>
                  <a:schemeClr val="tx1"/>
                </a:solidFill>
                <a:effectLst/>
                <a:latin typeface="+mn-lt"/>
                <a:ea typeface="+mn-ea"/>
                <a:cs typeface="+mn-cs"/>
              </a:rPr>
              <a:t>IMPORTANT: Please read the following.</a:t>
            </a:r>
            <a:endParaRPr lang="en-US" sz="400" kern="1200" dirty="0">
              <a:solidFill>
                <a:schemeClr val="tx1"/>
              </a:solidFill>
              <a:effectLst/>
              <a:latin typeface="+mn-lt"/>
              <a:ea typeface="+mn-ea"/>
              <a:cs typeface="+mn-cs"/>
            </a:endParaRPr>
          </a:p>
          <a:p>
            <a:pPr>
              <a:spcBef>
                <a:spcPts val="400"/>
              </a:spcBef>
            </a:pPr>
            <a:r>
              <a:rPr lang="en-US" sz="400" kern="1200" dirty="0">
                <a:solidFill>
                  <a:schemeClr val="tx1"/>
                </a:solidFill>
                <a:effectLst/>
                <a:latin typeface="+mn-lt"/>
                <a:ea typeface="+mn-ea"/>
                <a:cs typeface="+mn-cs"/>
              </a:rPr>
              <a:t>EAB has prepared this report for the exclusive use of its partners. Each partner acknowledges and agrees that this report and the information contained herein (collectively, the “Report”) are confidential and proprietary to EAB. By accepting delivery of this Report, each partner agrees to abide by the terms as stated herein, including the following:</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All right, title, and interest in and to this Report is owned by an EAB Organization. Except as stated herein, no right, license, permission, or interest of any kind in this Report is intended to be given, transferred to, or acquired by a partner. Each partner is authorized to use this Report only to the extent expressly authorized herein.</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shall not sell, license, republish, distribute, or post online or otherwise this Report, in part or in whole. Each partner shall not disseminate or permit the use of, and shall take reasonable precautions to prevent such dissemination or use of, this Report by (a) any of its employees and agents (except as stated below), or (b) any third party.</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may make this Report available solely to those of its </a:t>
            </a:r>
            <a:br>
              <a:rPr lang="en-US" sz="400" kern="1200" dirty="0">
                <a:solidFill>
                  <a:schemeClr val="tx1"/>
                </a:solidFill>
                <a:effectLst/>
                <a:latin typeface="+mn-lt"/>
                <a:ea typeface="+mn-ea"/>
                <a:cs typeface="+mn-cs"/>
              </a:rPr>
            </a:br>
            <a:r>
              <a:rPr lang="en-US" sz="400" kern="1200" dirty="0">
                <a:solidFill>
                  <a:schemeClr val="tx1"/>
                </a:solidFill>
                <a:effectLst/>
                <a:latin typeface="+mn-lt"/>
                <a:ea typeface="+mn-ea"/>
                <a:cs typeface="+mn-cs"/>
              </a:rPr>
              <a:t>employees and agents who (a) are registered for the workshop or program of which this Report is a part, (b) require access to this Report in order to learn from the information described herein, and (c) agree not to disclose this Report to other employees or agents or any third party. Each partner shall use, and shall ensure that its employees and agents use, this Report for its internal use only. Each partner may make a limited number of copies, solely as adequate for use by its employees and agents in accordance with the terms herein.</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shall not remove from this Report any confidential markings, copyright notices, and/or other similar indicia herein.</a:t>
            </a:r>
          </a:p>
          <a:p>
            <a:pPr marL="114300" lvl="0" indent="-114300">
              <a:spcBef>
                <a:spcPts val="400"/>
              </a:spcBef>
              <a:buFont typeface="+mj-lt"/>
              <a:buAutoNum type="arabicPeriod"/>
            </a:pPr>
            <a:r>
              <a:rPr lang="en-US" sz="400" kern="1200" dirty="0">
                <a:solidFill>
                  <a:schemeClr val="tx1"/>
                </a:solidFill>
                <a:effectLst/>
                <a:latin typeface="+mn-lt"/>
                <a:ea typeface="+mn-ea"/>
                <a:cs typeface="+mn-cs"/>
              </a:rPr>
              <a:t>Each partner is responsible for any breach of its obligations as stated herein by any of its employees or agents.</a:t>
            </a:r>
          </a:p>
          <a:p>
            <a:pPr marL="114300" indent="-114300">
              <a:spcBef>
                <a:spcPts val="400"/>
              </a:spcBef>
              <a:buFont typeface="+mj-lt"/>
              <a:buAutoNum type="arabicPeriod"/>
            </a:pPr>
            <a:r>
              <a:rPr lang="en-US" sz="400" kern="1200" dirty="0">
                <a:solidFill>
                  <a:schemeClr val="tx1"/>
                </a:solidFill>
                <a:effectLst/>
                <a:latin typeface="+mn-lt"/>
                <a:ea typeface="+mn-ea"/>
                <a:cs typeface="+mn-cs"/>
              </a:rPr>
              <a:t>If a partner is unwilling to abide by any of the foregoing obligations, then such partner shall promptly return this Report and all copies thereof to EAB.  </a:t>
            </a:r>
          </a:p>
        </p:txBody>
      </p:sp>
    </p:spTree>
    <p:custDataLst>
      <p:tags r:id="rId1"/>
    </p:custDataLst>
    <p:extLst>
      <p:ext uri="{BB962C8B-B14F-4D97-AF65-F5344CB8AC3E}">
        <p14:creationId xmlns:p14="http://schemas.microsoft.com/office/powerpoint/2010/main" val="2994913879"/>
      </p:ext>
    </p:extLst>
  </p:cSld>
  <p:clrMapOvr>
    <a:masterClrMapping/>
  </p:clrMapOvr>
  <p:extLst>
    <p:ext uri="{DCECCB84-F9BA-43D5-87BE-67443E8EF086}">
      <p15:sldGuideLst xmlns:p15="http://schemas.microsoft.com/office/powerpoint/2012/main">
        <p15:guide id="1" pos="370">
          <p15:clr>
            <a:srgbClr val="FBAE40"/>
          </p15:clr>
        </p15:guide>
        <p15:guide id="2" orient="horz" pos="195">
          <p15:clr>
            <a:srgbClr val="FBAE40"/>
          </p15:clr>
        </p15:guide>
        <p15:guide id="3" pos="241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Copy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5551C-683E-1D39-19D0-C135F7C109A7}"/>
              </a:ext>
            </a:extLst>
          </p:cNvPr>
          <p:cNvSpPr>
            <a:spLocks noGrp="1"/>
          </p:cNvSpPr>
          <p:nvPr>
            <p:ph type="title" hasCustomPrompt="1"/>
          </p:nvPr>
        </p:nvSpPr>
        <p:spPr>
          <a:xfrm>
            <a:off x="277812" y="-874764"/>
            <a:ext cx="5845175" cy="747897"/>
          </a:xfrm>
        </p:spPr>
        <p:txBody>
          <a:bodyPr/>
          <a:lstStyle/>
          <a:p>
            <a:r>
              <a:rPr lang="en-US" dirty="0"/>
              <a:t>Add a title, Ex: “Page Left Blank Intentionally #1” (this is a hidden title for accessibility; needs to be unique so add a number)</a:t>
            </a:r>
          </a:p>
        </p:txBody>
      </p:sp>
      <p:sp>
        <p:nvSpPr>
          <p:cNvPr id="20" name="Slide number - decorative">
            <a:extLst>
              <a:ext uri="{C183D7F6-B498-43B3-948B-1728B52AA6E4}">
                <adec:decorative xmlns:adec="http://schemas.microsoft.com/office/drawing/2017/decorative" val="1"/>
              </a:ext>
            </a:extLst>
          </p:cNvPr>
          <p:cNvSpPr txBox="1"/>
          <p:nvPr/>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tx1"/>
                </a:solidFill>
                <a:latin typeface="+mj-lt"/>
              </a:rPr>
              <a:t>‹#›</a:t>
            </a:fld>
            <a:endParaRPr lang="en-US" sz="650" dirty="0">
              <a:solidFill>
                <a:schemeClr val="tx1"/>
              </a:solidFill>
              <a:latin typeface="+mj-lt"/>
            </a:endParaRPr>
          </a:p>
        </p:txBody>
      </p:sp>
    </p:spTree>
    <p:custDataLst>
      <p:tags r:id="rId1"/>
    </p:custDataLst>
    <p:extLst>
      <p:ext uri="{BB962C8B-B14F-4D97-AF65-F5344CB8AC3E}">
        <p14:creationId xmlns:p14="http://schemas.microsoft.com/office/powerpoint/2010/main" val="2947444722"/>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ack Cover: Top Slide">
    <p:bg bwMode="gray">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29801-F3AC-5A3B-058B-8F47CD7CD7C3}"/>
              </a:ext>
            </a:extLst>
          </p:cNvPr>
          <p:cNvSpPr>
            <a:spLocks noGrp="1"/>
          </p:cNvSpPr>
          <p:nvPr>
            <p:ph type="title" hasCustomPrompt="1"/>
          </p:nvPr>
        </p:nvSpPr>
        <p:spPr>
          <a:xfrm>
            <a:off x="277812" y="-867390"/>
            <a:ext cx="5845175" cy="747897"/>
          </a:xfrm>
        </p:spPr>
        <p:txBody>
          <a:bodyPr/>
          <a:lstStyle>
            <a:lvl1pPr>
              <a:defRPr/>
            </a:lvl1pPr>
          </a:lstStyle>
          <a:p>
            <a:r>
              <a:rPr lang="en-US" dirty="0"/>
              <a:t>Add a title, Ex: “Page Left Blank Intentionally #1” (this is a hidden title for accessibility; needs to be unique so add a number)</a:t>
            </a:r>
          </a:p>
        </p:txBody>
      </p:sp>
    </p:spTree>
    <p:custDataLst>
      <p:tags r:id="rId1"/>
    </p:custDataLst>
    <p:extLst>
      <p:ext uri="{BB962C8B-B14F-4D97-AF65-F5344CB8AC3E}">
        <p14:creationId xmlns:p14="http://schemas.microsoft.com/office/powerpoint/2010/main" val="15923315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Back Cover: Bottom Slide">
    <p:bg bwMode="gray">
      <p:bgPr>
        <a:solidFill>
          <a:schemeClr val="accent5"/>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419022-B13A-16FF-DBB2-F3A71F414086}"/>
              </a:ext>
            </a:extLst>
          </p:cNvPr>
          <p:cNvSpPr>
            <a:spLocks noGrp="1"/>
          </p:cNvSpPr>
          <p:nvPr>
            <p:ph type="title" hasCustomPrompt="1"/>
          </p:nvPr>
        </p:nvSpPr>
        <p:spPr>
          <a:xfrm>
            <a:off x="277812" y="-625213"/>
            <a:ext cx="5845175" cy="498598"/>
          </a:xfrm>
        </p:spPr>
        <p:txBody>
          <a:bodyPr/>
          <a:lstStyle/>
          <a:p>
            <a:r>
              <a:rPr lang="en-US" dirty="0"/>
              <a:t>Add “EAB Contact Info” (this is a hidden title for accessibility)</a:t>
            </a:r>
          </a:p>
        </p:txBody>
      </p:sp>
      <p:pic>
        <p:nvPicPr>
          <p:cNvPr id="4" name="Picture 3">
            <a:extLst>
              <a:ext uri="{FF2B5EF4-FFF2-40B4-BE49-F238E27FC236}">
                <a16:creationId xmlns:a16="http://schemas.microsoft.com/office/drawing/2014/main" id="{3C9CFAEA-17B6-4FC6-B736-008C9F649D6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8" y="0"/>
            <a:ext cx="6399784" cy="4800600"/>
          </a:xfrm>
          <a:prstGeom prst="rect">
            <a:avLst/>
          </a:prstGeom>
        </p:spPr>
      </p:pic>
      <p:pic>
        <p:nvPicPr>
          <p:cNvPr id="26" name="Picture 25" descr="EAB logo">
            <a:extLst>
              <a:ext uri="{FF2B5EF4-FFF2-40B4-BE49-F238E27FC236}">
                <a16:creationId xmlns:a16="http://schemas.microsoft.com/office/drawing/2014/main" id="{5A774E0D-2155-4B2C-B424-59193186EB03}"/>
              </a:ext>
            </a:extLst>
          </p:cNvPr>
          <p:cNvPicPr>
            <a:picLocks noChangeAspect="1"/>
          </p:cNvPicPr>
          <p:nvPr/>
        </p:nvPicPr>
        <p:blipFill>
          <a:blip r:embed="rId4"/>
          <a:stretch>
            <a:fillRect/>
          </a:stretch>
        </p:blipFill>
        <p:spPr>
          <a:xfrm>
            <a:off x="4557336" y="374393"/>
            <a:ext cx="1371600" cy="557784"/>
          </a:xfrm>
          <a:prstGeom prst="rect">
            <a:avLst/>
          </a:prstGeom>
        </p:spPr>
      </p:pic>
      <p:sp>
        <p:nvSpPr>
          <p:cNvPr id="20" name="EAb locations, phone, website">
            <a:extLst>
              <a:ext uri="{FF2B5EF4-FFF2-40B4-BE49-F238E27FC236}">
                <a16:creationId xmlns:a16="http://schemas.microsoft.com/office/drawing/2014/main" id="{FC89286D-4175-B847-9CEC-C0D816A638EF}"/>
              </a:ext>
              <a:ext uri="{C183D7F6-B498-43B3-948B-1728B52AA6E4}">
                <adec:decorative xmlns:adec="http://schemas.microsoft.com/office/drawing/2017/decorative" val="0"/>
              </a:ext>
            </a:extLst>
          </p:cNvPr>
          <p:cNvSpPr txBox="1"/>
          <p:nvPr/>
        </p:nvSpPr>
        <p:spPr bwMode="gray">
          <a:xfrm>
            <a:off x="2113475" y="1158138"/>
            <a:ext cx="3822654" cy="153888"/>
          </a:xfrm>
          <a:prstGeom prst="rect">
            <a:avLst/>
          </a:prstGeom>
          <a:noFill/>
        </p:spPr>
        <p:txBody>
          <a:bodyPr wrap="square" lIns="0" tIns="0" rIns="0" bIns="0" rtlCol="0">
            <a:spAutoFit/>
          </a:bodyPr>
          <a:lstStyle/>
          <a:p>
            <a:pPr algn="r">
              <a:spcBef>
                <a:spcPts val="1100"/>
              </a:spcBef>
            </a:pPr>
            <a:r>
              <a:rPr lang="en-US" sz="1000" spc="0" baseline="0" dirty="0">
                <a:solidFill>
                  <a:schemeClr val="bg1"/>
                </a:solidFill>
                <a:latin typeface="+mn-lt"/>
                <a:ea typeface="Verdana" panose="020B0604030504040204" pitchFamily="34" charset="0"/>
                <a:cs typeface="Verdana" panose="020B0604030504040204" pitchFamily="34" charset="0"/>
              </a:rPr>
              <a:t>202-747-1000 | </a:t>
            </a:r>
            <a:r>
              <a:rPr lang="en-US" sz="1000" b="1" spc="0" baseline="0" dirty="0">
                <a:solidFill>
                  <a:schemeClr val="bg1"/>
                </a:solidFill>
                <a:latin typeface="+mn-lt"/>
                <a:ea typeface="Verdana" panose="020B0604030504040204" pitchFamily="34" charset="0"/>
                <a:cs typeface="Verdana" panose="020B0604030504040204" pitchFamily="34" charset="0"/>
              </a:rPr>
              <a:t>eab.com</a:t>
            </a:r>
          </a:p>
        </p:txBody>
      </p:sp>
      <p:grpSp>
        <p:nvGrpSpPr>
          <p:cNvPr id="3" name="Group 2">
            <a:extLst>
              <a:ext uri="{FF2B5EF4-FFF2-40B4-BE49-F238E27FC236}">
                <a16:creationId xmlns:a16="http://schemas.microsoft.com/office/drawing/2014/main" id="{25BE0287-1A53-4E55-ADBD-54EEB00C9FA7}"/>
              </a:ext>
              <a:ext uri="{C183D7F6-B498-43B3-948B-1728B52AA6E4}">
                <adec:decorative xmlns:adec="http://schemas.microsoft.com/office/drawing/2017/decorative" val="1"/>
              </a:ext>
            </a:extLst>
          </p:cNvPr>
          <p:cNvGrpSpPr/>
          <p:nvPr/>
        </p:nvGrpSpPr>
        <p:grpSpPr>
          <a:xfrm>
            <a:off x="2113475" y="1439005"/>
            <a:ext cx="3874395" cy="182880"/>
            <a:chOff x="2113475" y="1439005"/>
            <a:chExt cx="3874395" cy="182880"/>
          </a:xfrm>
        </p:grpSpPr>
        <p:pic>
          <p:nvPicPr>
            <p:cNvPr id="11" name="Graphic 10">
              <a:extLst>
                <a:ext uri="{FF2B5EF4-FFF2-40B4-BE49-F238E27FC236}">
                  <a16:creationId xmlns:a16="http://schemas.microsoft.com/office/drawing/2014/main" id="{7025375E-D2DD-864A-A8E2-3A340275D4E9}"/>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751535" y="1439005"/>
              <a:ext cx="182880" cy="182880"/>
            </a:xfrm>
            <a:prstGeom prst="rect">
              <a:avLst/>
            </a:prstGeom>
          </p:spPr>
        </p:pic>
        <p:pic>
          <p:nvPicPr>
            <p:cNvPr id="12" name="Graphic 11">
              <a:extLst>
                <a:ext uri="{FF2B5EF4-FFF2-40B4-BE49-F238E27FC236}">
                  <a16:creationId xmlns:a16="http://schemas.microsoft.com/office/drawing/2014/main" id="{A3F16BFA-C68E-484A-B601-187DB543DDF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061188" y="1439005"/>
              <a:ext cx="182880" cy="182880"/>
            </a:xfrm>
            <a:prstGeom prst="rect">
              <a:avLst/>
            </a:prstGeom>
          </p:spPr>
        </p:pic>
        <p:pic>
          <p:nvPicPr>
            <p:cNvPr id="18" name="Graphic 17">
              <a:extLst>
                <a:ext uri="{FF2B5EF4-FFF2-40B4-BE49-F238E27FC236}">
                  <a16:creationId xmlns:a16="http://schemas.microsoft.com/office/drawing/2014/main" id="{1B4CBDE4-64FC-064A-A34B-734EF627B961}"/>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2896133" y="1439005"/>
              <a:ext cx="182880" cy="182880"/>
            </a:xfrm>
            <a:prstGeom prst="rect">
              <a:avLst/>
            </a:prstGeom>
          </p:spPr>
        </p:pic>
        <p:pic>
          <p:nvPicPr>
            <p:cNvPr id="19" name="Graphic 18">
              <a:extLst>
                <a:ext uri="{FF2B5EF4-FFF2-40B4-BE49-F238E27FC236}">
                  <a16:creationId xmlns:a16="http://schemas.microsoft.com/office/drawing/2014/main" id="{AEC3CDD8-176E-DA44-B55D-472FD06F856E}"/>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2113475" y="1439005"/>
              <a:ext cx="182880" cy="182880"/>
            </a:xfrm>
            <a:prstGeom prst="rect">
              <a:avLst/>
            </a:prstGeom>
          </p:spPr>
        </p:pic>
        <p:sp>
          <p:nvSpPr>
            <p:cNvPr id="22" name="EAb locations, phone, website">
              <a:extLst>
                <a:ext uri="{FF2B5EF4-FFF2-40B4-BE49-F238E27FC236}">
                  <a16:creationId xmlns:a16="http://schemas.microsoft.com/office/drawing/2014/main" id="{864AA60D-4F78-9142-9B16-5FA4F68B622E}"/>
                </a:ext>
                <a:ext uri="{C183D7F6-B498-43B3-948B-1728B52AA6E4}">
                  <adec:decorative xmlns:adec="http://schemas.microsoft.com/office/drawing/2017/decorative" val="1"/>
                </a:ext>
              </a:extLst>
            </p:cNvPr>
            <p:cNvSpPr txBox="1"/>
            <p:nvPr/>
          </p:nvSpPr>
          <p:spPr bwMode="gray">
            <a:xfrm>
              <a:off x="2340643" y="1453947"/>
              <a:ext cx="447113" cy="152997"/>
            </a:xfrm>
            <a:prstGeom prst="rect">
              <a:avLst/>
            </a:prstGeom>
            <a:noFill/>
          </p:spPr>
          <p:txBody>
            <a:bodyPr wrap="square" lIns="0" tIns="0" rIns="0" bIns="0" rtlCol="0">
              <a:spAutoFit/>
            </a:bodyPr>
            <a:lstStyle/>
            <a:p>
              <a:pPr algn="l">
                <a:spcBef>
                  <a:spcPts val="500"/>
                </a:spcBef>
              </a:pPr>
              <a:r>
                <a:rPr lang="en-US" sz="1000" b="1" spc="0" baseline="0" dirty="0">
                  <a:solidFill>
                    <a:schemeClr val="bg1"/>
                  </a:solidFill>
                  <a:latin typeface="+mn-lt"/>
                  <a:ea typeface="Verdana" panose="020B0604030504040204" pitchFamily="34" charset="0"/>
                  <a:cs typeface="Verdana" panose="020B0604030504040204" pitchFamily="34" charset="0"/>
                </a:rPr>
                <a:t>@</a:t>
              </a:r>
              <a:r>
                <a:rPr lang="en-US" sz="1000" b="1" spc="0" baseline="0" dirty="0" err="1">
                  <a:solidFill>
                    <a:schemeClr val="bg1"/>
                  </a:solidFill>
                  <a:latin typeface="+mn-lt"/>
                  <a:ea typeface="Verdana" panose="020B0604030504040204" pitchFamily="34" charset="0"/>
                  <a:cs typeface="Verdana" panose="020B0604030504040204" pitchFamily="34" charset="0"/>
                </a:rPr>
                <a:t>eab</a:t>
              </a:r>
              <a:endParaRPr lang="en-US" sz="1000" b="1" spc="0" baseline="0" dirty="0">
                <a:solidFill>
                  <a:schemeClr val="bg1"/>
                </a:solidFill>
                <a:latin typeface="+mn-lt"/>
                <a:ea typeface="Verdana" panose="020B0604030504040204" pitchFamily="34" charset="0"/>
                <a:cs typeface="Verdana" panose="020B0604030504040204" pitchFamily="34" charset="0"/>
              </a:endParaRPr>
            </a:p>
          </p:txBody>
        </p:sp>
        <p:sp>
          <p:nvSpPr>
            <p:cNvPr id="23" name="EAb locations, phone, website">
              <a:extLst>
                <a:ext uri="{FF2B5EF4-FFF2-40B4-BE49-F238E27FC236}">
                  <a16:creationId xmlns:a16="http://schemas.microsoft.com/office/drawing/2014/main" id="{D10AE8D0-D103-374C-89EF-9F9D7FDD3DA7}"/>
                </a:ext>
                <a:ext uri="{C183D7F6-B498-43B3-948B-1728B52AA6E4}">
                  <adec:decorative xmlns:adec="http://schemas.microsoft.com/office/drawing/2017/decorative" val="1"/>
                </a:ext>
              </a:extLst>
            </p:cNvPr>
            <p:cNvSpPr txBox="1"/>
            <p:nvPr/>
          </p:nvSpPr>
          <p:spPr bwMode="gray">
            <a:xfrm>
              <a:off x="3977761" y="1453501"/>
              <a:ext cx="888844" cy="153888"/>
            </a:xfrm>
            <a:prstGeom prst="rect">
              <a:avLst/>
            </a:prstGeom>
            <a:noFill/>
          </p:spPr>
          <p:txBody>
            <a:bodyPr wrap="square" lIns="0" tIns="0" rIns="0" bIns="0" rtlCol="0">
              <a:spAutoFit/>
            </a:bodyPr>
            <a:lstStyle/>
            <a:p>
              <a:pPr algn="l">
                <a:spcBef>
                  <a:spcPts val="500"/>
                </a:spcBef>
              </a:pPr>
              <a:r>
                <a:rPr lang="en-US" sz="1000" b="1" spc="0" baseline="0" dirty="0">
                  <a:solidFill>
                    <a:schemeClr val="bg1"/>
                  </a:solidFill>
                  <a:latin typeface="+mn-lt"/>
                  <a:ea typeface="Verdana" panose="020B0604030504040204" pitchFamily="34" charset="0"/>
                  <a:cs typeface="Verdana" panose="020B0604030504040204" pitchFamily="34" charset="0"/>
                </a:rPr>
                <a:t>@</a:t>
              </a:r>
              <a:r>
                <a:rPr lang="en-US" sz="1000" b="1" spc="0" baseline="0" dirty="0" err="1">
                  <a:solidFill>
                    <a:schemeClr val="bg1"/>
                  </a:solidFill>
                  <a:latin typeface="+mn-lt"/>
                  <a:ea typeface="Verdana" panose="020B0604030504040204" pitchFamily="34" charset="0"/>
                  <a:cs typeface="Verdana" panose="020B0604030504040204" pitchFamily="34" charset="0"/>
                </a:rPr>
                <a:t>WeAreEAB</a:t>
              </a:r>
              <a:endParaRPr lang="en-US" sz="1000" b="1" spc="0" baseline="0" dirty="0">
                <a:solidFill>
                  <a:schemeClr val="bg1"/>
                </a:solidFill>
                <a:latin typeface="+mn-lt"/>
                <a:ea typeface="Verdana" panose="020B0604030504040204" pitchFamily="34" charset="0"/>
                <a:cs typeface="Verdana" panose="020B0604030504040204" pitchFamily="34" charset="0"/>
              </a:endParaRPr>
            </a:p>
          </p:txBody>
        </p:sp>
        <p:sp>
          <p:nvSpPr>
            <p:cNvPr id="24" name="Rectangle 23">
              <a:extLst>
                <a:ext uri="{FF2B5EF4-FFF2-40B4-BE49-F238E27FC236}">
                  <a16:creationId xmlns:a16="http://schemas.microsoft.com/office/drawing/2014/main" id="{FDFE1762-3F4A-7E42-AFC8-90740BAFFFDE}"/>
                </a:ext>
              </a:extLst>
            </p:cNvPr>
            <p:cNvSpPr/>
            <p:nvPr/>
          </p:nvSpPr>
          <p:spPr bwMode="gray">
            <a:xfrm>
              <a:off x="3112531" y="1453501"/>
              <a:ext cx="725236" cy="153888"/>
            </a:xfrm>
            <a:prstGeom prst="rect">
              <a:avLst/>
            </a:prstGeom>
          </p:spPr>
          <p:txBody>
            <a:bodyPr wrap="square" lIns="0" tIns="0" rIns="0" bIns="0">
              <a:spAutoFit/>
            </a:bodyPr>
            <a:lstStyle/>
            <a:p>
              <a:r>
                <a:rPr lang="en-US" sz="1000" b="1" dirty="0">
                  <a:solidFill>
                    <a:schemeClr val="bg1"/>
                  </a:solidFill>
                </a:rPr>
                <a:t>@</a:t>
              </a:r>
              <a:r>
                <a:rPr lang="en-US" sz="1000" b="1" dirty="0" err="1">
                  <a:solidFill>
                    <a:schemeClr val="bg1"/>
                  </a:solidFill>
                </a:rPr>
                <a:t>eab</a:t>
              </a:r>
              <a:r>
                <a:rPr lang="en-US" sz="1000" b="1" dirty="0">
                  <a:solidFill>
                    <a:schemeClr val="bg1"/>
                  </a:solidFill>
                </a:rPr>
                <a:t>_</a:t>
              </a:r>
            </a:p>
          </p:txBody>
        </p:sp>
        <p:sp>
          <p:nvSpPr>
            <p:cNvPr id="27" name="EAb locations, phone, website">
              <a:extLst>
                <a:ext uri="{FF2B5EF4-FFF2-40B4-BE49-F238E27FC236}">
                  <a16:creationId xmlns:a16="http://schemas.microsoft.com/office/drawing/2014/main" id="{9561058F-4B60-1E4A-887B-A3F8ACC4672E}"/>
                </a:ext>
                <a:ext uri="{C183D7F6-B498-43B3-948B-1728B52AA6E4}">
                  <adec:decorative xmlns:adec="http://schemas.microsoft.com/office/drawing/2017/decorative" val="1"/>
                </a:ext>
              </a:extLst>
            </p:cNvPr>
            <p:cNvSpPr txBox="1"/>
            <p:nvPr/>
          </p:nvSpPr>
          <p:spPr bwMode="gray">
            <a:xfrm>
              <a:off x="5283780" y="1453501"/>
              <a:ext cx="704090" cy="153888"/>
            </a:xfrm>
            <a:prstGeom prst="rect">
              <a:avLst/>
            </a:prstGeom>
            <a:noFill/>
          </p:spPr>
          <p:txBody>
            <a:bodyPr wrap="square" lIns="0" tIns="0" rIns="0" bIns="0" rtlCol="0">
              <a:spAutoFit/>
            </a:bodyPr>
            <a:lstStyle/>
            <a:p>
              <a:pPr algn="l">
                <a:spcBef>
                  <a:spcPts val="500"/>
                </a:spcBef>
              </a:pPr>
              <a:r>
                <a:rPr lang="en-US" sz="1000" b="1" spc="0" baseline="0" dirty="0">
                  <a:solidFill>
                    <a:schemeClr val="bg1"/>
                  </a:solidFill>
                  <a:latin typeface="+mn-lt"/>
                  <a:ea typeface="Verdana" panose="020B0604030504040204" pitchFamily="34" charset="0"/>
                  <a:cs typeface="Verdana" panose="020B0604030504040204" pitchFamily="34" charset="0"/>
                </a:rPr>
                <a:t>@</a:t>
              </a:r>
              <a:r>
                <a:rPr lang="en-US" sz="1000" b="1" spc="0" baseline="0" dirty="0" err="1">
                  <a:solidFill>
                    <a:schemeClr val="bg1"/>
                  </a:solidFill>
                  <a:latin typeface="+mn-lt"/>
                  <a:ea typeface="Verdana" panose="020B0604030504040204" pitchFamily="34" charset="0"/>
                  <a:cs typeface="Verdana" panose="020B0604030504040204" pitchFamily="34" charset="0"/>
                </a:rPr>
                <a:t>eab.life</a:t>
              </a:r>
              <a:endParaRPr lang="en-US" sz="1000" b="1" spc="0" baseline="0" dirty="0">
                <a:solidFill>
                  <a:schemeClr val="bg1"/>
                </a:solidFill>
                <a:latin typeface="+mn-lt"/>
                <a:ea typeface="Verdana" panose="020B0604030504040204" pitchFamily="34" charset="0"/>
                <a:cs typeface="Verdana" panose="020B0604030504040204" pitchFamily="34" charset="0"/>
              </a:endParaRPr>
            </a:p>
          </p:txBody>
        </p:sp>
      </p:grpSp>
    </p:spTree>
    <p:custDataLst>
      <p:tags r:id="rId1"/>
    </p:custDataLst>
    <p:extLst>
      <p:ext uri="{BB962C8B-B14F-4D97-AF65-F5344CB8AC3E}">
        <p14:creationId xmlns:p14="http://schemas.microsoft.com/office/powerpoint/2010/main" val="27345991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_Presentation Title">
    <p:bg bwMode="gray">
      <p:bgPr>
        <a:solidFill>
          <a:schemeClr val="accent5"/>
        </a:solidFill>
        <a:effectLst/>
      </p:bgPr>
    </p:bg>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BE3C6BEB-96A4-D70F-BDD8-AE944A3437A3}"/>
              </a:ext>
            </a:extLst>
          </p:cNvPr>
          <p:cNvPicPr>
            <a:picLocks noChangeAspect="1"/>
          </p:cNvPicPr>
          <p:nvPr userDrawn="1"/>
        </p:nvPicPr>
        <p:blipFill>
          <a:blip r:embed="rId3"/>
          <a:stretch>
            <a:fillRect/>
          </a:stretch>
        </p:blipFill>
        <p:spPr>
          <a:xfrm>
            <a:off x="0" y="0"/>
            <a:ext cx="6400800" cy="4800600"/>
          </a:xfrm>
          <a:prstGeom prst="rect">
            <a:avLst/>
          </a:prstGeom>
        </p:spPr>
      </p:pic>
      <p:sp>
        <p:nvSpPr>
          <p:cNvPr id="6" name="Oval 5">
            <a:extLst>
              <a:ext uri="{FF2B5EF4-FFF2-40B4-BE49-F238E27FC236}">
                <a16:creationId xmlns:a16="http://schemas.microsoft.com/office/drawing/2014/main" id="{43C9B25E-5E8D-2C72-BB49-EA7CAE0617B4}"/>
              </a:ext>
            </a:extLst>
          </p:cNvPr>
          <p:cNvSpPr>
            <a:spLocks noChangeAspect="1"/>
          </p:cNvSpPr>
          <p:nvPr userDrawn="1"/>
        </p:nvSpPr>
        <p:spPr bwMode="gray">
          <a:xfrm>
            <a:off x="4934268" y="3439099"/>
            <a:ext cx="1188720" cy="11887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Header box white - decorative">
            <a:extLst>
              <a:ext uri="{C183D7F6-B498-43B3-948B-1728B52AA6E4}">
                <adec:decorative xmlns:adec="http://schemas.microsoft.com/office/drawing/2017/decorative" val="1"/>
              </a:ext>
            </a:extLst>
          </p:cNvPr>
          <p:cNvSpPr/>
          <p:nvPr userDrawn="1"/>
        </p:nvSpPr>
        <p:spPr bwMode="gray">
          <a:xfrm>
            <a:off x="1" y="1"/>
            <a:ext cx="6400800" cy="1065790"/>
          </a:xfrm>
          <a:prstGeom prst="rect">
            <a:avLst/>
          </a:prstGeom>
          <a:solidFill>
            <a:schemeClr val="bg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cxnSp>
        <p:nvCxnSpPr>
          <p:cNvPr id="9" name="Header line - decorative">
            <a:extLst>
              <a:ext uri="{C183D7F6-B498-43B3-948B-1728B52AA6E4}">
                <adec:decorative xmlns:adec="http://schemas.microsoft.com/office/drawing/2017/decorative" val="1"/>
              </a:ext>
            </a:extLst>
          </p:cNvPr>
          <p:cNvCxnSpPr/>
          <p:nvPr userDrawn="1"/>
        </p:nvCxnSpPr>
        <p:spPr bwMode="gray">
          <a:xfrm>
            <a:off x="0" y="1065791"/>
            <a:ext cx="6400799" cy="0"/>
          </a:xfrm>
          <a:prstGeom prst="line">
            <a:avLst/>
          </a:prstGeom>
          <a:noFill/>
          <a:ln w="38100" cap="flat" cmpd="sng" algn="ctr">
            <a:solidFill>
              <a:schemeClr val="accent6"/>
            </a:solidFill>
            <a:prstDash val="solid"/>
            <a:miter lim="800000"/>
          </a:ln>
          <a:effectLst/>
        </p:spPr>
      </p:cxnSp>
      <p:pic>
        <p:nvPicPr>
          <p:cNvPr id="11" name="EAB logo" descr="EAB 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gray">
          <a:xfrm>
            <a:off x="280551" y="274987"/>
            <a:ext cx="1174986" cy="512064"/>
          </a:xfrm>
          <a:prstGeom prst="rect">
            <a:avLst/>
          </a:prstGeom>
        </p:spPr>
      </p:pic>
      <p:sp>
        <p:nvSpPr>
          <p:cNvPr id="2" name="Presentation title"/>
          <p:cNvSpPr>
            <a:spLocks noGrp="1"/>
          </p:cNvSpPr>
          <p:nvPr>
            <p:ph type="title" hasCustomPrompt="1"/>
          </p:nvPr>
        </p:nvSpPr>
        <p:spPr bwMode="gray">
          <a:xfrm>
            <a:off x="812800" y="1904182"/>
            <a:ext cx="4389120" cy="692497"/>
          </a:xfrm>
          <a:prstGeom prst="rect">
            <a:avLst/>
          </a:prstGeom>
        </p:spPr>
        <p:txBody>
          <a:bodyPr lIns="0" tIns="0" rIns="0" bIns="0" anchor="b" anchorCtr="0">
            <a:spAutoFit/>
          </a:bodyPr>
          <a:lstStyle>
            <a:lvl1pPr>
              <a:lnSpc>
                <a:spcPct val="90000"/>
              </a:lnSpc>
              <a:defRPr sz="2500" b="0" baseline="0">
                <a:solidFill>
                  <a:schemeClr val="bg1"/>
                </a:solidFill>
              </a:defRPr>
            </a:lvl1pPr>
          </a:lstStyle>
          <a:p>
            <a:pPr lvl="0"/>
            <a:r>
              <a:rPr lang="en-US" dirty="0"/>
              <a:t>Presentation Title – Rockwell 25pt Regular, Title Case</a:t>
            </a:r>
          </a:p>
        </p:txBody>
      </p:sp>
      <p:sp>
        <p:nvSpPr>
          <p:cNvPr id="5" name="Presentation subtitle"/>
          <p:cNvSpPr>
            <a:spLocks noGrp="1"/>
          </p:cNvSpPr>
          <p:nvPr>
            <p:ph type="body" sz="quarter" idx="13" hasCustomPrompt="1"/>
          </p:nvPr>
        </p:nvSpPr>
        <p:spPr bwMode="gray">
          <a:xfrm>
            <a:off x="812800" y="2721211"/>
            <a:ext cx="4389120" cy="169277"/>
          </a:xfrm>
        </p:spPr>
        <p:txBody>
          <a:bodyPr/>
          <a:lstStyle>
            <a:lvl1pPr marL="0" indent="0">
              <a:spcBef>
                <a:spcPts val="0"/>
              </a:spcBef>
              <a:buNone/>
              <a:defRPr sz="1100" baseline="0">
                <a:solidFill>
                  <a:schemeClr val="bg1"/>
                </a:solidFill>
              </a:defRPr>
            </a:lvl1pPr>
            <a:lvl2pPr marL="114300" indent="0">
              <a:buNone/>
              <a:defRPr sz="1100">
                <a:solidFill>
                  <a:schemeClr val="accent1"/>
                </a:solidFill>
              </a:defRPr>
            </a:lvl2pPr>
            <a:lvl3pPr marL="228600" indent="0">
              <a:buNone/>
              <a:defRPr sz="1100">
                <a:solidFill>
                  <a:schemeClr val="accent1"/>
                </a:solidFill>
              </a:defRPr>
            </a:lvl3pPr>
            <a:lvl4pPr marL="342900" indent="0">
              <a:buNone/>
              <a:defRPr sz="1100">
                <a:solidFill>
                  <a:schemeClr val="accent1"/>
                </a:solidFill>
              </a:defRPr>
            </a:lvl4pPr>
            <a:lvl5pPr marL="457200" indent="0">
              <a:buNone/>
              <a:defRPr sz="1100">
                <a:solidFill>
                  <a:schemeClr val="accent1"/>
                </a:solidFill>
              </a:defRPr>
            </a:lvl5pPr>
          </a:lstStyle>
          <a:p>
            <a:pPr lvl="0"/>
            <a:r>
              <a:rPr lang="en-US" dirty="0"/>
              <a:t>Presentation Subtitle – Verdana 11pt Regular, Title Case</a:t>
            </a:r>
          </a:p>
        </p:txBody>
      </p:sp>
      <p:sp>
        <p:nvSpPr>
          <p:cNvPr id="7" name="Program name"/>
          <p:cNvSpPr>
            <a:spLocks noGrp="1"/>
          </p:cNvSpPr>
          <p:nvPr>
            <p:ph type="body" sz="quarter" idx="14" hasCustomPrompt="1"/>
          </p:nvPr>
        </p:nvSpPr>
        <p:spPr bwMode="gray">
          <a:xfrm>
            <a:off x="6579554" y="4635512"/>
            <a:ext cx="389082" cy="172781"/>
          </a:xfrm>
        </p:spPr>
        <p:txBody>
          <a:bodyPr anchor="b" anchorCtr="0"/>
          <a:lstStyle>
            <a:lvl1pPr marL="0" indent="0" algn="r">
              <a:spcBef>
                <a:spcPts val="0"/>
              </a:spcBef>
              <a:buNone/>
              <a:defRPr>
                <a:solidFill>
                  <a:schemeClr val="bg1"/>
                </a:solidFill>
              </a:defRPr>
            </a:lvl1pPr>
            <a:lvl2pPr marL="114300" indent="0">
              <a:buNone/>
              <a:defRPr>
                <a:solidFill>
                  <a:schemeClr val="bg1"/>
                </a:solidFill>
              </a:defRPr>
            </a:lvl2pPr>
            <a:lvl3pPr marL="228600" indent="0">
              <a:buNone/>
              <a:defRPr>
                <a:solidFill>
                  <a:schemeClr val="bg1"/>
                </a:solidFill>
              </a:defRPr>
            </a:lvl3pPr>
            <a:lvl4pPr marL="342900" indent="0">
              <a:buNone/>
              <a:defRPr>
                <a:solidFill>
                  <a:schemeClr val="bg1"/>
                </a:solidFill>
              </a:defRPr>
            </a:lvl4pPr>
            <a:lvl5pPr marL="457200" indent="0">
              <a:buNone/>
              <a:defRPr>
                <a:solidFill>
                  <a:schemeClr val="bg1"/>
                </a:solidFill>
              </a:defRPr>
            </a:lvl5pPr>
          </a:lstStyle>
          <a:p>
            <a:pPr lvl="0"/>
            <a:r>
              <a:rPr lang="en-US" dirty="0"/>
              <a:t>  </a:t>
            </a:r>
          </a:p>
        </p:txBody>
      </p:sp>
    </p:spTree>
    <p:custDataLst>
      <p:tags r:id="rId1"/>
    </p:custDataLst>
    <p:extLst>
      <p:ext uri="{BB962C8B-B14F-4D97-AF65-F5344CB8AC3E}">
        <p14:creationId xmlns:p14="http://schemas.microsoft.com/office/powerpoint/2010/main" val="1275580915"/>
      </p:ext>
    </p:extLst>
  </p:cSld>
  <p:clrMapOvr>
    <a:masterClrMapping/>
  </p:clrMapOvr>
  <p:extLst>
    <p:ext uri="{DCECCB84-F9BA-43D5-87BE-67443E8EF086}">
      <p15:sldGuideLst xmlns:p15="http://schemas.microsoft.com/office/powerpoint/2012/main">
        <p15:guide id="0" orient="horz" pos="1824">
          <p15:clr>
            <a:srgbClr val="FBAE40"/>
          </p15:clr>
        </p15:guide>
        <p15:guide id="1" pos="512">
          <p15:clr>
            <a:srgbClr val="FBAE40"/>
          </p15:clr>
        </p15:guide>
        <p15:guide id="2" orient="horz" pos="189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Impact Slide">
    <p:bg bwMode="gray">
      <p:bgPr>
        <a:solidFill>
          <a:schemeClr val="accent5"/>
        </a:solidFill>
        <a:effectLst/>
      </p:bgPr>
    </p:bg>
    <p:spTree>
      <p:nvGrpSpPr>
        <p:cNvPr id="1" name=""/>
        <p:cNvGrpSpPr/>
        <p:nvPr/>
      </p:nvGrpSpPr>
      <p:grpSpPr>
        <a:xfrm>
          <a:off x="0" y="0"/>
          <a:ext cx="0" cy="0"/>
          <a:chOff x="0" y="0"/>
          <a:chExt cx="0" cy="0"/>
        </a:xfrm>
      </p:grpSpPr>
      <p:sp>
        <p:nvSpPr>
          <p:cNvPr id="2" name="Slide title"/>
          <p:cNvSpPr>
            <a:spLocks noGrp="1"/>
          </p:cNvSpPr>
          <p:nvPr>
            <p:ph type="title" hasCustomPrompt="1"/>
          </p:nvPr>
        </p:nvSpPr>
        <p:spPr bwMode="gray">
          <a:xfrm>
            <a:off x="279056" y="309824"/>
            <a:ext cx="3902242" cy="256480"/>
          </a:xfrm>
          <a:prstGeom prst="rect">
            <a:avLst/>
          </a:prstGeom>
        </p:spPr>
        <p:txBody>
          <a:bodyPr wrap="square" lIns="0" tIns="0" rIns="0" bIns="0" anchor="b" anchorCtr="0">
            <a:spAutoFit/>
          </a:bodyPr>
          <a:lstStyle>
            <a:lvl1pPr>
              <a:lnSpc>
                <a:spcPct val="90000"/>
              </a:lnSpc>
              <a:defRPr b="0" baseline="0">
                <a:solidFill>
                  <a:schemeClr val="bg1"/>
                </a:solidFill>
              </a:defRPr>
            </a:lvl1pPr>
          </a:lstStyle>
          <a:p>
            <a:r>
              <a:rPr lang="en-US" dirty="0"/>
              <a:t>Impact Slide Title – Rockwell 18pt</a:t>
            </a:r>
          </a:p>
        </p:txBody>
      </p:sp>
      <p:sp>
        <p:nvSpPr>
          <p:cNvPr id="6" name="Slide subtitle"/>
          <p:cNvSpPr>
            <a:spLocks noGrp="1"/>
          </p:cNvSpPr>
          <p:nvPr>
            <p:ph type="body" sz="quarter" idx="16" hasCustomPrompt="1"/>
          </p:nvPr>
        </p:nvSpPr>
        <p:spPr bwMode="gray">
          <a:xfrm>
            <a:off x="531293" y="604599"/>
            <a:ext cx="4025123" cy="256480"/>
          </a:xfrm>
        </p:spPr>
        <p:txBody>
          <a:bodyPr/>
          <a:lstStyle>
            <a:lvl1pPr marL="0" indent="0">
              <a:lnSpc>
                <a:spcPct val="90000"/>
              </a:lnSpc>
              <a:spcBef>
                <a:spcPts val="0"/>
              </a:spcBef>
              <a:buNone/>
              <a:defRPr sz="1800" spc="50" baseline="0">
                <a:solidFill>
                  <a:schemeClr val="bg1"/>
                </a:solidFill>
                <a:latin typeface="+mj-lt"/>
              </a:defRPr>
            </a:lvl1pPr>
          </a:lstStyle>
          <a:p>
            <a:pPr lvl="0"/>
            <a:r>
              <a:rPr lang="en-US" dirty="0"/>
              <a:t>Title Continued Here If Needed</a:t>
            </a:r>
          </a:p>
        </p:txBody>
      </p:sp>
      <p:sp>
        <p:nvSpPr>
          <p:cNvPr id="15" name="Text box"/>
          <p:cNvSpPr>
            <a:spLocks noGrp="1"/>
          </p:cNvSpPr>
          <p:nvPr>
            <p:ph type="body" sz="quarter" idx="17" hasCustomPrompt="1"/>
          </p:nvPr>
        </p:nvSpPr>
        <p:spPr bwMode="gray">
          <a:xfrm>
            <a:off x="1079874" y="1727589"/>
            <a:ext cx="4241053" cy="1523815"/>
          </a:xfrm>
        </p:spPr>
        <p:txBody>
          <a:bodyPr/>
          <a:lstStyle>
            <a:lvl1pPr marL="0" indent="0">
              <a:lnSpc>
                <a:spcPct val="120000"/>
              </a:lnSpc>
              <a:spcBef>
                <a:spcPts val="1200"/>
              </a:spcBef>
              <a:buNone/>
              <a:defRPr sz="1400">
                <a:solidFill>
                  <a:schemeClr val="bg1"/>
                </a:solidFill>
              </a:defRPr>
            </a:lvl1pPr>
            <a:lvl2pPr marL="114300" indent="0">
              <a:lnSpc>
                <a:spcPct val="110000"/>
              </a:lnSpc>
              <a:spcBef>
                <a:spcPts val="1200"/>
              </a:spcBef>
              <a:buNone/>
              <a:defRPr sz="1400">
                <a:solidFill>
                  <a:schemeClr val="bg1"/>
                </a:solidFill>
              </a:defRPr>
            </a:lvl2pPr>
            <a:lvl3pPr marL="228600" indent="0">
              <a:lnSpc>
                <a:spcPct val="110000"/>
              </a:lnSpc>
              <a:spcBef>
                <a:spcPts val="1200"/>
              </a:spcBef>
              <a:buNone/>
              <a:defRPr sz="1400">
                <a:solidFill>
                  <a:schemeClr val="bg1"/>
                </a:solidFill>
              </a:defRPr>
            </a:lvl3pPr>
            <a:lvl4pPr marL="342900" indent="0">
              <a:lnSpc>
                <a:spcPct val="110000"/>
              </a:lnSpc>
              <a:spcBef>
                <a:spcPts val="1200"/>
              </a:spcBef>
              <a:buNone/>
              <a:defRPr sz="1400">
                <a:solidFill>
                  <a:schemeClr val="bg1"/>
                </a:solidFill>
              </a:defRPr>
            </a:lvl4pPr>
            <a:lvl5pPr marL="457200" indent="0">
              <a:lnSpc>
                <a:spcPct val="110000"/>
              </a:lnSpc>
              <a:spcBef>
                <a:spcPts val="1200"/>
              </a:spcBef>
              <a:buNone/>
              <a:defRPr sz="1400">
                <a:solidFill>
                  <a:schemeClr val="bg1"/>
                </a:solidFill>
              </a:defRPr>
            </a:lvl5pPr>
          </a:lstStyle>
          <a:p>
            <a:pPr lvl="0"/>
            <a:r>
              <a:rPr lang="en-US" dirty="0"/>
              <a:t>Use dark background (impact) slides sparingly (ex: a single quote, statistic, or large image). See sample impact slides in the EAB On-screen Graphic and Layout Guide. Impact quote text – Verdana 14pt Regular. Keep quote short and minimize slide titling. </a:t>
            </a:r>
          </a:p>
        </p:txBody>
      </p:sp>
      <p:sp>
        <p:nvSpPr>
          <p:cNvPr id="17" name="Footnote"/>
          <p:cNvSpPr>
            <a:spLocks noGrp="1"/>
          </p:cNvSpPr>
          <p:nvPr>
            <p:ph type="body" sz="quarter" idx="19" hasCustomPrompt="1"/>
          </p:nvPr>
        </p:nvSpPr>
        <p:spPr bwMode="gray">
          <a:xfrm>
            <a:off x="0" y="4403825"/>
            <a:ext cx="2046204" cy="230832"/>
          </a:xfrm>
        </p:spPr>
        <p:txBody>
          <a:bodyPr lIns="64008" anchor="b" anchorCtr="0"/>
          <a:lstStyle>
            <a:lvl1pPr marL="114300" indent="-114300">
              <a:spcBef>
                <a:spcPts val="100"/>
              </a:spcBef>
              <a:buFont typeface="+mj-lt"/>
              <a:buAutoNum type="arabicParenR"/>
              <a:defRPr sz="500">
                <a:solidFill>
                  <a:schemeClr val="accent1"/>
                </a:solidFill>
              </a:defRPr>
            </a:lvl1pPr>
            <a:lvl2pPr>
              <a:spcBef>
                <a:spcPts val="200"/>
              </a:spcBef>
              <a:defRPr sz="500"/>
            </a:lvl2pPr>
            <a:lvl3pPr>
              <a:spcBef>
                <a:spcPts val="200"/>
              </a:spcBef>
              <a:defRPr sz="500"/>
            </a:lvl3pPr>
            <a:lvl4pPr>
              <a:spcBef>
                <a:spcPts val="200"/>
              </a:spcBef>
              <a:defRPr sz="500"/>
            </a:lvl4pPr>
            <a:lvl5pPr>
              <a:spcBef>
                <a:spcPts val="200"/>
              </a:spcBef>
              <a:defRPr sz="500"/>
            </a:lvl5pPr>
          </a:lstStyle>
          <a:p>
            <a:pPr lvl="0"/>
            <a:r>
              <a:rPr lang="en-US" dirty="0"/>
              <a:t>Click to add footnote. Numbers appear automatically (no additional space or tab needed). Use a period at the end of each footnote. Stretch box to the right as needed.</a:t>
            </a:r>
          </a:p>
        </p:txBody>
      </p:sp>
      <p:sp>
        <p:nvSpPr>
          <p:cNvPr id="16" name="Source - decorative">
            <a:extLst>
              <a:ext uri="{C183D7F6-B498-43B3-948B-1728B52AA6E4}">
                <adec:decorative xmlns:adec="http://schemas.microsoft.com/office/drawing/2017/decorative" val="1"/>
              </a:ext>
            </a:extLst>
          </p:cNvPr>
          <p:cNvSpPr>
            <a:spLocks noGrp="1"/>
          </p:cNvSpPr>
          <p:nvPr>
            <p:ph type="body" sz="quarter" idx="18" hasCustomPrompt="1"/>
          </p:nvPr>
        </p:nvSpPr>
        <p:spPr bwMode="gray">
          <a:xfrm>
            <a:off x="4114800" y="4599432"/>
            <a:ext cx="2286000" cy="201168"/>
          </a:xfrm>
        </p:spPr>
        <p:txBody>
          <a:bodyPr rIns="64008" bIns="45720" anchor="b" anchorCtr="0"/>
          <a:lstStyle>
            <a:lvl1pPr marL="0" indent="0">
              <a:spcBef>
                <a:spcPts val="200"/>
              </a:spcBef>
              <a:buNone/>
              <a:defRPr sz="500">
                <a:solidFill>
                  <a:schemeClr val="accent1"/>
                </a:solidFill>
              </a:defRPr>
            </a:lvl1pPr>
            <a:lvl2pPr marL="114300" indent="0">
              <a:spcBef>
                <a:spcPts val="200"/>
              </a:spcBef>
              <a:buNone/>
              <a:defRPr sz="500"/>
            </a:lvl2pPr>
            <a:lvl3pPr marL="228600" indent="0">
              <a:spcBef>
                <a:spcPts val="200"/>
              </a:spcBef>
              <a:buNone/>
              <a:defRPr sz="500"/>
            </a:lvl3pPr>
            <a:lvl4pPr marL="342900" indent="0">
              <a:spcBef>
                <a:spcPts val="200"/>
              </a:spcBef>
              <a:buNone/>
              <a:defRPr sz="500"/>
            </a:lvl4pPr>
            <a:lvl5pPr marL="457200" indent="0">
              <a:spcBef>
                <a:spcPts val="200"/>
              </a:spcBef>
              <a:buNone/>
              <a:defRPr sz="500"/>
            </a:lvl5pPr>
          </a:lstStyle>
          <a:p>
            <a:pPr lvl="0"/>
            <a:r>
              <a:rPr lang="en-US" dirty="0"/>
              <a:t>Source: Click to add source. Use a single space after “Source:” and a period at the end of the source. Stretch box to the left as needed.</a:t>
            </a:r>
          </a:p>
        </p:txBody>
      </p:sp>
      <p:sp>
        <p:nvSpPr>
          <p:cNvPr id="9" name="Slide number - decorative">
            <a:extLst>
              <a:ext uri="{C183D7F6-B498-43B3-948B-1728B52AA6E4}">
                <adec:decorative xmlns:adec="http://schemas.microsoft.com/office/drawing/2017/decorative" val="1"/>
              </a:ext>
            </a:extLst>
          </p:cNvPr>
          <p:cNvSpPr txBox="1"/>
          <p:nvPr userDrawn="1"/>
        </p:nvSpPr>
        <p:spPr bwMode="gray">
          <a:xfrm>
            <a:off x="6128821" y="0"/>
            <a:ext cx="271979" cy="136961"/>
          </a:xfrm>
          <a:prstGeom prst="rect">
            <a:avLst/>
          </a:prstGeom>
          <a:noFill/>
        </p:spPr>
        <p:txBody>
          <a:bodyPr wrap="square" lIns="0" tIns="36576" rIns="45720" bIns="0" rtlCol="0">
            <a:spAutoFit/>
          </a:bodyPr>
          <a:lstStyle/>
          <a:p>
            <a:pPr algn="r">
              <a:spcBef>
                <a:spcPts val="500"/>
              </a:spcBef>
            </a:pPr>
            <a:fld id="{11A0A082-46D1-4CDC-90AB-7FACAC0B3028}" type="slidenum">
              <a:rPr lang="en-US" sz="650" smtClean="0">
                <a:solidFill>
                  <a:schemeClr val="bg1"/>
                </a:solidFill>
                <a:latin typeface="+mj-lt"/>
              </a:rPr>
              <a:t>‹#›</a:t>
            </a:fld>
            <a:endParaRPr lang="en-US" sz="650" dirty="0">
              <a:solidFill>
                <a:schemeClr val="bg1"/>
              </a:solidFill>
              <a:latin typeface="+mj-lt"/>
            </a:endParaRPr>
          </a:p>
        </p:txBody>
      </p:sp>
    </p:spTree>
    <p:custDataLst>
      <p:tags r:id="rId1"/>
    </p:custDataLst>
    <p:extLst>
      <p:ext uri="{BB962C8B-B14F-4D97-AF65-F5344CB8AC3E}">
        <p14:creationId xmlns:p14="http://schemas.microsoft.com/office/powerpoint/2010/main" val="214973488"/>
      </p:ext>
    </p:extLst>
  </p:cSld>
  <p:clrMapOvr>
    <a:masterClrMapping/>
  </p:clrMapOvr>
  <p:extLst>
    <p:ext uri="{DCECCB84-F9BA-43D5-87BE-67443E8EF086}">
      <p15:sldGuideLst xmlns:p15="http://schemas.microsoft.com/office/powerpoint/2012/main">
        <p15:guide id="1" orient="horz" pos="6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s://www.eab.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1.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ags" Target="../tags/tag17.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hyperlink" Target="https://www.eab.com/" TargetMode="Externa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Master: copyright - decorative">
            <a:hlinkClick r:id="rId18"/>
            <a:extLst>
              <a:ext uri="{C183D7F6-B498-43B3-948B-1728B52AA6E4}">
                <adec:decorative xmlns:adec="http://schemas.microsoft.com/office/drawing/2017/decorative" val="1"/>
              </a:ext>
            </a:extLst>
          </p:cNvPr>
          <p:cNvSpPr txBox="1"/>
          <p:nvPr/>
        </p:nvSpPr>
        <p:spPr bwMode="gray">
          <a:xfrm>
            <a:off x="-1" y="4677489"/>
            <a:ext cx="2074069" cy="123111"/>
          </a:xfrm>
          <a:prstGeom prst="rect">
            <a:avLst/>
          </a:prstGeom>
          <a:noFill/>
        </p:spPr>
        <p:txBody>
          <a:bodyPr wrap="square" lIns="64008" tIns="0" rIns="64008" bIns="45720" rtlCol="0" anchor="b" anchorCtr="0">
            <a:spAutoFit/>
          </a:bodyPr>
          <a:lstStyle/>
          <a:p>
            <a:pPr marL="0" marR="0" lvl="0" indent="0" algn="l" defTabSz="64008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©2024 by EAB. </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Arial"/>
              </a:rPr>
              <a:t>All Rights Reserved.</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 </a:t>
            </a:r>
            <a:r>
              <a:rPr kumimoji="0" lang="en-US" sz="500" b="1"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eab.com</a:t>
            </a:r>
            <a:endPar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endParaRPr>
          </a:p>
        </p:txBody>
      </p:sp>
      <p:sp>
        <p:nvSpPr>
          <p:cNvPr id="10" name="Master: slide title"/>
          <p:cNvSpPr>
            <a:spLocks noGrp="1"/>
          </p:cNvSpPr>
          <p:nvPr>
            <p:ph type="title"/>
          </p:nvPr>
        </p:nvSpPr>
        <p:spPr bwMode="gray">
          <a:xfrm>
            <a:off x="277812" y="309824"/>
            <a:ext cx="5845175" cy="256480"/>
          </a:xfrm>
          <a:prstGeom prst="rect">
            <a:avLst/>
          </a:prstGeom>
        </p:spPr>
        <p:txBody>
          <a:bodyPr vert="horz" wrap="square" lIns="0" tIns="0" rIns="0" bIns="0" rtlCol="0" anchor="b" anchorCtr="0">
            <a:spAutoFit/>
          </a:bodyPr>
          <a:lstStyle/>
          <a:p>
            <a:r>
              <a:rPr lang="en-US" dirty="0"/>
              <a:t>Slide Title – Rockwell 18pt Regular, Title Case</a:t>
            </a:r>
          </a:p>
        </p:txBody>
      </p:sp>
      <p:sp>
        <p:nvSpPr>
          <p:cNvPr id="12" name="Master: bullets"/>
          <p:cNvSpPr>
            <a:spLocks noGrp="1"/>
          </p:cNvSpPr>
          <p:nvPr>
            <p:ph type="body" idx="1"/>
          </p:nvPr>
        </p:nvSpPr>
        <p:spPr bwMode="gray">
          <a:xfrm>
            <a:off x="2361804" y="1587129"/>
            <a:ext cx="1677192" cy="1759456"/>
          </a:xfrm>
          <a:prstGeom prst="rect">
            <a:avLst/>
          </a:prstGeom>
        </p:spPr>
        <p:txBody>
          <a:bodyPr vert="horz" wrap="square" lIns="0" tIns="0" rIns="0" bIns="0" rtlCol="0">
            <a:sp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2" name="Master: copyright - decorative">
            <a:hlinkClick r:id="rId18"/>
            <a:extLst>
              <a:ext uri="{FF2B5EF4-FFF2-40B4-BE49-F238E27FC236}">
                <a16:creationId xmlns:a16="http://schemas.microsoft.com/office/drawing/2014/main" id="{7D5690D4-7776-AB2E-87D9-BBE9A45AABBA}"/>
              </a:ext>
              <a:ext uri="{C183D7F6-B498-43B3-948B-1728B52AA6E4}">
                <adec:decorative xmlns:adec="http://schemas.microsoft.com/office/drawing/2017/decorative" val="1"/>
              </a:ext>
            </a:extLst>
          </p:cNvPr>
          <p:cNvSpPr txBox="1"/>
          <p:nvPr userDrawn="1"/>
        </p:nvSpPr>
        <p:spPr bwMode="gray">
          <a:xfrm>
            <a:off x="-1" y="4677489"/>
            <a:ext cx="2074069" cy="123111"/>
          </a:xfrm>
          <a:prstGeom prst="rect">
            <a:avLst/>
          </a:prstGeom>
          <a:noFill/>
        </p:spPr>
        <p:txBody>
          <a:bodyPr wrap="square" lIns="64008" tIns="0" rIns="64008" bIns="45720" rtlCol="0" anchor="b" anchorCtr="0">
            <a:spAutoFit/>
          </a:bodyPr>
          <a:lstStyle/>
          <a:p>
            <a:pPr marL="0" marR="0" lvl="0" indent="0" algn="l" defTabSz="64008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©2024 by EAB. </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Arial"/>
              </a:rPr>
              <a:t>All Rights Reserved.</a:t>
            </a:r>
            <a:r>
              <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 </a:t>
            </a:r>
            <a:r>
              <a:rPr kumimoji="0" lang="en-US" sz="500" b="1"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rPr>
              <a:t>eab.com</a:t>
            </a:r>
            <a:endParaRPr kumimoji="0" lang="en-US" sz="500" b="0" i="0" u="none" strike="noStrike" kern="1200" cap="none" spc="0" normalizeH="0" baseline="0" noProof="0" dirty="0">
              <a:ln>
                <a:noFill/>
              </a:ln>
              <a:solidFill>
                <a:schemeClr val="bg2">
                  <a:lumMod val="75000"/>
                </a:schemeClr>
              </a:solidFill>
              <a:effectLst/>
              <a:uLnTx/>
              <a:uFillTx/>
              <a:latin typeface="+mn-lt"/>
              <a:ea typeface="Verdana" panose="020B0604030504040204" pitchFamily="34" charset="0"/>
              <a:cs typeface="Verdana" panose="020B0604030504040204" pitchFamily="34" charset="0"/>
            </a:endParaRPr>
          </a:p>
        </p:txBody>
      </p:sp>
    </p:spTree>
    <p:custDataLst>
      <p:tags r:id="rId17"/>
    </p:custDataLst>
    <p:extLst>
      <p:ext uri="{BB962C8B-B14F-4D97-AF65-F5344CB8AC3E}">
        <p14:creationId xmlns:p14="http://schemas.microsoft.com/office/powerpoint/2010/main" val="242051961"/>
      </p:ext>
    </p:extLst>
  </p:cSld>
  <p:clrMap bg1="lt1" tx1="dk1" bg2="lt2" tx2="dk2" accent1="accent1" accent2="accent2" accent3="accent3" accent4="accent4" accent5="accent5" accent6="accent6" hlink="hlink" folHlink="folHlink"/>
  <p:sldLayoutIdLst>
    <p:sldLayoutId id="2147483702" r:id="rId1"/>
    <p:sldLayoutId id="2147483689" r:id="rId2"/>
    <p:sldLayoutId id="2147483690" r:id="rId3"/>
    <p:sldLayoutId id="2147483703"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Lst>
  <p:hf hdr="0" ftr="0" dt="0"/>
  <p:txStyles>
    <p:titleStyle>
      <a:lvl1pPr algn="l" defTabSz="480060" rtl="0" eaLnBrk="1" latinLnBrk="0" hangingPunct="1">
        <a:lnSpc>
          <a:spcPct val="90000"/>
        </a:lnSpc>
        <a:spcBef>
          <a:spcPct val="0"/>
        </a:spcBef>
        <a:buNone/>
        <a:defRPr sz="1800" kern="1200" spc="50" baseline="0">
          <a:solidFill>
            <a:schemeClr val="tx1"/>
          </a:solidFill>
          <a:latin typeface="+mj-lt"/>
          <a:ea typeface="+mj-ea"/>
          <a:cs typeface="+mj-cs"/>
        </a:defRPr>
      </a:lvl1pPr>
    </p:titleStyle>
    <p:bodyStyle>
      <a:lvl1pPr marL="117475" indent="-117475"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1pPr>
      <a:lvl2pPr marL="228600" indent="-114300" algn="l" defTabSz="480060" rtl="0" eaLnBrk="1" latinLnBrk="0" hangingPunct="1">
        <a:lnSpc>
          <a:spcPct val="100000"/>
        </a:lnSpc>
        <a:spcBef>
          <a:spcPts val="500"/>
        </a:spcBef>
        <a:buClrTx/>
        <a:buFont typeface="Verdana" panose="020B0604030504040204" pitchFamily="34" charset="0"/>
        <a:buChar char="–"/>
        <a:defRPr sz="900" kern="1200">
          <a:solidFill>
            <a:schemeClr val="tx1"/>
          </a:solidFill>
          <a:latin typeface="+mn-lt"/>
          <a:ea typeface="+mn-ea"/>
          <a:cs typeface="+mn-cs"/>
        </a:defRPr>
      </a:lvl2pPr>
      <a:lvl3pPr marL="342900" indent="-114300"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3pPr>
      <a:lvl4pPr marL="4572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48006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114300" rtl="0" eaLnBrk="1" latinLnBrk="0" hangingPunct="1">
        <a:lnSpc>
          <a:spcPct val="100000"/>
        </a:lnSpc>
        <a:spcBef>
          <a:spcPts val="300"/>
        </a:spcBef>
        <a:defRPr sz="800" kern="1200">
          <a:solidFill>
            <a:schemeClr val="tx1"/>
          </a:solidFill>
          <a:latin typeface="+mn-lt"/>
          <a:ea typeface="+mn-ea"/>
          <a:cs typeface="+mn-cs"/>
        </a:defRPr>
      </a:lvl1pPr>
      <a:lvl2pPr marL="0" algn="l" defTabSz="-114300" rtl="0" eaLnBrk="1" latinLnBrk="0" hangingPunct="1">
        <a:lnSpc>
          <a:spcPct val="100000"/>
        </a:lnSpc>
        <a:spcBef>
          <a:spcPts val="300"/>
        </a:spcBef>
        <a:defRPr sz="800" kern="1200">
          <a:solidFill>
            <a:schemeClr val="tx1"/>
          </a:solidFill>
          <a:latin typeface="+mn-lt"/>
          <a:ea typeface="+mn-ea"/>
          <a:cs typeface="+mn-cs"/>
        </a:defRPr>
      </a:lvl2pPr>
      <a:lvl3pPr marL="0" algn="l" defTabSz="-114300" rtl="0" eaLnBrk="1" latinLnBrk="0" hangingPunct="1">
        <a:lnSpc>
          <a:spcPct val="100000"/>
        </a:lnSpc>
        <a:spcBef>
          <a:spcPts val="300"/>
        </a:spcBef>
        <a:defRPr sz="800" kern="1200">
          <a:solidFill>
            <a:schemeClr val="tx1"/>
          </a:solidFill>
          <a:latin typeface="+mn-lt"/>
          <a:ea typeface="+mn-ea"/>
          <a:cs typeface="+mn-cs"/>
        </a:defRPr>
      </a:lvl3pPr>
      <a:lvl4pPr marL="0" algn="l" defTabSz="-114300" rtl="0" eaLnBrk="1" latinLnBrk="0" hangingPunct="1">
        <a:lnSpc>
          <a:spcPct val="100000"/>
        </a:lnSpc>
        <a:spcBef>
          <a:spcPts val="300"/>
        </a:spcBef>
        <a:defRPr sz="800" kern="1200">
          <a:solidFill>
            <a:schemeClr val="tx1"/>
          </a:solidFill>
          <a:latin typeface="+mn-lt"/>
          <a:ea typeface="+mn-ea"/>
          <a:cs typeface="+mn-cs"/>
        </a:defRPr>
      </a:lvl4pPr>
      <a:lvl5pPr marL="0" algn="l" defTabSz="-114300" rtl="0" eaLnBrk="1" latinLnBrk="0" hangingPunct="1">
        <a:lnSpc>
          <a:spcPct val="100000"/>
        </a:lnSpc>
        <a:spcBef>
          <a:spcPts val="300"/>
        </a:spcBef>
        <a:defRPr sz="800" kern="1200">
          <a:solidFill>
            <a:schemeClr val="tx1"/>
          </a:solidFill>
          <a:latin typeface="+mn-lt"/>
          <a:ea typeface="+mn-ea"/>
          <a:cs typeface="+mn-cs"/>
        </a:defRPr>
      </a:lvl5pPr>
      <a:lvl6pPr marL="0" algn="l" defTabSz="-114300" rtl="0" eaLnBrk="1" latinLnBrk="0" hangingPunct="1">
        <a:lnSpc>
          <a:spcPct val="100000"/>
        </a:lnSpc>
        <a:spcBef>
          <a:spcPts val="300"/>
        </a:spcBef>
        <a:defRPr sz="800" kern="1200">
          <a:solidFill>
            <a:schemeClr val="tx1"/>
          </a:solidFill>
          <a:latin typeface="+mn-lt"/>
          <a:ea typeface="+mn-ea"/>
          <a:cs typeface="+mn-cs"/>
        </a:defRPr>
      </a:lvl6pPr>
      <a:lvl7pPr marL="0" algn="l" defTabSz="-114300" rtl="0" eaLnBrk="1" latinLnBrk="0" hangingPunct="1">
        <a:lnSpc>
          <a:spcPct val="100000"/>
        </a:lnSpc>
        <a:spcBef>
          <a:spcPts val="300"/>
        </a:spcBef>
        <a:defRPr sz="800" kern="1200">
          <a:solidFill>
            <a:schemeClr val="tx1"/>
          </a:solidFill>
          <a:latin typeface="+mn-lt"/>
          <a:ea typeface="+mn-ea"/>
          <a:cs typeface="+mn-cs"/>
        </a:defRPr>
      </a:lvl7pPr>
      <a:lvl8pPr marL="0" algn="l" defTabSz="-114300" rtl="0" eaLnBrk="1" latinLnBrk="0" hangingPunct="1">
        <a:lnSpc>
          <a:spcPct val="100000"/>
        </a:lnSpc>
        <a:spcBef>
          <a:spcPts val="300"/>
        </a:spcBef>
        <a:defRPr sz="800" kern="1200">
          <a:solidFill>
            <a:schemeClr val="tx1"/>
          </a:solidFill>
          <a:latin typeface="+mn-lt"/>
          <a:ea typeface="+mn-ea"/>
          <a:cs typeface="+mn-cs"/>
        </a:defRPr>
      </a:lvl8pPr>
      <a:lvl9pPr marL="0" algn="l" defTabSz="-114300" rtl="0" eaLnBrk="1" latinLnBrk="0" hangingPunct="1">
        <a:lnSpc>
          <a:spcPct val="100000"/>
        </a:lnSpc>
        <a:spcBef>
          <a:spcPts val="300"/>
        </a:spcBef>
        <a:defRPr sz="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57">
          <p15:clr>
            <a:srgbClr val="C35EA4"/>
          </p15:clr>
        </p15:guide>
        <p15:guide id="2" pos="175">
          <p15:clr>
            <a:srgbClr val="C35EA4"/>
          </p15:clr>
        </p15:guide>
        <p15:guide id="3" orient="horz" pos="2849">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Master: copyright - decorative">
            <a:hlinkClick r:id="rId19"/>
            <a:extLst>
              <a:ext uri="{C183D7F6-B498-43B3-948B-1728B52AA6E4}">
                <adec:decorative xmlns:adec="http://schemas.microsoft.com/office/drawing/2017/decorative" val="1"/>
              </a:ext>
            </a:extLst>
          </p:cNvPr>
          <p:cNvSpPr txBox="1"/>
          <p:nvPr/>
        </p:nvSpPr>
        <p:spPr bwMode="gray">
          <a:xfrm>
            <a:off x="-1" y="4677489"/>
            <a:ext cx="2074069" cy="123111"/>
          </a:xfrm>
          <a:prstGeom prst="rect">
            <a:avLst/>
          </a:prstGeom>
          <a:noFill/>
        </p:spPr>
        <p:txBody>
          <a:bodyPr wrap="square" lIns="64008" tIns="0" rIns="64008" bIns="45720" rtlCol="0" anchor="b" anchorCtr="0">
            <a:spAutoFit/>
          </a:bodyPr>
          <a:lstStyle/>
          <a:p>
            <a:pPr marL="0" marR="0" lvl="0" indent="0" algn="l" defTabSz="64008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rPr>
              <a:t>©2025 by EAB. </a:t>
            </a:r>
            <a:r>
              <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Arial"/>
              </a:rPr>
              <a:t>All Rights Reserved.</a:t>
            </a:r>
            <a:r>
              <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rPr>
              <a:t> </a:t>
            </a:r>
            <a:r>
              <a:rPr kumimoji="0" lang="en-US" sz="500" b="1"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rPr>
              <a:t>eab.com</a:t>
            </a:r>
            <a:endParaRPr kumimoji="0" lang="en-US" sz="500" b="0" i="0" u="none" strike="noStrike" kern="1200" cap="none" spc="0" normalizeH="0" baseline="0" noProof="0" dirty="0">
              <a:ln>
                <a:noFill/>
              </a:ln>
              <a:solidFill>
                <a:schemeClr val="bg1">
                  <a:lumMod val="50000"/>
                </a:schemeClr>
              </a:solidFill>
              <a:effectLst/>
              <a:uLnTx/>
              <a:uFillTx/>
              <a:latin typeface="+mn-lt"/>
              <a:ea typeface="Verdana" panose="020B0604030504040204" pitchFamily="34" charset="0"/>
              <a:cs typeface="Verdana" panose="020B0604030504040204" pitchFamily="34" charset="0"/>
            </a:endParaRPr>
          </a:p>
        </p:txBody>
      </p:sp>
      <p:sp>
        <p:nvSpPr>
          <p:cNvPr id="10" name="Master: slide title"/>
          <p:cNvSpPr>
            <a:spLocks noGrp="1"/>
          </p:cNvSpPr>
          <p:nvPr>
            <p:ph type="title"/>
          </p:nvPr>
        </p:nvSpPr>
        <p:spPr bwMode="gray">
          <a:xfrm>
            <a:off x="277812" y="309824"/>
            <a:ext cx="5845175" cy="256480"/>
          </a:xfrm>
          <a:prstGeom prst="rect">
            <a:avLst/>
          </a:prstGeom>
        </p:spPr>
        <p:txBody>
          <a:bodyPr vert="horz" wrap="square" lIns="0" tIns="0" rIns="0" bIns="0" rtlCol="0" anchor="b" anchorCtr="0">
            <a:spAutoFit/>
          </a:bodyPr>
          <a:lstStyle/>
          <a:p>
            <a:r>
              <a:rPr lang="en-US" dirty="0"/>
              <a:t>Slide Title – Rockwell 18pt Regular, Title Case</a:t>
            </a:r>
          </a:p>
        </p:txBody>
      </p:sp>
      <p:sp>
        <p:nvSpPr>
          <p:cNvPr id="12" name="Master: bullets"/>
          <p:cNvSpPr>
            <a:spLocks noGrp="1"/>
          </p:cNvSpPr>
          <p:nvPr>
            <p:ph type="body" idx="1"/>
          </p:nvPr>
        </p:nvSpPr>
        <p:spPr bwMode="gray">
          <a:xfrm>
            <a:off x="2361804" y="1587129"/>
            <a:ext cx="1677192" cy="1759456"/>
          </a:xfrm>
          <a:prstGeom prst="rect">
            <a:avLst/>
          </a:prstGeom>
        </p:spPr>
        <p:txBody>
          <a:bodyPr vert="horz" wrap="square" lIns="0" tIns="0" rIns="0" bIns="0" rtlCol="0">
            <a:spAutoFit/>
          </a:body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Tree>
    <p:custDataLst>
      <p:tags r:id="rId18"/>
    </p:custDataLst>
    <p:extLst>
      <p:ext uri="{BB962C8B-B14F-4D97-AF65-F5344CB8AC3E}">
        <p14:creationId xmlns:p14="http://schemas.microsoft.com/office/powerpoint/2010/main" val="745838647"/>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Lst>
  <p:hf hdr="0" ftr="0" dt="0"/>
  <p:txStyles>
    <p:titleStyle>
      <a:lvl1pPr algn="l" defTabSz="480060" rtl="0" eaLnBrk="1" latinLnBrk="0" hangingPunct="1">
        <a:lnSpc>
          <a:spcPct val="90000"/>
        </a:lnSpc>
        <a:spcBef>
          <a:spcPct val="0"/>
        </a:spcBef>
        <a:buNone/>
        <a:defRPr sz="1800" kern="1200" spc="50" baseline="0">
          <a:solidFill>
            <a:schemeClr val="tx1"/>
          </a:solidFill>
          <a:latin typeface="+mj-lt"/>
          <a:ea typeface="+mj-ea"/>
          <a:cs typeface="+mj-cs"/>
        </a:defRPr>
      </a:lvl1pPr>
    </p:titleStyle>
    <p:bodyStyle>
      <a:lvl1pPr marL="117475" indent="-117475"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1pPr>
      <a:lvl2pPr marL="228600" indent="-114300" algn="l" defTabSz="480060" rtl="0" eaLnBrk="1" latinLnBrk="0" hangingPunct="1">
        <a:lnSpc>
          <a:spcPct val="100000"/>
        </a:lnSpc>
        <a:spcBef>
          <a:spcPts val="500"/>
        </a:spcBef>
        <a:buClrTx/>
        <a:buFont typeface="Verdana" panose="020B0604030504040204" pitchFamily="34" charset="0"/>
        <a:buChar char="–"/>
        <a:defRPr sz="900" kern="1200">
          <a:solidFill>
            <a:schemeClr val="tx1"/>
          </a:solidFill>
          <a:latin typeface="+mn-lt"/>
          <a:ea typeface="+mn-ea"/>
          <a:cs typeface="+mn-cs"/>
        </a:defRPr>
      </a:lvl2pPr>
      <a:lvl3pPr marL="342900" indent="-114300"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3pPr>
      <a:lvl4pPr marL="4572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48006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114300" rtl="0" eaLnBrk="1" latinLnBrk="0" hangingPunct="1">
        <a:lnSpc>
          <a:spcPct val="100000"/>
        </a:lnSpc>
        <a:spcBef>
          <a:spcPts val="300"/>
        </a:spcBef>
        <a:defRPr sz="800" kern="1200">
          <a:solidFill>
            <a:schemeClr val="tx1"/>
          </a:solidFill>
          <a:latin typeface="+mn-lt"/>
          <a:ea typeface="+mn-ea"/>
          <a:cs typeface="+mn-cs"/>
        </a:defRPr>
      </a:lvl1pPr>
      <a:lvl2pPr marL="0" algn="l" defTabSz="-114300" rtl="0" eaLnBrk="1" latinLnBrk="0" hangingPunct="1">
        <a:lnSpc>
          <a:spcPct val="100000"/>
        </a:lnSpc>
        <a:spcBef>
          <a:spcPts val="300"/>
        </a:spcBef>
        <a:defRPr sz="800" kern="1200">
          <a:solidFill>
            <a:schemeClr val="tx1"/>
          </a:solidFill>
          <a:latin typeface="+mn-lt"/>
          <a:ea typeface="+mn-ea"/>
          <a:cs typeface="+mn-cs"/>
        </a:defRPr>
      </a:lvl2pPr>
      <a:lvl3pPr marL="0" algn="l" defTabSz="-114300" rtl="0" eaLnBrk="1" latinLnBrk="0" hangingPunct="1">
        <a:lnSpc>
          <a:spcPct val="100000"/>
        </a:lnSpc>
        <a:spcBef>
          <a:spcPts val="300"/>
        </a:spcBef>
        <a:defRPr sz="800" kern="1200">
          <a:solidFill>
            <a:schemeClr val="tx1"/>
          </a:solidFill>
          <a:latin typeface="+mn-lt"/>
          <a:ea typeface="+mn-ea"/>
          <a:cs typeface="+mn-cs"/>
        </a:defRPr>
      </a:lvl3pPr>
      <a:lvl4pPr marL="0" algn="l" defTabSz="-114300" rtl="0" eaLnBrk="1" latinLnBrk="0" hangingPunct="1">
        <a:lnSpc>
          <a:spcPct val="100000"/>
        </a:lnSpc>
        <a:spcBef>
          <a:spcPts val="300"/>
        </a:spcBef>
        <a:defRPr sz="800" kern="1200">
          <a:solidFill>
            <a:schemeClr val="tx1"/>
          </a:solidFill>
          <a:latin typeface="+mn-lt"/>
          <a:ea typeface="+mn-ea"/>
          <a:cs typeface="+mn-cs"/>
        </a:defRPr>
      </a:lvl4pPr>
      <a:lvl5pPr marL="0" algn="l" defTabSz="-114300" rtl="0" eaLnBrk="1" latinLnBrk="0" hangingPunct="1">
        <a:lnSpc>
          <a:spcPct val="100000"/>
        </a:lnSpc>
        <a:spcBef>
          <a:spcPts val="300"/>
        </a:spcBef>
        <a:defRPr sz="800" kern="1200">
          <a:solidFill>
            <a:schemeClr val="tx1"/>
          </a:solidFill>
          <a:latin typeface="+mn-lt"/>
          <a:ea typeface="+mn-ea"/>
          <a:cs typeface="+mn-cs"/>
        </a:defRPr>
      </a:lvl5pPr>
      <a:lvl6pPr marL="0" algn="l" defTabSz="-114300" rtl="0" eaLnBrk="1" latinLnBrk="0" hangingPunct="1">
        <a:lnSpc>
          <a:spcPct val="100000"/>
        </a:lnSpc>
        <a:spcBef>
          <a:spcPts val="300"/>
        </a:spcBef>
        <a:defRPr sz="800" kern="1200">
          <a:solidFill>
            <a:schemeClr val="tx1"/>
          </a:solidFill>
          <a:latin typeface="+mn-lt"/>
          <a:ea typeface="+mn-ea"/>
          <a:cs typeface="+mn-cs"/>
        </a:defRPr>
      </a:lvl6pPr>
      <a:lvl7pPr marL="0" algn="l" defTabSz="-114300" rtl="0" eaLnBrk="1" latinLnBrk="0" hangingPunct="1">
        <a:lnSpc>
          <a:spcPct val="100000"/>
        </a:lnSpc>
        <a:spcBef>
          <a:spcPts val="300"/>
        </a:spcBef>
        <a:defRPr sz="800" kern="1200">
          <a:solidFill>
            <a:schemeClr val="tx1"/>
          </a:solidFill>
          <a:latin typeface="+mn-lt"/>
          <a:ea typeface="+mn-ea"/>
          <a:cs typeface="+mn-cs"/>
        </a:defRPr>
      </a:lvl7pPr>
      <a:lvl8pPr marL="0" algn="l" defTabSz="-114300" rtl="0" eaLnBrk="1" latinLnBrk="0" hangingPunct="1">
        <a:lnSpc>
          <a:spcPct val="100000"/>
        </a:lnSpc>
        <a:spcBef>
          <a:spcPts val="300"/>
        </a:spcBef>
        <a:defRPr sz="800" kern="1200">
          <a:solidFill>
            <a:schemeClr val="tx1"/>
          </a:solidFill>
          <a:latin typeface="+mn-lt"/>
          <a:ea typeface="+mn-ea"/>
          <a:cs typeface="+mn-cs"/>
        </a:defRPr>
      </a:lvl8pPr>
      <a:lvl9pPr marL="0" algn="l" defTabSz="-114300" rtl="0" eaLnBrk="1" latinLnBrk="0" hangingPunct="1">
        <a:lnSpc>
          <a:spcPct val="100000"/>
        </a:lnSpc>
        <a:spcBef>
          <a:spcPts val="300"/>
        </a:spcBef>
        <a:defRPr sz="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57">
          <p15:clr>
            <a:srgbClr val="C35EA4"/>
          </p15:clr>
        </p15:guide>
        <p15:guide id="2" pos="175">
          <p15:clr>
            <a:srgbClr val="C35EA4"/>
          </p15:clr>
        </p15:guide>
        <p15:guide id="3" orient="horz" pos="2849">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47.jpeg"/></Relationships>
</file>

<file path=ppt/slides/_rels/slide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openxmlformats.org/officeDocument/2006/relationships/image" Target="../media/image50.png"/><Relationship Id="rId4" Type="http://schemas.openxmlformats.org/officeDocument/2006/relationships/image" Target="../media/image49.png"/></Relationships>
</file>

<file path=ppt/slides/_rels/slide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notesSlide" Target="../notesSlides/notesSlide9.xml"/><Relationship Id="rId7" Type="http://schemas.openxmlformats.org/officeDocument/2006/relationships/image" Target="../media/image55.png"/><Relationship Id="rId2" Type="http://schemas.openxmlformats.org/officeDocument/2006/relationships/slideLayout" Target="../slideLayouts/slideLayout22.xml"/><Relationship Id="rId1" Type="http://schemas.openxmlformats.org/officeDocument/2006/relationships/tags" Target="../tags/tag3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5.png"/></Relationships>
</file>

<file path=ppt/slides/_rels/slide1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2.xml"/><Relationship Id="rId1" Type="http://schemas.openxmlformats.org/officeDocument/2006/relationships/tags" Target="../tags/tag35.xml"/><Relationship Id="rId4" Type="http://schemas.openxmlformats.org/officeDocument/2006/relationships/image" Target="../media/image6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notesSlide" Target="../notesSlides/notesSlide16.xml"/><Relationship Id="rId7" Type="http://schemas.microsoft.com/office/2007/relationships/hdphoto" Target="../media/hdphoto2.wdp"/><Relationship Id="rId2" Type="http://schemas.openxmlformats.org/officeDocument/2006/relationships/slideLayout" Target="../slideLayouts/slideLayout22.xml"/><Relationship Id="rId1" Type="http://schemas.openxmlformats.org/officeDocument/2006/relationships/tags" Target="../tags/tag36.xml"/><Relationship Id="rId6" Type="http://schemas.openxmlformats.org/officeDocument/2006/relationships/image" Target="../media/image68.png"/><Relationship Id="rId11" Type="http://schemas.openxmlformats.org/officeDocument/2006/relationships/image" Target="../media/image71.png"/><Relationship Id="rId5" Type="http://schemas.microsoft.com/office/2007/relationships/hdphoto" Target="../media/hdphoto1.wdp"/><Relationship Id="rId10" Type="http://schemas.openxmlformats.org/officeDocument/2006/relationships/image" Target="../media/image70.png"/><Relationship Id="rId4" Type="http://schemas.openxmlformats.org/officeDocument/2006/relationships/image" Target="../media/image67.png"/><Relationship Id="rId9"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2.xml"/><Relationship Id="rId1" Type="http://schemas.openxmlformats.org/officeDocument/2006/relationships/tags" Target="../tags/tag3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2.xml"/><Relationship Id="rId1" Type="http://schemas.openxmlformats.org/officeDocument/2006/relationships/tags" Target="../tags/tag38.xml"/><Relationship Id="rId5" Type="http://schemas.openxmlformats.org/officeDocument/2006/relationships/hyperlink" Target="https://support.rapidinsight.eab.com/hc/en-us/articles/20618026054167-Retention-Modeling-Cohort-Series" TargetMode="External"/><Relationship Id="rId4" Type="http://schemas.openxmlformats.org/officeDocument/2006/relationships/hyperlink" Target="https://eab.com/events/2025-rapid-insight-skills-and-solutions-session/"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E55A323-FB90-3A2B-6B75-DE69DE6837C0}"/>
              </a:ext>
            </a:extLst>
          </p:cNvPr>
          <p:cNvSpPr>
            <a:spLocks noGrp="1"/>
          </p:cNvSpPr>
          <p:nvPr>
            <p:ph type="title"/>
          </p:nvPr>
        </p:nvSpPr>
        <p:spPr>
          <a:xfrm>
            <a:off x="436282" y="2265718"/>
            <a:ext cx="5766754" cy="692497"/>
          </a:xfrm>
        </p:spPr>
        <p:txBody>
          <a:bodyPr/>
          <a:lstStyle/>
          <a:p>
            <a:r>
              <a:rPr lang="en-US" dirty="0"/>
              <a:t>Strategy Spotlight: Improving Fall-to-Spring Retention with Rapid Insight</a:t>
            </a:r>
          </a:p>
        </p:txBody>
      </p:sp>
      <p:sp>
        <p:nvSpPr>
          <p:cNvPr id="10" name="Text Placeholder 9">
            <a:extLst>
              <a:ext uri="{FF2B5EF4-FFF2-40B4-BE49-F238E27FC236}">
                <a16:creationId xmlns:a16="http://schemas.microsoft.com/office/drawing/2014/main" id="{2A54BEC4-2E8D-6BEA-CB5C-FB123D35AD48}"/>
              </a:ext>
            </a:extLst>
          </p:cNvPr>
          <p:cNvSpPr>
            <a:spLocks noGrp="1"/>
          </p:cNvSpPr>
          <p:nvPr>
            <p:ph type="body" sz="quarter" idx="13"/>
          </p:nvPr>
        </p:nvSpPr>
        <p:spPr>
          <a:xfrm>
            <a:off x="436282" y="3262145"/>
            <a:ext cx="4389438" cy="169277"/>
          </a:xfrm>
        </p:spPr>
        <p:txBody>
          <a:bodyPr/>
          <a:lstStyle/>
          <a:p>
            <a:r>
              <a:rPr lang="en-US" dirty="0"/>
              <a:t>October 9, 2025</a:t>
            </a:r>
          </a:p>
        </p:txBody>
      </p:sp>
      <p:sp>
        <p:nvSpPr>
          <p:cNvPr id="5" name="Text Placeholder 4">
            <a:extLst>
              <a:ext uri="{FF2B5EF4-FFF2-40B4-BE49-F238E27FC236}">
                <a16:creationId xmlns:a16="http://schemas.microsoft.com/office/drawing/2014/main" id="{AA6F8449-725C-4D35-E0BE-B338FD9CBC19}"/>
              </a:ext>
            </a:extLst>
          </p:cNvPr>
          <p:cNvSpPr>
            <a:spLocks noGrp="1"/>
          </p:cNvSpPr>
          <p:nvPr>
            <p:ph type="body" sz="quarter" idx="14"/>
          </p:nvPr>
        </p:nvSpPr>
        <p:spPr/>
        <p:txBody>
          <a:bodyPr/>
          <a:lstStyle/>
          <a:p>
            <a:endParaRPr lang="en-US"/>
          </a:p>
        </p:txBody>
      </p:sp>
      <p:pic>
        <p:nvPicPr>
          <p:cNvPr id="4" name="Picture 3" descr="A blue circle with white text&#10;&#10;Description automatically generated with medium confidence">
            <a:extLst>
              <a:ext uri="{FF2B5EF4-FFF2-40B4-BE49-F238E27FC236}">
                <a16:creationId xmlns:a16="http://schemas.microsoft.com/office/drawing/2014/main" id="{D8E6CED6-A626-5756-DB8F-D9B2557AE589}"/>
              </a:ext>
            </a:extLst>
          </p:cNvPr>
          <p:cNvPicPr>
            <a:picLocks noChangeAspect="1"/>
          </p:cNvPicPr>
          <p:nvPr/>
        </p:nvPicPr>
        <p:blipFill>
          <a:blip r:embed="rId3"/>
          <a:stretch>
            <a:fillRect/>
          </a:stretch>
        </p:blipFill>
        <p:spPr>
          <a:xfrm>
            <a:off x="4938080" y="3431422"/>
            <a:ext cx="1178514" cy="1178514"/>
          </a:xfrm>
          <a:prstGeom prst="rect">
            <a:avLst/>
          </a:prstGeom>
        </p:spPr>
      </p:pic>
    </p:spTree>
    <p:extLst>
      <p:ext uri="{BB962C8B-B14F-4D97-AF65-F5344CB8AC3E}">
        <p14:creationId xmlns:p14="http://schemas.microsoft.com/office/powerpoint/2010/main" val="3103844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B06AAD-F999-C2AD-9445-419C1F1AC862}"/>
              </a:ext>
            </a:extLst>
          </p:cNvPr>
          <p:cNvPicPr>
            <a:picLocks noChangeAspect="1"/>
          </p:cNvPicPr>
          <p:nvPr/>
        </p:nvPicPr>
        <p:blipFill>
          <a:blip r:embed="rId3"/>
          <a:srcRect/>
          <a:stretch/>
        </p:blipFill>
        <p:spPr>
          <a:xfrm>
            <a:off x="1036176" y="934764"/>
            <a:ext cx="1380744" cy="1380744"/>
          </a:xfrm>
          <a:prstGeom prst="rect">
            <a:avLst/>
          </a:prstGeom>
        </p:spPr>
      </p:pic>
      <p:sp>
        <p:nvSpPr>
          <p:cNvPr id="5" name="Title 4">
            <a:extLst>
              <a:ext uri="{FF2B5EF4-FFF2-40B4-BE49-F238E27FC236}">
                <a16:creationId xmlns:a16="http://schemas.microsoft.com/office/drawing/2014/main" id="{BDCC8084-61BC-1B49-B203-03459432D814}"/>
              </a:ext>
            </a:extLst>
          </p:cNvPr>
          <p:cNvSpPr>
            <a:spLocks noGrp="1"/>
          </p:cNvSpPr>
          <p:nvPr>
            <p:ph type="title"/>
          </p:nvPr>
        </p:nvSpPr>
        <p:spPr>
          <a:xfrm>
            <a:off x="279056" y="309824"/>
            <a:ext cx="2834014" cy="256480"/>
          </a:xfrm>
        </p:spPr>
        <p:txBody>
          <a:bodyPr/>
          <a:lstStyle/>
          <a:p>
            <a:r>
              <a:rPr lang="en-US" dirty="0"/>
              <a:t>Meet Your Presenters</a:t>
            </a:r>
          </a:p>
        </p:txBody>
      </p:sp>
      <p:sp>
        <p:nvSpPr>
          <p:cNvPr id="24" name="TextBox 23">
            <a:extLst>
              <a:ext uri="{FF2B5EF4-FFF2-40B4-BE49-F238E27FC236}">
                <a16:creationId xmlns:a16="http://schemas.microsoft.com/office/drawing/2014/main" id="{8A8812B3-EE4D-0D4A-8E5F-48BBE150C5F4}"/>
              </a:ext>
            </a:extLst>
          </p:cNvPr>
          <p:cNvSpPr txBox="1"/>
          <p:nvPr/>
        </p:nvSpPr>
        <p:spPr bwMode="gray">
          <a:xfrm>
            <a:off x="2835471" y="1193620"/>
            <a:ext cx="1757870" cy="595035"/>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600" b="0" i="0" u="none" strike="noStrike" kern="1200" cap="none" spc="0" normalizeH="0" baseline="0" noProof="0" dirty="0">
                <a:ln>
                  <a:noFill/>
                </a:ln>
                <a:solidFill>
                  <a:srgbClr val="7FCFCF"/>
                </a:solidFill>
                <a:effectLst/>
                <a:uLnTx/>
                <a:uFillTx/>
                <a:latin typeface="Rockwell"/>
                <a:ea typeface="+mn-ea"/>
                <a:cs typeface="+mn-cs"/>
              </a:rPr>
              <a:t>Lily Brennan</a:t>
            </a:r>
            <a:endParaRPr kumimoji="0" lang="en-US" sz="1050" b="0" i="0" u="none" strike="noStrike" kern="1200" cap="none" spc="0" normalizeH="0" baseline="0" noProof="0" dirty="0">
              <a:ln>
                <a:noFill/>
              </a:ln>
              <a:solidFill>
                <a:srgbClr val="7FCFCF"/>
              </a:solidFill>
              <a:effectLst/>
              <a:uLnTx/>
              <a:uFillTx/>
              <a:latin typeface="Rockwell"/>
              <a:ea typeface="+mn-ea"/>
              <a:cs typeface="+mn-cs"/>
            </a:endParaRPr>
          </a:p>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50" b="0" i="1" u="none" strike="noStrike" kern="1200" cap="none" spc="0" normalizeH="0" baseline="0" noProof="0" dirty="0">
                <a:ln>
                  <a:noFill/>
                </a:ln>
                <a:solidFill>
                  <a:srgbClr val="FFFFFF"/>
                </a:solidFill>
                <a:effectLst/>
                <a:uLnTx/>
                <a:uFillTx/>
                <a:latin typeface="Verdana"/>
                <a:ea typeface="+mn-ea"/>
                <a:cs typeface="+mn-cs"/>
              </a:rPr>
              <a:t>Strategic Leader, </a:t>
            </a:r>
            <a:br>
              <a:rPr kumimoji="0" lang="en-US" sz="1050" b="0" i="1" u="none" strike="noStrike" kern="1200" cap="none" spc="0" normalizeH="0" baseline="0" noProof="0" dirty="0">
                <a:ln>
                  <a:noFill/>
                </a:ln>
                <a:solidFill>
                  <a:srgbClr val="FFFFFF"/>
                </a:solidFill>
                <a:effectLst/>
                <a:uLnTx/>
                <a:uFillTx/>
                <a:latin typeface="Verdana"/>
                <a:ea typeface="+mn-ea"/>
                <a:cs typeface="+mn-cs"/>
              </a:rPr>
            </a:br>
            <a:r>
              <a:rPr kumimoji="0" lang="en-US" sz="1050" b="0" i="1" u="none" strike="noStrike" kern="1200" cap="none" spc="0" normalizeH="0" baseline="0" noProof="0" dirty="0">
                <a:ln>
                  <a:noFill/>
                </a:ln>
                <a:solidFill>
                  <a:srgbClr val="FFFFFF"/>
                </a:solidFill>
                <a:effectLst/>
                <a:uLnTx/>
                <a:uFillTx/>
                <a:latin typeface="Verdana"/>
                <a:ea typeface="+mn-ea"/>
                <a:cs typeface="+mn-cs"/>
              </a:rPr>
              <a:t>EAB Data and Analytics</a:t>
            </a:r>
          </a:p>
        </p:txBody>
      </p:sp>
      <p:grpSp>
        <p:nvGrpSpPr>
          <p:cNvPr id="20" name="Group 19">
            <a:extLst>
              <a:ext uri="{FF2B5EF4-FFF2-40B4-BE49-F238E27FC236}">
                <a16:creationId xmlns:a16="http://schemas.microsoft.com/office/drawing/2014/main" id="{627B80C0-DA76-4188-B587-CF75046D162C}"/>
              </a:ext>
            </a:extLst>
          </p:cNvPr>
          <p:cNvGrpSpPr/>
          <p:nvPr/>
        </p:nvGrpSpPr>
        <p:grpSpPr>
          <a:xfrm>
            <a:off x="1014108" y="860469"/>
            <a:ext cx="1496466" cy="1496467"/>
            <a:chOff x="428944" y="1095870"/>
            <a:chExt cx="1805196" cy="1805193"/>
          </a:xfrm>
        </p:grpSpPr>
        <p:sp>
          <p:nvSpPr>
            <p:cNvPr id="21" name="Oval 20">
              <a:extLst>
                <a:ext uri="{FF2B5EF4-FFF2-40B4-BE49-F238E27FC236}">
                  <a16:creationId xmlns:a16="http://schemas.microsoft.com/office/drawing/2014/main" id="{22238657-21CC-485C-B2A2-3C7A8DBAAEB4}"/>
                </a:ext>
              </a:extLst>
            </p:cNvPr>
            <p:cNvSpPr/>
            <p:nvPr/>
          </p:nvSpPr>
          <p:spPr bwMode="gray">
            <a:xfrm>
              <a:off x="428944" y="1095870"/>
              <a:ext cx="1805196" cy="1805193"/>
            </a:xfrm>
            <a:prstGeom prst="ellipse">
              <a:avLst/>
            </a:prstGeom>
            <a:noFill/>
            <a:ln w="1905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3" name="Oval 22">
              <a:extLst>
                <a:ext uri="{FF2B5EF4-FFF2-40B4-BE49-F238E27FC236}">
                  <a16:creationId xmlns:a16="http://schemas.microsoft.com/office/drawing/2014/main" id="{C6267121-77A5-4E24-823D-04FCD2BB5817}"/>
                </a:ext>
              </a:extLst>
            </p:cNvPr>
            <p:cNvSpPr/>
            <p:nvPr/>
          </p:nvSpPr>
          <p:spPr bwMode="gray">
            <a:xfrm>
              <a:off x="443862" y="1172330"/>
              <a:ext cx="1676400" cy="1676400"/>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Verdana"/>
                <a:ea typeface="+mn-ea"/>
                <a:cs typeface="+mn-cs"/>
              </a:endParaRPr>
            </a:p>
          </p:txBody>
        </p:sp>
      </p:grpSp>
      <p:sp>
        <p:nvSpPr>
          <p:cNvPr id="9" name="TextBox 8">
            <a:extLst>
              <a:ext uri="{FF2B5EF4-FFF2-40B4-BE49-F238E27FC236}">
                <a16:creationId xmlns:a16="http://schemas.microsoft.com/office/drawing/2014/main" id="{D3E3FF8A-3A49-6ABE-F547-9800B8467C7E}"/>
              </a:ext>
            </a:extLst>
          </p:cNvPr>
          <p:cNvSpPr txBox="1"/>
          <p:nvPr/>
        </p:nvSpPr>
        <p:spPr bwMode="gray">
          <a:xfrm>
            <a:off x="2804985" y="2971378"/>
            <a:ext cx="2727134" cy="620683"/>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600" b="0" i="0" u="none" strike="noStrike" kern="1200" cap="none" spc="0" normalizeH="0" baseline="0" noProof="0" dirty="0">
                <a:ln>
                  <a:noFill/>
                </a:ln>
                <a:solidFill>
                  <a:srgbClr val="7FCFCF"/>
                </a:solidFill>
                <a:effectLst/>
                <a:uLnTx/>
                <a:uFillTx/>
                <a:latin typeface="Rockwell"/>
                <a:ea typeface="+mn-ea"/>
                <a:cs typeface="+mn-cs"/>
              </a:rPr>
              <a:t>Janet Schulenberg, Ph.D.</a:t>
            </a:r>
          </a:p>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50" b="0" i="1" u="none" strike="noStrike" kern="1200" cap="none" spc="0" normalizeH="0" baseline="0" noProof="0" dirty="0">
                <a:ln>
                  <a:noFill/>
                </a:ln>
                <a:solidFill>
                  <a:srgbClr val="FFFFFF"/>
                </a:solidFill>
                <a:effectLst/>
                <a:uLnTx/>
                <a:uFillTx/>
                <a:latin typeface="Verdana"/>
                <a:ea typeface="+mn-ea"/>
                <a:cs typeface="+mn-cs"/>
              </a:rPr>
              <a:t>Senior Director, Undergraduate Studies</a:t>
            </a:r>
          </a:p>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50" b="0" i="1" u="none" strike="noStrike" kern="1200" cap="none" spc="0" normalizeH="0" baseline="0" noProof="0" dirty="0">
                <a:ln>
                  <a:noFill/>
                </a:ln>
                <a:solidFill>
                  <a:srgbClr val="FFFFFF"/>
                </a:solidFill>
                <a:effectLst/>
                <a:uLnTx/>
                <a:uFillTx/>
                <a:latin typeface="Verdana"/>
                <a:ea typeface="+mn-ea"/>
                <a:cs typeface="+mn-cs"/>
              </a:rPr>
              <a:t>Penn State University</a:t>
            </a:r>
          </a:p>
        </p:txBody>
      </p:sp>
      <p:grpSp>
        <p:nvGrpSpPr>
          <p:cNvPr id="10" name="Group 9">
            <a:extLst>
              <a:ext uri="{FF2B5EF4-FFF2-40B4-BE49-F238E27FC236}">
                <a16:creationId xmlns:a16="http://schemas.microsoft.com/office/drawing/2014/main" id="{8BBEE559-08FF-F700-802C-0E271A5267CC}"/>
              </a:ext>
            </a:extLst>
          </p:cNvPr>
          <p:cNvGrpSpPr/>
          <p:nvPr/>
        </p:nvGrpSpPr>
        <p:grpSpPr>
          <a:xfrm>
            <a:off x="1005691" y="2651101"/>
            <a:ext cx="1496466" cy="1496467"/>
            <a:chOff x="433709" y="1116774"/>
            <a:chExt cx="1805196" cy="1805193"/>
          </a:xfrm>
        </p:grpSpPr>
        <p:sp>
          <p:nvSpPr>
            <p:cNvPr id="11" name="Oval 10">
              <a:extLst>
                <a:ext uri="{FF2B5EF4-FFF2-40B4-BE49-F238E27FC236}">
                  <a16:creationId xmlns:a16="http://schemas.microsoft.com/office/drawing/2014/main" id="{6BD8219B-A596-169D-DE0D-CF091DECF245}"/>
                </a:ext>
              </a:extLst>
            </p:cNvPr>
            <p:cNvSpPr/>
            <p:nvPr/>
          </p:nvSpPr>
          <p:spPr bwMode="gray">
            <a:xfrm>
              <a:off x="433709" y="1116774"/>
              <a:ext cx="1805196" cy="1805193"/>
            </a:xfrm>
            <a:prstGeom prst="ellipse">
              <a:avLst/>
            </a:prstGeom>
            <a:noFill/>
            <a:ln w="1905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2" name="Oval 11">
              <a:extLst>
                <a:ext uri="{FF2B5EF4-FFF2-40B4-BE49-F238E27FC236}">
                  <a16:creationId xmlns:a16="http://schemas.microsoft.com/office/drawing/2014/main" id="{7CD19E5E-7C51-5901-92FF-1D9E4ECB4F35}"/>
                </a:ext>
              </a:extLst>
            </p:cNvPr>
            <p:cNvSpPr/>
            <p:nvPr/>
          </p:nvSpPr>
          <p:spPr bwMode="gray">
            <a:xfrm>
              <a:off x="443862" y="1172330"/>
              <a:ext cx="1676400" cy="1676400"/>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grpSp>
      <p:pic>
        <p:nvPicPr>
          <p:cNvPr id="1026" name="Picture 2" descr="Janet Schulenberg, Senior Director">
            <a:extLst>
              <a:ext uri="{FF2B5EF4-FFF2-40B4-BE49-F238E27FC236}">
                <a16:creationId xmlns:a16="http://schemas.microsoft.com/office/drawing/2014/main" id="{5EC18CDE-53BE-9FED-5145-2B657AD6656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914" t="18285" r="4163" b="8573"/>
          <a:stretch>
            <a:fillRect/>
          </a:stretch>
        </p:blipFill>
        <p:spPr bwMode="auto">
          <a:xfrm>
            <a:off x="1018903" y="2704484"/>
            <a:ext cx="1393319" cy="138970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5903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a:xfrm>
            <a:off x="2085018" y="2772551"/>
            <a:ext cx="1624240" cy="153888"/>
          </a:xfrm>
        </p:spPr>
        <p:txBody>
          <a:bodyPr/>
          <a:lstStyle/>
          <a:p>
            <a:r>
              <a:rPr lang="en-US" sz="1000" b="1" dirty="0"/>
              <a:t>Join the Discussion</a:t>
            </a:r>
            <a:endParaRPr lang="en-US" sz="1000" dirty="0"/>
          </a:p>
        </p:txBody>
      </p:sp>
      <p:sp>
        <p:nvSpPr>
          <p:cNvPr id="3" name="Text Placeholder 2"/>
          <p:cNvSpPr>
            <a:spLocks noGrp="1"/>
          </p:cNvSpPr>
          <p:nvPr>
            <p:ph type="body" sz="quarter" idx="16"/>
          </p:nvPr>
        </p:nvSpPr>
        <p:spPr/>
        <p:txBody>
          <a:bodyPr/>
          <a:lstStyle/>
          <a:p>
            <a:endParaRPr lang="en-US"/>
          </a:p>
        </p:txBody>
      </p:sp>
      <p:sp>
        <p:nvSpPr>
          <p:cNvPr id="6" name="Title 5"/>
          <p:cNvSpPr>
            <a:spLocks noGrp="1"/>
          </p:cNvSpPr>
          <p:nvPr>
            <p:ph type="title"/>
          </p:nvPr>
        </p:nvSpPr>
        <p:spPr/>
        <p:txBody>
          <a:bodyPr/>
          <a:lstStyle/>
          <a:p>
            <a:r>
              <a:rPr lang="en-US" dirty="0"/>
              <a:t>Using Zoom</a:t>
            </a:r>
          </a:p>
        </p:txBody>
      </p:sp>
      <p:sp>
        <p:nvSpPr>
          <p:cNvPr id="8" name="Text Placeholder 7"/>
          <p:cNvSpPr txBox="1">
            <a:spLocks/>
          </p:cNvSpPr>
          <p:nvPr/>
        </p:nvSpPr>
        <p:spPr>
          <a:xfrm>
            <a:off x="2085018" y="2977199"/>
            <a:ext cx="1551886" cy="520547"/>
          </a:xfrm>
          <a:prstGeom prst="rect">
            <a:avLst/>
          </a:prstGeom>
        </p:spPr>
        <p:txBody>
          <a:bodyPr lIns="0" tIns="0" rIns="0" bIns="0"/>
          <a:lstStyle>
            <a:lvl1pPr marL="114300" indent="-114300" algn="l" defTabSz="640080" rtl="0" eaLnBrk="1" latinLnBrk="0" hangingPunct="1">
              <a:spcBef>
                <a:spcPts val="500"/>
              </a:spcBef>
              <a:buFont typeface="Wingdings" panose="05000000000000000000" pitchFamily="2" charset="2"/>
              <a:buChar char="§"/>
              <a:defRPr sz="1000" kern="120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Wingdings" panose="05000000000000000000" pitchFamily="2" charset="2"/>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Wingdings" panose="05000000000000000000" pitchFamily="2" charset="2"/>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marR="0" lvl="0" indent="0" algn="l" defTabSz="640080" rtl="0" eaLnBrk="1" fontAlgn="auto" latinLnBrk="0" hangingPunct="1">
              <a:lnSpc>
                <a:spcPct val="100000"/>
              </a:lnSpc>
              <a:spcBef>
                <a:spcPts val="500"/>
              </a:spcBef>
              <a:spcAft>
                <a:spcPts val="0"/>
              </a:spcAft>
              <a:buClrTx/>
              <a:buSzTx/>
              <a:buFont typeface="Wingdings" panose="05000000000000000000" pitchFamily="2" charset="2"/>
              <a:buNone/>
              <a:tabLst/>
              <a:defRPr/>
            </a:pPr>
            <a:r>
              <a:rPr kumimoji="0" lang="en-US" sz="900" b="0" i="0" u="none" strike="noStrike" kern="1200" cap="none" spc="0" normalizeH="0" baseline="0" noProof="0" dirty="0">
                <a:ln>
                  <a:noFill/>
                </a:ln>
                <a:solidFill>
                  <a:srgbClr val="333E48"/>
                </a:solidFill>
                <a:effectLst/>
                <a:uLnTx/>
                <a:uFillTx/>
                <a:latin typeface="Verdana"/>
                <a:ea typeface="+mn-ea"/>
                <a:cs typeface="Arial" pitchFamily="34" charset="0"/>
              </a:rPr>
              <a:t>Use the </a:t>
            </a:r>
            <a:r>
              <a:rPr kumimoji="0" lang="en-US" sz="900" b="1" i="0" u="none" strike="noStrike" kern="1200" cap="none" spc="0" normalizeH="0" baseline="0" noProof="0" dirty="0">
                <a:ln>
                  <a:noFill/>
                </a:ln>
                <a:solidFill>
                  <a:srgbClr val="ED8B00"/>
                </a:solidFill>
                <a:effectLst/>
                <a:uLnTx/>
                <a:uFillTx/>
                <a:latin typeface="Verdana"/>
                <a:ea typeface="+mn-ea"/>
                <a:cs typeface="Arial" pitchFamily="34" charset="0"/>
              </a:rPr>
              <a:t>chat</a:t>
            </a:r>
            <a:r>
              <a:rPr kumimoji="0" lang="en-US" sz="900" b="0" i="0" u="none" strike="noStrike" kern="1200" cap="none" spc="0" normalizeH="0" baseline="0" noProof="0" dirty="0">
                <a:ln>
                  <a:noFill/>
                </a:ln>
                <a:solidFill>
                  <a:srgbClr val="333E48"/>
                </a:solidFill>
                <a:effectLst/>
                <a:uLnTx/>
                <a:uFillTx/>
                <a:latin typeface="Verdana"/>
                <a:ea typeface="+mn-ea"/>
                <a:cs typeface="Arial" pitchFamily="34" charset="0"/>
              </a:rPr>
              <a:t> to share your thoughts, experiences and resources</a:t>
            </a:r>
          </a:p>
        </p:txBody>
      </p:sp>
      <p:pic>
        <p:nvPicPr>
          <p:cNvPr id="5" name="Picture 4">
            <a:extLst>
              <a:ext uri="{FF2B5EF4-FFF2-40B4-BE49-F238E27FC236}">
                <a16:creationId xmlns:a16="http://schemas.microsoft.com/office/drawing/2014/main" id="{BD8FC832-A63D-42B2-AD53-C391153D3010}"/>
              </a:ext>
            </a:extLst>
          </p:cNvPr>
          <p:cNvPicPr>
            <a:picLocks noChangeAspect="1"/>
          </p:cNvPicPr>
          <p:nvPr/>
        </p:nvPicPr>
        <p:blipFill rotWithShape="1">
          <a:blip r:embed="rId3"/>
          <a:srcRect l="2676" t="1445" r="2174" b="4009"/>
          <a:stretch/>
        </p:blipFill>
        <p:spPr>
          <a:xfrm>
            <a:off x="2027994" y="962579"/>
            <a:ext cx="1493547" cy="1592049"/>
          </a:xfrm>
          <a:prstGeom prst="rect">
            <a:avLst/>
          </a:prstGeom>
          <a:ln>
            <a:solidFill>
              <a:schemeClr val="tx2"/>
            </a:solidFill>
          </a:ln>
        </p:spPr>
      </p:pic>
      <p:sp>
        <p:nvSpPr>
          <p:cNvPr id="17" name="Line Callout 1 46">
            <a:extLst>
              <a:ext uri="{FF2B5EF4-FFF2-40B4-BE49-F238E27FC236}">
                <a16:creationId xmlns:a16="http://schemas.microsoft.com/office/drawing/2014/main" id="{A09B6800-86E0-4E9F-8F37-086A1CF518B5}"/>
              </a:ext>
            </a:extLst>
          </p:cNvPr>
          <p:cNvSpPr/>
          <p:nvPr/>
        </p:nvSpPr>
        <p:spPr bwMode="gray">
          <a:xfrm>
            <a:off x="4111749" y="2749515"/>
            <a:ext cx="913413" cy="707886"/>
          </a:xfrm>
          <a:prstGeom prst="borderCallout1">
            <a:avLst>
              <a:gd name="adj1" fmla="val 99456"/>
              <a:gd name="adj2" fmla="val 35882"/>
              <a:gd name="adj3" fmla="val 159152"/>
              <a:gd name="adj4" fmla="val 36501"/>
            </a:avLst>
          </a:prstGeom>
          <a:solidFill>
            <a:schemeClr val="bg1"/>
          </a:solidFill>
          <a:ln w="12700" cap="flat" cmpd="sng" algn="ctr">
            <a:solidFill>
              <a:schemeClr val="accent6"/>
            </a:solidFill>
            <a:prstDash val="solid"/>
            <a:miter lim="800000"/>
            <a:headEnd type="none" w="med" len="med"/>
            <a:tailEnd type="oval" w="sm" len="sm"/>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auto" latinLnBrk="0" hangingPunct="1">
              <a:lnSpc>
                <a:spcPct val="100000"/>
              </a:lnSpc>
              <a:spcBef>
                <a:spcPts val="500"/>
              </a:spcBef>
              <a:spcAft>
                <a:spcPts val="0"/>
              </a:spcAft>
              <a:buClrTx/>
              <a:buSzTx/>
              <a:buFontTx/>
              <a:buNone/>
              <a:tabLst/>
              <a:defRPr/>
            </a:pPr>
            <a:r>
              <a:rPr kumimoji="0" lang="en-US" sz="800" b="0" i="0" u="none" strike="noStrike" kern="1200" cap="none" spc="0" normalizeH="0" baseline="0" noProof="0" dirty="0">
                <a:ln>
                  <a:noFill/>
                </a:ln>
                <a:solidFill>
                  <a:srgbClr val="333E48"/>
                </a:solidFill>
                <a:effectLst/>
                <a:uLnTx/>
                <a:uFillTx/>
                <a:latin typeface="Verdana"/>
                <a:ea typeface="+mn-ea"/>
                <a:cs typeface="+mn-cs"/>
              </a:rPr>
              <a:t>Enable Closed Captions and Show Subtitle or View Full Transcript</a:t>
            </a:r>
          </a:p>
        </p:txBody>
      </p:sp>
      <p:sp>
        <p:nvSpPr>
          <p:cNvPr id="14" name="Rectangle 13">
            <a:extLst>
              <a:ext uri="{FF2B5EF4-FFF2-40B4-BE49-F238E27FC236}">
                <a16:creationId xmlns:a16="http://schemas.microsoft.com/office/drawing/2014/main" id="{DDD38213-5498-4467-87AC-32E84CCBD51E}"/>
              </a:ext>
            </a:extLst>
          </p:cNvPr>
          <p:cNvSpPr/>
          <p:nvPr/>
        </p:nvSpPr>
        <p:spPr bwMode="gray">
          <a:xfrm>
            <a:off x="2027994" y="2714384"/>
            <a:ext cx="1681265" cy="748243"/>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VU" sz="1800" b="0" i="0" u="none" strike="noStrike" kern="1200" cap="none" spc="0" normalizeH="0" baseline="0" noProof="0" dirty="0">
              <a:ln>
                <a:noFill/>
              </a:ln>
              <a:solidFill>
                <a:srgbClr val="FFFFFF"/>
              </a:solidFill>
              <a:effectLst/>
              <a:uLnTx/>
              <a:uFillTx/>
              <a:latin typeface="Verdana"/>
              <a:ea typeface="+mn-ea"/>
              <a:cs typeface="+mn-cs"/>
            </a:endParaRPr>
          </a:p>
        </p:txBody>
      </p:sp>
      <p:cxnSp>
        <p:nvCxnSpPr>
          <p:cNvPr id="19" name="Straight Connector 18">
            <a:extLst>
              <a:ext uri="{FF2B5EF4-FFF2-40B4-BE49-F238E27FC236}">
                <a16:creationId xmlns:a16="http://schemas.microsoft.com/office/drawing/2014/main" id="{E44532AD-15B3-46DE-B185-6680F00FBA38}"/>
              </a:ext>
            </a:extLst>
          </p:cNvPr>
          <p:cNvCxnSpPr>
            <a:cxnSpLocks/>
            <a:endCxn id="13" idx="0"/>
          </p:cNvCxnSpPr>
          <p:nvPr/>
        </p:nvCxnSpPr>
        <p:spPr bwMode="gray">
          <a:xfrm>
            <a:off x="2285443" y="3457402"/>
            <a:ext cx="0" cy="366753"/>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3994A84C-4EB4-A9ED-005B-E14B91A928D0}"/>
              </a:ext>
            </a:extLst>
          </p:cNvPr>
          <p:cNvPicPr>
            <a:picLocks noChangeAspect="1"/>
          </p:cNvPicPr>
          <p:nvPr/>
        </p:nvPicPr>
        <p:blipFill rotWithShape="1">
          <a:blip r:embed="rId4"/>
          <a:srcRect l="35201" t="88691" r="17496" b="495"/>
          <a:stretch/>
        </p:blipFill>
        <p:spPr>
          <a:xfrm>
            <a:off x="453661" y="3902487"/>
            <a:ext cx="5528803" cy="485843"/>
          </a:xfrm>
          <a:prstGeom prst="rect">
            <a:avLst/>
          </a:prstGeom>
        </p:spPr>
      </p:pic>
      <p:sp>
        <p:nvSpPr>
          <p:cNvPr id="13" name="Oval 12">
            <a:extLst>
              <a:ext uri="{FF2B5EF4-FFF2-40B4-BE49-F238E27FC236}">
                <a16:creationId xmlns:a16="http://schemas.microsoft.com/office/drawing/2014/main" id="{5D5FC19D-997F-4449-8BD7-70DDCE2FEE4D}"/>
              </a:ext>
            </a:extLst>
          </p:cNvPr>
          <p:cNvSpPr/>
          <p:nvPr/>
        </p:nvSpPr>
        <p:spPr bwMode="gray">
          <a:xfrm>
            <a:off x="2044143" y="3824154"/>
            <a:ext cx="482600" cy="674556"/>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VU"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5" name="Oval 14">
            <a:extLst>
              <a:ext uri="{FF2B5EF4-FFF2-40B4-BE49-F238E27FC236}">
                <a16:creationId xmlns:a16="http://schemas.microsoft.com/office/drawing/2014/main" id="{72E39F7F-C288-4F81-82D1-B076D8F4A9F2}"/>
              </a:ext>
            </a:extLst>
          </p:cNvPr>
          <p:cNvSpPr/>
          <p:nvPr/>
        </p:nvSpPr>
        <p:spPr bwMode="gray">
          <a:xfrm>
            <a:off x="4292539" y="3792104"/>
            <a:ext cx="913413" cy="706607"/>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VU" sz="1800" b="0" i="0" u="none" strike="noStrike" kern="1200" cap="none" spc="0" normalizeH="0" baseline="0" noProof="0" dirty="0">
              <a:ln>
                <a:noFill/>
              </a:ln>
              <a:solidFill>
                <a:srgbClr val="FFFFFF"/>
              </a:solidFill>
              <a:effectLst/>
              <a:uLnTx/>
              <a:uFillTx/>
              <a:latin typeface="Verdana"/>
              <a:ea typeface="+mn-ea"/>
              <a:cs typeface="+mn-cs"/>
            </a:endParaRPr>
          </a:p>
        </p:txBody>
      </p:sp>
      <p:pic>
        <p:nvPicPr>
          <p:cNvPr id="9" name="Picture 8">
            <a:extLst>
              <a:ext uri="{FF2B5EF4-FFF2-40B4-BE49-F238E27FC236}">
                <a16:creationId xmlns:a16="http://schemas.microsoft.com/office/drawing/2014/main" id="{AA9FFAB6-7D98-B6CA-6811-B3868AA9B712}"/>
              </a:ext>
            </a:extLst>
          </p:cNvPr>
          <p:cNvPicPr>
            <a:picLocks noChangeAspect="1"/>
          </p:cNvPicPr>
          <p:nvPr/>
        </p:nvPicPr>
        <p:blipFill rotWithShape="1">
          <a:blip r:embed="rId5"/>
          <a:srcRect l="28330" t="96" r="28205"/>
          <a:stretch/>
        </p:blipFill>
        <p:spPr>
          <a:xfrm>
            <a:off x="5159535" y="2749516"/>
            <a:ext cx="1020043" cy="706608"/>
          </a:xfrm>
          <a:prstGeom prst="rect">
            <a:avLst/>
          </a:prstGeom>
          <a:ln>
            <a:solidFill>
              <a:srgbClr val="FFFF00"/>
            </a:solidFill>
          </a:ln>
        </p:spPr>
      </p:pic>
      <p:cxnSp>
        <p:nvCxnSpPr>
          <p:cNvPr id="10" name="Straight Connector 9">
            <a:extLst>
              <a:ext uri="{FF2B5EF4-FFF2-40B4-BE49-F238E27FC236}">
                <a16:creationId xmlns:a16="http://schemas.microsoft.com/office/drawing/2014/main" id="{F00E6287-F83C-B6FE-CD3F-A7BF2B2FBF7A}"/>
              </a:ext>
            </a:extLst>
          </p:cNvPr>
          <p:cNvCxnSpPr>
            <a:cxnSpLocks/>
            <a:endCxn id="22" idx="0"/>
          </p:cNvCxnSpPr>
          <p:nvPr/>
        </p:nvCxnSpPr>
        <p:spPr bwMode="gray">
          <a:xfrm>
            <a:off x="5611793" y="3456124"/>
            <a:ext cx="1" cy="36803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B9E6A5ED-031C-641F-27CF-166DD8D41210}"/>
              </a:ext>
            </a:extLst>
          </p:cNvPr>
          <p:cNvSpPr/>
          <p:nvPr/>
        </p:nvSpPr>
        <p:spPr bwMode="gray">
          <a:xfrm>
            <a:off x="5241123" y="3824154"/>
            <a:ext cx="741339" cy="674556"/>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VU" sz="1800" b="0" i="0" u="none" strike="noStrike" kern="1200" cap="none" spc="0" normalizeH="0" baseline="0" noProof="0" dirty="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3710810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6F8EF0D7-CA00-09BA-59B1-BBE3760CDDAF}"/>
              </a:ext>
            </a:extLst>
          </p:cNvPr>
          <p:cNvSpPr>
            <a:spLocks noGrp="1"/>
          </p:cNvSpPr>
          <p:nvPr>
            <p:ph type="body" sz="quarter" idx="16"/>
          </p:nvPr>
        </p:nvSpPr>
        <p:spPr/>
        <p:txBody>
          <a:bodyPr/>
          <a:lstStyle/>
          <a:p>
            <a:endParaRPr lang="en-US"/>
          </a:p>
        </p:txBody>
      </p:sp>
      <p:sp>
        <p:nvSpPr>
          <p:cNvPr id="5" name="Title 4">
            <a:extLst>
              <a:ext uri="{FF2B5EF4-FFF2-40B4-BE49-F238E27FC236}">
                <a16:creationId xmlns:a16="http://schemas.microsoft.com/office/drawing/2014/main" id="{2FFBD88B-C554-45E6-37B6-D0788AB87A54}"/>
              </a:ext>
            </a:extLst>
          </p:cNvPr>
          <p:cNvSpPr>
            <a:spLocks noGrp="1"/>
          </p:cNvSpPr>
          <p:nvPr>
            <p:ph type="title"/>
          </p:nvPr>
        </p:nvSpPr>
        <p:spPr/>
        <p:txBody>
          <a:bodyPr/>
          <a:lstStyle/>
          <a:p>
            <a:r>
              <a:rPr lang="en-US" dirty="0"/>
              <a:t>Give the Chat a Try!</a:t>
            </a:r>
          </a:p>
        </p:txBody>
      </p:sp>
      <p:sp>
        <p:nvSpPr>
          <p:cNvPr id="14" name="Text Placeholder 13">
            <a:extLst>
              <a:ext uri="{FF2B5EF4-FFF2-40B4-BE49-F238E27FC236}">
                <a16:creationId xmlns:a16="http://schemas.microsoft.com/office/drawing/2014/main" id="{04F36E90-2CB1-0797-D260-F95EB5AD56EF}"/>
              </a:ext>
            </a:extLst>
          </p:cNvPr>
          <p:cNvSpPr>
            <a:spLocks noGrp="1"/>
          </p:cNvSpPr>
          <p:nvPr>
            <p:ph type="body" sz="quarter" idx="18"/>
          </p:nvPr>
        </p:nvSpPr>
        <p:spPr/>
        <p:txBody>
          <a:bodyPr/>
          <a:lstStyle/>
          <a:p>
            <a:endParaRPr lang="en-US"/>
          </a:p>
        </p:txBody>
      </p:sp>
      <p:sp>
        <p:nvSpPr>
          <p:cNvPr id="3" name="Text Placeholder 2">
            <a:extLst>
              <a:ext uri="{FF2B5EF4-FFF2-40B4-BE49-F238E27FC236}">
                <a16:creationId xmlns:a16="http://schemas.microsoft.com/office/drawing/2014/main" id="{AFEB9586-4CBF-C362-9C73-288002BF2487}"/>
              </a:ext>
            </a:extLst>
          </p:cNvPr>
          <p:cNvSpPr>
            <a:spLocks noGrp="1"/>
          </p:cNvSpPr>
          <p:nvPr>
            <p:ph type="body" sz="quarter" idx="15"/>
          </p:nvPr>
        </p:nvSpPr>
        <p:spPr>
          <a:xfrm>
            <a:off x="280194" y="800615"/>
            <a:ext cx="5842794" cy="430887"/>
          </a:xfrm>
        </p:spPr>
        <p:txBody>
          <a:bodyPr/>
          <a:lstStyle/>
          <a:p>
            <a:pPr algn="ctr"/>
            <a:r>
              <a:rPr lang="en-US" sz="1400" dirty="0">
                <a:latin typeface="+mj-lt"/>
              </a:rPr>
              <a:t>If Rapid Insight could instantly answer one question for you, </a:t>
            </a:r>
            <a:br>
              <a:rPr lang="en-US" sz="1400" dirty="0">
                <a:latin typeface="+mj-lt"/>
              </a:rPr>
            </a:br>
            <a:r>
              <a:rPr lang="en-US" sz="1400" dirty="0">
                <a:latin typeface="+mj-lt"/>
              </a:rPr>
              <a:t>what would it be?</a:t>
            </a:r>
          </a:p>
        </p:txBody>
      </p:sp>
      <p:sp>
        <p:nvSpPr>
          <p:cNvPr id="16" name="Text Placeholder 2">
            <a:extLst>
              <a:ext uri="{FF2B5EF4-FFF2-40B4-BE49-F238E27FC236}">
                <a16:creationId xmlns:a16="http://schemas.microsoft.com/office/drawing/2014/main" id="{982343D7-F9B7-0EC1-82A5-FD8BD8CF5B0C}"/>
              </a:ext>
            </a:extLst>
          </p:cNvPr>
          <p:cNvSpPr txBox="1">
            <a:spLocks/>
          </p:cNvSpPr>
          <p:nvPr/>
        </p:nvSpPr>
        <p:spPr bwMode="gray">
          <a:xfrm>
            <a:off x="280193" y="1644979"/>
            <a:ext cx="1725105" cy="553998"/>
          </a:xfrm>
          <a:prstGeom prst="rect">
            <a:avLst/>
          </a:prstGeom>
        </p:spPr>
        <p:txBody>
          <a:bodyPr vert="horz" wrap="square" lIns="0" tIns="0" rIns="0" bIns="0" rtlCol="0">
            <a:spAutoFit/>
          </a:bodyPr>
          <a:lstStyle>
            <a:lvl1pPr marL="0" indent="0" algn="l" defTabSz="480060" rtl="0" eaLnBrk="1" latinLnBrk="0" hangingPunct="1">
              <a:lnSpc>
                <a:spcPct val="100000"/>
              </a:lnSpc>
              <a:spcBef>
                <a:spcPts val="0"/>
              </a:spcBef>
              <a:buClrTx/>
              <a:buFont typeface="Arial" panose="020B0604020202020204" pitchFamily="34" charset="0"/>
              <a:buNone/>
              <a:defRPr sz="1200" kern="1200">
                <a:solidFill>
                  <a:schemeClr val="tx1"/>
                </a:solidFill>
                <a:latin typeface="+mn-lt"/>
                <a:ea typeface="+mn-ea"/>
                <a:cs typeface="+mn-cs"/>
              </a:defRPr>
            </a:lvl1pPr>
            <a:lvl2pPr marL="228600" indent="-114300" algn="l" defTabSz="480060" rtl="0" eaLnBrk="1" latinLnBrk="0" hangingPunct="1">
              <a:lnSpc>
                <a:spcPct val="100000"/>
              </a:lnSpc>
              <a:spcBef>
                <a:spcPts val="0"/>
              </a:spcBef>
              <a:buClrTx/>
              <a:buFont typeface="Verdana" panose="020B0604030504040204" pitchFamily="34" charset="0"/>
              <a:buChar char="–"/>
              <a:defRPr sz="1200" kern="1200">
                <a:solidFill>
                  <a:schemeClr val="tx1"/>
                </a:solidFill>
                <a:latin typeface="+mn-lt"/>
                <a:ea typeface="+mn-ea"/>
                <a:cs typeface="+mn-cs"/>
              </a:defRPr>
            </a:lvl2pPr>
            <a:lvl3pPr marL="342900" indent="-114300" algn="l" defTabSz="480060" rtl="0" eaLnBrk="1" latinLnBrk="0" hangingPunct="1">
              <a:lnSpc>
                <a:spcPct val="100000"/>
              </a:lnSpc>
              <a:spcBef>
                <a:spcPts val="0"/>
              </a:spcBef>
              <a:buClrTx/>
              <a:buFont typeface="Arial" panose="020B0604020202020204" pitchFamily="34" charset="0"/>
              <a:buChar char="•"/>
              <a:defRPr sz="1200" kern="1200">
                <a:solidFill>
                  <a:schemeClr val="tx1"/>
                </a:solidFill>
                <a:latin typeface="+mn-lt"/>
                <a:ea typeface="+mn-ea"/>
                <a:cs typeface="+mn-cs"/>
              </a:defRPr>
            </a:lvl3pPr>
            <a:lvl4pPr marL="457200" indent="-114300" algn="l" defTabSz="480060" rtl="0" eaLnBrk="1" latinLnBrk="0" hangingPunct="1">
              <a:lnSpc>
                <a:spcPct val="100000"/>
              </a:lnSpc>
              <a:spcBef>
                <a:spcPts val="0"/>
              </a:spcBef>
              <a:buFont typeface="Verdana" panose="020B0604030504040204" pitchFamily="34" charset="0"/>
              <a:buChar char="–"/>
              <a:defRPr sz="1200" kern="1200">
                <a:solidFill>
                  <a:schemeClr val="tx1"/>
                </a:solidFill>
                <a:latin typeface="+mn-lt"/>
                <a:ea typeface="+mn-ea"/>
                <a:cs typeface="+mn-cs"/>
              </a:defRPr>
            </a:lvl4pPr>
            <a:lvl5pPr marL="571500" indent="-114300" algn="l" defTabSz="480060" rtl="0" eaLnBrk="1" latinLnBrk="0" hangingPunct="1">
              <a:lnSpc>
                <a:spcPct val="100000"/>
              </a:lnSpc>
              <a:spcBef>
                <a:spcPts val="0"/>
              </a:spcBef>
              <a:buFont typeface="Arial" panose="020B0604020202020204" pitchFamily="34" charset="0"/>
              <a:buChar char="•"/>
              <a:defRPr sz="12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marL="0" marR="0" lvl="0" indent="0" algn="ctr" defTabSz="4800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0069BF"/>
                </a:solidFill>
                <a:effectLst/>
                <a:uLnTx/>
                <a:uFillTx/>
                <a:latin typeface="Rockwell"/>
                <a:ea typeface="+mn-ea"/>
                <a:cs typeface="+mn-cs"/>
              </a:rPr>
              <a:t>Which students are most likely to leave before the spring term?</a:t>
            </a:r>
          </a:p>
        </p:txBody>
      </p:sp>
      <p:sp>
        <p:nvSpPr>
          <p:cNvPr id="17" name="Text Placeholder 2">
            <a:extLst>
              <a:ext uri="{FF2B5EF4-FFF2-40B4-BE49-F238E27FC236}">
                <a16:creationId xmlns:a16="http://schemas.microsoft.com/office/drawing/2014/main" id="{0757F63A-5313-A0BD-C7F1-A37855B56A00}"/>
              </a:ext>
            </a:extLst>
          </p:cNvPr>
          <p:cNvSpPr txBox="1">
            <a:spLocks/>
          </p:cNvSpPr>
          <p:nvPr/>
        </p:nvSpPr>
        <p:spPr bwMode="gray">
          <a:xfrm>
            <a:off x="4301179" y="1644979"/>
            <a:ext cx="1935097" cy="738664"/>
          </a:xfrm>
          <a:prstGeom prst="rect">
            <a:avLst/>
          </a:prstGeom>
        </p:spPr>
        <p:txBody>
          <a:bodyPr vert="horz" wrap="square" lIns="0" tIns="0" rIns="0" bIns="0" rtlCol="0">
            <a:spAutoFit/>
          </a:bodyPr>
          <a:lstStyle>
            <a:lvl1pPr marL="0" indent="0" algn="l" defTabSz="480060" rtl="0" eaLnBrk="1" latinLnBrk="0" hangingPunct="1">
              <a:lnSpc>
                <a:spcPct val="100000"/>
              </a:lnSpc>
              <a:spcBef>
                <a:spcPts val="0"/>
              </a:spcBef>
              <a:buClrTx/>
              <a:buFont typeface="Arial" panose="020B0604020202020204" pitchFamily="34" charset="0"/>
              <a:buNone/>
              <a:defRPr sz="1200" kern="1200">
                <a:solidFill>
                  <a:schemeClr val="tx1"/>
                </a:solidFill>
                <a:latin typeface="+mn-lt"/>
                <a:ea typeface="+mn-ea"/>
                <a:cs typeface="+mn-cs"/>
              </a:defRPr>
            </a:lvl1pPr>
            <a:lvl2pPr marL="228600" indent="-114300" algn="l" defTabSz="480060" rtl="0" eaLnBrk="1" latinLnBrk="0" hangingPunct="1">
              <a:lnSpc>
                <a:spcPct val="100000"/>
              </a:lnSpc>
              <a:spcBef>
                <a:spcPts val="0"/>
              </a:spcBef>
              <a:buClrTx/>
              <a:buFont typeface="Verdana" panose="020B0604030504040204" pitchFamily="34" charset="0"/>
              <a:buChar char="–"/>
              <a:defRPr sz="1200" kern="1200">
                <a:solidFill>
                  <a:schemeClr val="tx1"/>
                </a:solidFill>
                <a:latin typeface="+mn-lt"/>
                <a:ea typeface="+mn-ea"/>
                <a:cs typeface="+mn-cs"/>
              </a:defRPr>
            </a:lvl2pPr>
            <a:lvl3pPr marL="342900" indent="-114300" algn="l" defTabSz="480060" rtl="0" eaLnBrk="1" latinLnBrk="0" hangingPunct="1">
              <a:lnSpc>
                <a:spcPct val="100000"/>
              </a:lnSpc>
              <a:spcBef>
                <a:spcPts val="0"/>
              </a:spcBef>
              <a:buClrTx/>
              <a:buFont typeface="Arial" panose="020B0604020202020204" pitchFamily="34" charset="0"/>
              <a:buChar char="•"/>
              <a:defRPr sz="1200" kern="1200">
                <a:solidFill>
                  <a:schemeClr val="tx1"/>
                </a:solidFill>
                <a:latin typeface="+mn-lt"/>
                <a:ea typeface="+mn-ea"/>
                <a:cs typeface="+mn-cs"/>
              </a:defRPr>
            </a:lvl3pPr>
            <a:lvl4pPr marL="457200" indent="-114300" algn="l" defTabSz="480060" rtl="0" eaLnBrk="1" latinLnBrk="0" hangingPunct="1">
              <a:lnSpc>
                <a:spcPct val="100000"/>
              </a:lnSpc>
              <a:spcBef>
                <a:spcPts val="0"/>
              </a:spcBef>
              <a:buFont typeface="Verdana" panose="020B0604030504040204" pitchFamily="34" charset="0"/>
              <a:buChar char="–"/>
              <a:defRPr sz="1200" kern="1200">
                <a:solidFill>
                  <a:schemeClr val="tx1"/>
                </a:solidFill>
                <a:latin typeface="+mn-lt"/>
                <a:ea typeface="+mn-ea"/>
                <a:cs typeface="+mn-cs"/>
              </a:defRPr>
            </a:lvl4pPr>
            <a:lvl5pPr marL="571500" indent="-114300" algn="l" defTabSz="480060" rtl="0" eaLnBrk="1" latinLnBrk="0" hangingPunct="1">
              <a:lnSpc>
                <a:spcPct val="100000"/>
              </a:lnSpc>
              <a:spcBef>
                <a:spcPts val="0"/>
              </a:spcBef>
              <a:buFont typeface="Arial" panose="020B0604020202020204" pitchFamily="34" charset="0"/>
              <a:buChar char="•"/>
              <a:defRPr sz="12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marL="0" marR="0" lvl="0" indent="0" algn="ctr" defTabSz="4800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ED8B00"/>
                </a:solidFill>
                <a:effectLst/>
                <a:uLnTx/>
                <a:uFillTx/>
                <a:latin typeface="Rockwell"/>
                <a:ea typeface="+mn-ea"/>
                <a:cs typeface="+mn-cs"/>
              </a:rPr>
              <a:t>Will my child change their mind about their Halloween costume unexpectedly?</a:t>
            </a:r>
          </a:p>
        </p:txBody>
      </p:sp>
      <p:sp>
        <p:nvSpPr>
          <p:cNvPr id="19" name="Text Placeholder 2">
            <a:extLst>
              <a:ext uri="{FF2B5EF4-FFF2-40B4-BE49-F238E27FC236}">
                <a16:creationId xmlns:a16="http://schemas.microsoft.com/office/drawing/2014/main" id="{7F832761-F923-5303-C923-1FCAF3CD346A}"/>
              </a:ext>
            </a:extLst>
          </p:cNvPr>
          <p:cNvSpPr txBox="1">
            <a:spLocks/>
          </p:cNvSpPr>
          <p:nvPr/>
        </p:nvSpPr>
        <p:spPr bwMode="gray">
          <a:xfrm>
            <a:off x="2337846" y="4072195"/>
            <a:ext cx="1725105" cy="184666"/>
          </a:xfrm>
          <a:prstGeom prst="rect">
            <a:avLst/>
          </a:prstGeom>
        </p:spPr>
        <p:txBody>
          <a:bodyPr vert="horz" wrap="square" lIns="0" tIns="0" rIns="0" bIns="0" rtlCol="0">
            <a:spAutoFit/>
          </a:bodyPr>
          <a:lstStyle>
            <a:lvl1pPr marL="0" indent="0" algn="l" defTabSz="480060" rtl="0" eaLnBrk="1" latinLnBrk="0" hangingPunct="1">
              <a:lnSpc>
                <a:spcPct val="100000"/>
              </a:lnSpc>
              <a:spcBef>
                <a:spcPts val="0"/>
              </a:spcBef>
              <a:buClrTx/>
              <a:buFont typeface="Arial" panose="020B0604020202020204" pitchFamily="34" charset="0"/>
              <a:buNone/>
              <a:defRPr sz="1200" kern="1200">
                <a:solidFill>
                  <a:schemeClr val="tx1"/>
                </a:solidFill>
                <a:latin typeface="+mn-lt"/>
                <a:ea typeface="+mn-ea"/>
                <a:cs typeface="+mn-cs"/>
              </a:defRPr>
            </a:lvl1pPr>
            <a:lvl2pPr marL="228600" indent="-114300" algn="l" defTabSz="480060" rtl="0" eaLnBrk="1" latinLnBrk="0" hangingPunct="1">
              <a:lnSpc>
                <a:spcPct val="100000"/>
              </a:lnSpc>
              <a:spcBef>
                <a:spcPts val="0"/>
              </a:spcBef>
              <a:buClrTx/>
              <a:buFont typeface="Verdana" panose="020B0604030504040204" pitchFamily="34" charset="0"/>
              <a:buChar char="–"/>
              <a:defRPr sz="1200" kern="1200">
                <a:solidFill>
                  <a:schemeClr val="tx1"/>
                </a:solidFill>
                <a:latin typeface="+mn-lt"/>
                <a:ea typeface="+mn-ea"/>
                <a:cs typeface="+mn-cs"/>
              </a:defRPr>
            </a:lvl2pPr>
            <a:lvl3pPr marL="342900" indent="-114300" algn="l" defTabSz="480060" rtl="0" eaLnBrk="1" latinLnBrk="0" hangingPunct="1">
              <a:lnSpc>
                <a:spcPct val="100000"/>
              </a:lnSpc>
              <a:spcBef>
                <a:spcPts val="0"/>
              </a:spcBef>
              <a:buClrTx/>
              <a:buFont typeface="Arial" panose="020B0604020202020204" pitchFamily="34" charset="0"/>
              <a:buChar char="•"/>
              <a:defRPr sz="1200" kern="1200">
                <a:solidFill>
                  <a:schemeClr val="tx1"/>
                </a:solidFill>
                <a:latin typeface="+mn-lt"/>
                <a:ea typeface="+mn-ea"/>
                <a:cs typeface="+mn-cs"/>
              </a:defRPr>
            </a:lvl3pPr>
            <a:lvl4pPr marL="457200" indent="-114300" algn="l" defTabSz="480060" rtl="0" eaLnBrk="1" latinLnBrk="0" hangingPunct="1">
              <a:lnSpc>
                <a:spcPct val="100000"/>
              </a:lnSpc>
              <a:spcBef>
                <a:spcPts val="0"/>
              </a:spcBef>
              <a:buFont typeface="Verdana" panose="020B0604030504040204" pitchFamily="34" charset="0"/>
              <a:buChar char="–"/>
              <a:defRPr sz="1200" kern="1200">
                <a:solidFill>
                  <a:schemeClr val="tx1"/>
                </a:solidFill>
                <a:latin typeface="+mn-lt"/>
                <a:ea typeface="+mn-ea"/>
                <a:cs typeface="+mn-cs"/>
              </a:defRPr>
            </a:lvl4pPr>
            <a:lvl5pPr marL="571500" indent="-114300" algn="l" defTabSz="480060" rtl="0" eaLnBrk="1" latinLnBrk="0" hangingPunct="1">
              <a:lnSpc>
                <a:spcPct val="100000"/>
              </a:lnSpc>
              <a:spcBef>
                <a:spcPts val="0"/>
              </a:spcBef>
              <a:buFont typeface="Arial" panose="020B0604020202020204" pitchFamily="34" charset="0"/>
              <a:buChar char="•"/>
              <a:defRPr sz="12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marL="0" marR="0" lvl="0" indent="0" algn="ctr" defTabSz="4800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333E48"/>
                </a:solidFill>
                <a:effectLst/>
                <a:uLnTx/>
                <a:uFillTx/>
                <a:latin typeface="Rockwell"/>
                <a:ea typeface="+mn-ea"/>
                <a:cs typeface="+mn-cs"/>
              </a:rPr>
              <a:t>or something else!</a:t>
            </a:r>
          </a:p>
        </p:txBody>
      </p:sp>
      <p:sp>
        <p:nvSpPr>
          <p:cNvPr id="20" name="Text Placeholder 2">
            <a:extLst>
              <a:ext uri="{FF2B5EF4-FFF2-40B4-BE49-F238E27FC236}">
                <a16:creationId xmlns:a16="http://schemas.microsoft.com/office/drawing/2014/main" id="{0BAF9EAA-3E7A-16FD-13D8-BB4C5E7394B8}"/>
              </a:ext>
            </a:extLst>
          </p:cNvPr>
          <p:cNvSpPr txBox="1">
            <a:spLocks/>
          </p:cNvSpPr>
          <p:nvPr/>
        </p:nvSpPr>
        <p:spPr bwMode="gray">
          <a:xfrm>
            <a:off x="4301179" y="2849271"/>
            <a:ext cx="1830102" cy="553998"/>
          </a:xfrm>
          <a:prstGeom prst="rect">
            <a:avLst/>
          </a:prstGeom>
        </p:spPr>
        <p:txBody>
          <a:bodyPr vert="horz" wrap="square" lIns="0" tIns="0" rIns="0" bIns="0" rtlCol="0">
            <a:spAutoFit/>
          </a:bodyPr>
          <a:lstStyle>
            <a:lvl1pPr marL="0" indent="0" algn="l" defTabSz="480060" rtl="0" eaLnBrk="1" latinLnBrk="0" hangingPunct="1">
              <a:lnSpc>
                <a:spcPct val="100000"/>
              </a:lnSpc>
              <a:spcBef>
                <a:spcPts val="0"/>
              </a:spcBef>
              <a:buClrTx/>
              <a:buFont typeface="Arial" panose="020B0604020202020204" pitchFamily="34" charset="0"/>
              <a:buNone/>
              <a:defRPr sz="1200" kern="1200">
                <a:solidFill>
                  <a:schemeClr val="tx1"/>
                </a:solidFill>
                <a:latin typeface="+mn-lt"/>
                <a:ea typeface="+mn-ea"/>
                <a:cs typeface="+mn-cs"/>
              </a:defRPr>
            </a:lvl1pPr>
            <a:lvl2pPr marL="228600" indent="-114300" algn="l" defTabSz="480060" rtl="0" eaLnBrk="1" latinLnBrk="0" hangingPunct="1">
              <a:lnSpc>
                <a:spcPct val="100000"/>
              </a:lnSpc>
              <a:spcBef>
                <a:spcPts val="0"/>
              </a:spcBef>
              <a:buClrTx/>
              <a:buFont typeface="Verdana" panose="020B0604030504040204" pitchFamily="34" charset="0"/>
              <a:buChar char="–"/>
              <a:defRPr sz="1200" kern="1200">
                <a:solidFill>
                  <a:schemeClr val="tx1"/>
                </a:solidFill>
                <a:latin typeface="+mn-lt"/>
                <a:ea typeface="+mn-ea"/>
                <a:cs typeface="+mn-cs"/>
              </a:defRPr>
            </a:lvl2pPr>
            <a:lvl3pPr marL="342900" indent="-114300" algn="l" defTabSz="480060" rtl="0" eaLnBrk="1" latinLnBrk="0" hangingPunct="1">
              <a:lnSpc>
                <a:spcPct val="100000"/>
              </a:lnSpc>
              <a:spcBef>
                <a:spcPts val="0"/>
              </a:spcBef>
              <a:buClrTx/>
              <a:buFont typeface="Arial" panose="020B0604020202020204" pitchFamily="34" charset="0"/>
              <a:buChar char="•"/>
              <a:defRPr sz="1200" kern="1200">
                <a:solidFill>
                  <a:schemeClr val="tx1"/>
                </a:solidFill>
                <a:latin typeface="+mn-lt"/>
                <a:ea typeface="+mn-ea"/>
                <a:cs typeface="+mn-cs"/>
              </a:defRPr>
            </a:lvl3pPr>
            <a:lvl4pPr marL="457200" indent="-114300" algn="l" defTabSz="480060" rtl="0" eaLnBrk="1" latinLnBrk="0" hangingPunct="1">
              <a:lnSpc>
                <a:spcPct val="100000"/>
              </a:lnSpc>
              <a:spcBef>
                <a:spcPts val="0"/>
              </a:spcBef>
              <a:buFont typeface="Verdana" panose="020B0604030504040204" pitchFamily="34" charset="0"/>
              <a:buChar char="–"/>
              <a:defRPr sz="1200" kern="1200">
                <a:solidFill>
                  <a:schemeClr val="tx1"/>
                </a:solidFill>
                <a:latin typeface="+mn-lt"/>
                <a:ea typeface="+mn-ea"/>
                <a:cs typeface="+mn-cs"/>
              </a:defRPr>
            </a:lvl4pPr>
            <a:lvl5pPr marL="571500" indent="-114300" algn="l" defTabSz="480060" rtl="0" eaLnBrk="1" latinLnBrk="0" hangingPunct="1">
              <a:lnSpc>
                <a:spcPct val="100000"/>
              </a:lnSpc>
              <a:spcBef>
                <a:spcPts val="0"/>
              </a:spcBef>
              <a:buFont typeface="Arial" panose="020B0604020202020204" pitchFamily="34" charset="0"/>
              <a:buChar char="•"/>
              <a:defRPr sz="12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lvl="0" algn="ctr">
              <a:defRPr/>
            </a:pPr>
            <a:r>
              <a:rPr lang="en-US" dirty="0">
                <a:solidFill>
                  <a:schemeClr val="accent4"/>
                </a:solidFill>
                <a:latin typeface="Rockwell"/>
              </a:rPr>
              <a:t>Which advising strategies will have the biggest impact on retention?</a:t>
            </a:r>
          </a:p>
        </p:txBody>
      </p:sp>
      <p:sp>
        <p:nvSpPr>
          <p:cNvPr id="6" name="Text Placeholder 2">
            <a:extLst>
              <a:ext uri="{FF2B5EF4-FFF2-40B4-BE49-F238E27FC236}">
                <a16:creationId xmlns:a16="http://schemas.microsoft.com/office/drawing/2014/main" id="{17F9538D-15F5-0E1D-C901-FC8ADD77329E}"/>
              </a:ext>
            </a:extLst>
          </p:cNvPr>
          <p:cNvSpPr txBox="1">
            <a:spLocks/>
          </p:cNvSpPr>
          <p:nvPr/>
        </p:nvSpPr>
        <p:spPr bwMode="gray">
          <a:xfrm>
            <a:off x="175196" y="2849271"/>
            <a:ext cx="1935097" cy="553998"/>
          </a:xfrm>
          <a:prstGeom prst="rect">
            <a:avLst/>
          </a:prstGeom>
        </p:spPr>
        <p:txBody>
          <a:bodyPr vert="horz" wrap="square" lIns="0" tIns="0" rIns="0" bIns="0" rtlCol="0">
            <a:spAutoFit/>
          </a:bodyPr>
          <a:lstStyle>
            <a:lvl1pPr marL="0" indent="0" algn="l" defTabSz="480060" rtl="0" eaLnBrk="1" latinLnBrk="0" hangingPunct="1">
              <a:lnSpc>
                <a:spcPct val="100000"/>
              </a:lnSpc>
              <a:spcBef>
                <a:spcPts val="0"/>
              </a:spcBef>
              <a:buClrTx/>
              <a:buFont typeface="Arial" panose="020B0604020202020204" pitchFamily="34" charset="0"/>
              <a:buNone/>
              <a:defRPr sz="1200" kern="1200">
                <a:solidFill>
                  <a:schemeClr val="tx1"/>
                </a:solidFill>
                <a:latin typeface="+mn-lt"/>
                <a:ea typeface="+mn-ea"/>
                <a:cs typeface="+mn-cs"/>
              </a:defRPr>
            </a:lvl1pPr>
            <a:lvl2pPr marL="228600" indent="-114300" algn="l" defTabSz="480060" rtl="0" eaLnBrk="1" latinLnBrk="0" hangingPunct="1">
              <a:lnSpc>
                <a:spcPct val="100000"/>
              </a:lnSpc>
              <a:spcBef>
                <a:spcPts val="0"/>
              </a:spcBef>
              <a:buClrTx/>
              <a:buFont typeface="Verdana" panose="020B0604030504040204" pitchFamily="34" charset="0"/>
              <a:buChar char="–"/>
              <a:defRPr sz="1200" kern="1200">
                <a:solidFill>
                  <a:schemeClr val="tx1"/>
                </a:solidFill>
                <a:latin typeface="+mn-lt"/>
                <a:ea typeface="+mn-ea"/>
                <a:cs typeface="+mn-cs"/>
              </a:defRPr>
            </a:lvl2pPr>
            <a:lvl3pPr marL="342900" indent="-114300" algn="l" defTabSz="480060" rtl="0" eaLnBrk="1" latinLnBrk="0" hangingPunct="1">
              <a:lnSpc>
                <a:spcPct val="100000"/>
              </a:lnSpc>
              <a:spcBef>
                <a:spcPts val="0"/>
              </a:spcBef>
              <a:buClrTx/>
              <a:buFont typeface="Arial" panose="020B0604020202020204" pitchFamily="34" charset="0"/>
              <a:buChar char="•"/>
              <a:defRPr sz="1200" kern="1200">
                <a:solidFill>
                  <a:schemeClr val="tx1"/>
                </a:solidFill>
                <a:latin typeface="+mn-lt"/>
                <a:ea typeface="+mn-ea"/>
                <a:cs typeface="+mn-cs"/>
              </a:defRPr>
            </a:lvl3pPr>
            <a:lvl4pPr marL="457200" indent="-114300" algn="l" defTabSz="480060" rtl="0" eaLnBrk="1" latinLnBrk="0" hangingPunct="1">
              <a:lnSpc>
                <a:spcPct val="100000"/>
              </a:lnSpc>
              <a:spcBef>
                <a:spcPts val="0"/>
              </a:spcBef>
              <a:buFont typeface="Verdana" panose="020B0604030504040204" pitchFamily="34" charset="0"/>
              <a:buChar char="–"/>
              <a:defRPr sz="1200" kern="1200">
                <a:solidFill>
                  <a:schemeClr val="tx1"/>
                </a:solidFill>
                <a:latin typeface="+mn-lt"/>
                <a:ea typeface="+mn-ea"/>
                <a:cs typeface="+mn-cs"/>
              </a:defRPr>
            </a:lvl4pPr>
            <a:lvl5pPr marL="571500" indent="-114300" algn="l" defTabSz="480060" rtl="0" eaLnBrk="1" latinLnBrk="0" hangingPunct="1">
              <a:lnSpc>
                <a:spcPct val="100000"/>
              </a:lnSpc>
              <a:spcBef>
                <a:spcPts val="0"/>
              </a:spcBef>
              <a:buFont typeface="Arial" panose="020B0604020202020204" pitchFamily="34" charset="0"/>
              <a:buChar char="•"/>
              <a:defRPr sz="12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marL="0" marR="0" lvl="0" indent="0" algn="ctr" defTabSz="4800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ED8B00"/>
                </a:solidFill>
                <a:effectLst/>
                <a:uLnTx/>
                <a:uFillTx/>
                <a:latin typeface="Rockwell"/>
                <a:ea typeface="+mn-ea"/>
                <a:cs typeface="+mn-cs"/>
              </a:rPr>
              <a:t>How many emails will be waiting when I check my inbox after this session?</a:t>
            </a:r>
          </a:p>
        </p:txBody>
      </p:sp>
      <p:pic>
        <p:nvPicPr>
          <p:cNvPr id="7" name="Picture 6">
            <a:extLst>
              <a:ext uri="{FF2B5EF4-FFF2-40B4-BE49-F238E27FC236}">
                <a16:creationId xmlns:a16="http://schemas.microsoft.com/office/drawing/2014/main" id="{D1CF16A8-EA13-EF04-9A2A-A7933482652E}"/>
              </a:ext>
            </a:extLst>
          </p:cNvPr>
          <p:cNvPicPr>
            <a:picLocks noChangeAspect="1"/>
          </p:cNvPicPr>
          <p:nvPr/>
        </p:nvPicPr>
        <p:blipFill>
          <a:blip r:embed="rId3"/>
          <a:stretch>
            <a:fillRect/>
          </a:stretch>
        </p:blipFill>
        <p:spPr>
          <a:xfrm>
            <a:off x="2075123" y="1585048"/>
            <a:ext cx="2235200" cy="2133600"/>
          </a:xfrm>
          <a:prstGeom prst="rect">
            <a:avLst/>
          </a:prstGeom>
        </p:spPr>
      </p:pic>
    </p:spTree>
    <p:extLst>
      <p:ext uri="{BB962C8B-B14F-4D97-AF65-F5344CB8AC3E}">
        <p14:creationId xmlns:p14="http://schemas.microsoft.com/office/powerpoint/2010/main" val="2650190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D8B89-14E3-A090-031C-B4E2ED35119D}"/>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18D96985-2F39-A2EF-C3EC-6DAAB21C4B34}"/>
              </a:ext>
            </a:extLst>
          </p:cNvPr>
          <p:cNvSpPr>
            <a:spLocks noGrp="1"/>
          </p:cNvSpPr>
          <p:nvPr>
            <p:ph type="title"/>
          </p:nvPr>
        </p:nvSpPr>
        <p:spPr>
          <a:xfrm>
            <a:off x="436282" y="2265718"/>
            <a:ext cx="5766754" cy="692497"/>
          </a:xfrm>
        </p:spPr>
        <p:txBody>
          <a:bodyPr/>
          <a:lstStyle/>
          <a:p>
            <a:r>
              <a:rPr lang="en-US" dirty="0"/>
              <a:t>Strategy Spotlight: Improving Fall-to-Spring Retention with Rapid Insight</a:t>
            </a:r>
          </a:p>
        </p:txBody>
      </p:sp>
      <p:sp>
        <p:nvSpPr>
          <p:cNvPr id="10" name="Text Placeholder 9">
            <a:extLst>
              <a:ext uri="{FF2B5EF4-FFF2-40B4-BE49-F238E27FC236}">
                <a16:creationId xmlns:a16="http://schemas.microsoft.com/office/drawing/2014/main" id="{16B4E6F5-5F03-D266-7B9E-119AEFC3AFB9}"/>
              </a:ext>
            </a:extLst>
          </p:cNvPr>
          <p:cNvSpPr>
            <a:spLocks noGrp="1"/>
          </p:cNvSpPr>
          <p:nvPr>
            <p:ph type="body" sz="quarter" idx="13"/>
          </p:nvPr>
        </p:nvSpPr>
        <p:spPr>
          <a:xfrm>
            <a:off x="436282" y="3262145"/>
            <a:ext cx="4389438" cy="169277"/>
          </a:xfrm>
        </p:spPr>
        <p:txBody>
          <a:bodyPr/>
          <a:lstStyle/>
          <a:p>
            <a:r>
              <a:rPr lang="en-US" dirty="0"/>
              <a:t>October 9, 2025</a:t>
            </a:r>
          </a:p>
        </p:txBody>
      </p:sp>
      <p:sp>
        <p:nvSpPr>
          <p:cNvPr id="5" name="Text Placeholder 4">
            <a:extLst>
              <a:ext uri="{FF2B5EF4-FFF2-40B4-BE49-F238E27FC236}">
                <a16:creationId xmlns:a16="http://schemas.microsoft.com/office/drawing/2014/main" id="{C4A1EA22-D8DD-512A-3693-9AF9597714EE}"/>
              </a:ext>
            </a:extLst>
          </p:cNvPr>
          <p:cNvSpPr>
            <a:spLocks noGrp="1"/>
          </p:cNvSpPr>
          <p:nvPr>
            <p:ph type="body" sz="quarter" idx="14"/>
          </p:nvPr>
        </p:nvSpPr>
        <p:spPr/>
        <p:txBody>
          <a:bodyPr/>
          <a:lstStyle/>
          <a:p>
            <a:endParaRPr lang="en-US"/>
          </a:p>
        </p:txBody>
      </p:sp>
      <p:pic>
        <p:nvPicPr>
          <p:cNvPr id="4" name="Picture 3" descr="A blue circle with white text&#10;&#10;Description automatically generated with medium confidence">
            <a:extLst>
              <a:ext uri="{FF2B5EF4-FFF2-40B4-BE49-F238E27FC236}">
                <a16:creationId xmlns:a16="http://schemas.microsoft.com/office/drawing/2014/main" id="{7AA42BD3-D46D-2A62-9754-0F1305E4E19A}"/>
              </a:ext>
            </a:extLst>
          </p:cNvPr>
          <p:cNvPicPr>
            <a:picLocks noChangeAspect="1"/>
          </p:cNvPicPr>
          <p:nvPr/>
        </p:nvPicPr>
        <p:blipFill>
          <a:blip r:embed="rId3"/>
          <a:stretch>
            <a:fillRect/>
          </a:stretch>
        </p:blipFill>
        <p:spPr>
          <a:xfrm>
            <a:off x="4938080" y="3431422"/>
            <a:ext cx="1178514" cy="1178514"/>
          </a:xfrm>
          <a:prstGeom prst="rect">
            <a:avLst/>
          </a:prstGeom>
        </p:spPr>
      </p:pic>
    </p:spTree>
    <p:extLst>
      <p:ext uri="{BB962C8B-B14F-4D97-AF65-F5344CB8AC3E}">
        <p14:creationId xmlns:p14="http://schemas.microsoft.com/office/powerpoint/2010/main" val="1301519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5D5E0-EBE5-0FA9-7504-CCF7F713D0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519685-844A-F745-F65E-A87C84135F44}"/>
              </a:ext>
            </a:extLst>
          </p:cNvPr>
          <p:cNvSpPr>
            <a:spLocks noGrp="1"/>
          </p:cNvSpPr>
          <p:nvPr>
            <p:ph type="title"/>
          </p:nvPr>
        </p:nvSpPr>
        <p:spPr>
          <a:xfrm>
            <a:off x="4229657" y="0"/>
            <a:ext cx="1629189" cy="335667"/>
          </a:xfrm>
        </p:spPr>
        <p:txBody>
          <a:bodyPr/>
          <a:lstStyle/>
          <a:p>
            <a:r>
              <a:rPr lang="en-US" dirty="0"/>
              <a:t>Session ROADMAP</a:t>
            </a:r>
          </a:p>
        </p:txBody>
      </p:sp>
      <p:sp>
        <p:nvSpPr>
          <p:cNvPr id="3" name="Text Placeholder 2">
            <a:extLst>
              <a:ext uri="{FF2B5EF4-FFF2-40B4-BE49-F238E27FC236}">
                <a16:creationId xmlns:a16="http://schemas.microsoft.com/office/drawing/2014/main" id="{214D5729-63D9-9B48-97FC-98CB31C96CA0}"/>
              </a:ext>
            </a:extLst>
          </p:cNvPr>
          <p:cNvSpPr>
            <a:spLocks noGrp="1"/>
          </p:cNvSpPr>
          <p:nvPr>
            <p:ph type="body" sz="quarter" idx="25"/>
          </p:nvPr>
        </p:nvSpPr>
        <p:spPr/>
        <p:txBody>
          <a:bodyPr/>
          <a:lstStyle/>
          <a:p>
            <a:r>
              <a:rPr lang="en-US" dirty="0"/>
              <a:t>1</a:t>
            </a:r>
          </a:p>
        </p:txBody>
      </p:sp>
      <p:sp>
        <p:nvSpPr>
          <p:cNvPr id="4" name="Text Placeholder 3">
            <a:extLst>
              <a:ext uri="{FF2B5EF4-FFF2-40B4-BE49-F238E27FC236}">
                <a16:creationId xmlns:a16="http://schemas.microsoft.com/office/drawing/2014/main" id="{7A770410-9E64-0C3B-2D50-16C7DA437053}"/>
              </a:ext>
            </a:extLst>
          </p:cNvPr>
          <p:cNvSpPr>
            <a:spLocks noGrp="1"/>
          </p:cNvSpPr>
          <p:nvPr>
            <p:ph type="body" sz="quarter" idx="13"/>
          </p:nvPr>
        </p:nvSpPr>
        <p:spPr/>
        <p:txBody>
          <a:bodyPr/>
          <a:lstStyle/>
          <a:p>
            <a:r>
              <a:rPr lang="en-US" dirty="0"/>
              <a:t>Overview &amp; Objectives</a:t>
            </a:r>
          </a:p>
        </p:txBody>
      </p:sp>
      <p:sp>
        <p:nvSpPr>
          <p:cNvPr id="5" name="Text Placeholder 4">
            <a:extLst>
              <a:ext uri="{FF2B5EF4-FFF2-40B4-BE49-F238E27FC236}">
                <a16:creationId xmlns:a16="http://schemas.microsoft.com/office/drawing/2014/main" id="{9F6F5B18-DDE9-AFB8-0122-166BCAC11E29}"/>
              </a:ext>
            </a:extLst>
          </p:cNvPr>
          <p:cNvSpPr>
            <a:spLocks noGrp="1"/>
          </p:cNvSpPr>
          <p:nvPr>
            <p:ph type="body" sz="quarter" idx="17"/>
          </p:nvPr>
        </p:nvSpPr>
        <p:spPr/>
        <p:txBody>
          <a:bodyPr/>
          <a:lstStyle/>
          <a:p>
            <a:r>
              <a:rPr lang="en-US" dirty="0"/>
              <a:t>2</a:t>
            </a:r>
          </a:p>
        </p:txBody>
      </p:sp>
      <p:sp>
        <p:nvSpPr>
          <p:cNvPr id="6" name="Text Placeholder 5">
            <a:extLst>
              <a:ext uri="{FF2B5EF4-FFF2-40B4-BE49-F238E27FC236}">
                <a16:creationId xmlns:a16="http://schemas.microsoft.com/office/drawing/2014/main" id="{15A859D1-A3CF-004E-2D52-7AC1FD284BAC}"/>
              </a:ext>
            </a:extLst>
          </p:cNvPr>
          <p:cNvSpPr>
            <a:spLocks noGrp="1"/>
          </p:cNvSpPr>
          <p:nvPr>
            <p:ph type="body" sz="quarter" idx="18"/>
          </p:nvPr>
        </p:nvSpPr>
        <p:spPr/>
        <p:txBody>
          <a:bodyPr/>
          <a:lstStyle/>
          <a:p>
            <a:r>
              <a:rPr lang="en-US" dirty="0"/>
              <a:t>IR’s Role in Retention</a:t>
            </a:r>
          </a:p>
        </p:txBody>
      </p:sp>
      <p:sp>
        <p:nvSpPr>
          <p:cNvPr id="7" name="Text Placeholder 6">
            <a:extLst>
              <a:ext uri="{FF2B5EF4-FFF2-40B4-BE49-F238E27FC236}">
                <a16:creationId xmlns:a16="http://schemas.microsoft.com/office/drawing/2014/main" id="{6ADFF13B-B108-DAF8-08D5-EEB8B43ADA5C}"/>
              </a:ext>
            </a:extLst>
          </p:cNvPr>
          <p:cNvSpPr>
            <a:spLocks noGrp="1"/>
          </p:cNvSpPr>
          <p:nvPr>
            <p:ph type="body" sz="quarter" idx="19"/>
          </p:nvPr>
        </p:nvSpPr>
        <p:spPr/>
        <p:txBody>
          <a:bodyPr/>
          <a:lstStyle/>
          <a:p>
            <a:r>
              <a:rPr lang="en-US" dirty="0"/>
              <a:t>3</a:t>
            </a:r>
          </a:p>
        </p:txBody>
      </p:sp>
      <p:sp>
        <p:nvSpPr>
          <p:cNvPr id="8" name="Text Placeholder 7">
            <a:extLst>
              <a:ext uri="{FF2B5EF4-FFF2-40B4-BE49-F238E27FC236}">
                <a16:creationId xmlns:a16="http://schemas.microsoft.com/office/drawing/2014/main" id="{7E034FCC-E1C9-7AF6-7D6C-30991EB360CE}"/>
              </a:ext>
            </a:extLst>
          </p:cNvPr>
          <p:cNvSpPr>
            <a:spLocks noGrp="1"/>
          </p:cNvSpPr>
          <p:nvPr>
            <p:ph type="body" sz="quarter" idx="20"/>
          </p:nvPr>
        </p:nvSpPr>
        <p:spPr/>
        <p:txBody>
          <a:bodyPr/>
          <a:lstStyle/>
          <a:p>
            <a:r>
              <a:rPr lang="en-US" dirty="0"/>
              <a:t>Partner Spotlight: Penn State University</a:t>
            </a:r>
          </a:p>
        </p:txBody>
      </p:sp>
      <p:sp>
        <p:nvSpPr>
          <p:cNvPr id="9" name="Text Placeholder 8">
            <a:extLst>
              <a:ext uri="{FF2B5EF4-FFF2-40B4-BE49-F238E27FC236}">
                <a16:creationId xmlns:a16="http://schemas.microsoft.com/office/drawing/2014/main" id="{99BAB0E9-2C92-7AA0-DA54-7EB70116BCE9}"/>
              </a:ext>
            </a:extLst>
          </p:cNvPr>
          <p:cNvSpPr>
            <a:spLocks noGrp="1"/>
          </p:cNvSpPr>
          <p:nvPr>
            <p:ph type="body" sz="quarter" idx="21"/>
          </p:nvPr>
        </p:nvSpPr>
        <p:spPr/>
        <p:txBody>
          <a:bodyPr/>
          <a:lstStyle/>
          <a:p>
            <a:r>
              <a:rPr lang="en-US" dirty="0"/>
              <a:t>4</a:t>
            </a:r>
          </a:p>
        </p:txBody>
      </p:sp>
      <p:sp>
        <p:nvSpPr>
          <p:cNvPr id="10" name="Text Placeholder 9">
            <a:extLst>
              <a:ext uri="{FF2B5EF4-FFF2-40B4-BE49-F238E27FC236}">
                <a16:creationId xmlns:a16="http://schemas.microsoft.com/office/drawing/2014/main" id="{DB2777D8-494D-859F-581F-4A78BCCCAF56}"/>
              </a:ext>
            </a:extLst>
          </p:cNvPr>
          <p:cNvSpPr>
            <a:spLocks noGrp="1"/>
          </p:cNvSpPr>
          <p:nvPr>
            <p:ph type="body" sz="quarter" idx="22"/>
          </p:nvPr>
        </p:nvSpPr>
        <p:spPr/>
        <p:txBody>
          <a:bodyPr/>
          <a:lstStyle/>
          <a:p>
            <a:r>
              <a:rPr lang="en-US" dirty="0"/>
              <a:t>Demo: Identifying Early Indicators in Rapid Insight</a:t>
            </a:r>
          </a:p>
        </p:txBody>
      </p:sp>
      <p:sp>
        <p:nvSpPr>
          <p:cNvPr id="11" name="Text Placeholder 8">
            <a:extLst>
              <a:ext uri="{FF2B5EF4-FFF2-40B4-BE49-F238E27FC236}">
                <a16:creationId xmlns:a16="http://schemas.microsoft.com/office/drawing/2014/main" id="{CB31B4D6-B5F8-2F0A-C2B6-EF37BF04A7E5}"/>
              </a:ext>
            </a:extLst>
          </p:cNvPr>
          <p:cNvSpPr txBox="1">
            <a:spLocks/>
          </p:cNvSpPr>
          <p:nvPr/>
        </p:nvSpPr>
        <p:spPr bwMode="gray">
          <a:xfrm>
            <a:off x="863781" y="3445491"/>
            <a:ext cx="274320" cy="276999"/>
          </a:xfrm>
          <a:prstGeom prst="ellipse">
            <a:avLst/>
          </a:prstGeom>
          <a:solidFill>
            <a:schemeClr val="accent6"/>
          </a:solidFill>
        </p:spPr>
        <p:txBody>
          <a:bodyPr vert="horz" wrap="none" lIns="0" tIns="0" rIns="0" bIns="0" rtlCol="0" anchor="ctr" anchorCtr="1">
            <a:noAutofit/>
          </a:bodyPr>
          <a:lstStyle>
            <a:lvl1pPr marL="0" indent="0" algn="l" defTabSz="480060" rtl="0" eaLnBrk="1" latinLnBrk="0" hangingPunct="1">
              <a:lnSpc>
                <a:spcPct val="100000"/>
              </a:lnSpc>
              <a:spcBef>
                <a:spcPts val="500"/>
              </a:spcBef>
              <a:buClrTx/>
              <a:buFont typeface="Arial" panose="020B0604020202020204" pitchFamily="34" charset="0"/>
              <a:buNone/>
              <a:defRPr sz="1800" kern="1200">
                <a:solidFill>
                  <a:schemeClr val="accent5"/>
                </a:solidFill>
                <a:latin typeface="+mj-lt"/>
                <a:ea typeface="+mn-ea"/>
                <a:cs typeface="+mn-cs"/>
              </a:defRPr>
            </a:lvl1pPr>
            <a:lvl2pPr marL="228600" indent="-114300" algn="l" defTabSz="480060" rtl="0" eaLnBrk="1" latinLnBrk="0" hangingPunct="1">
              <a:lnSpc>
                <a:spcPct val="100000"/>
              </a:lnSpc>
              <a:spcBef>
                <a:spcPts val="500"/>
              </a:spcBef>
              <a:buClrTx/>
              <a:buFont typeface="Verdana" panose="020B0604030504040204" pitchFamily="34" charset="0"/>
              <a:buChar char="–"/>
              <a:defRPr sz="900" kern="1200">
                <a:solidFill>
                  <a:schemeClr val="tx1"/>
                </a:solidFill>
                <a:latin typeface="+mn-lt"/>
                <a:ea typeface="+mn-ea"/>
                <a:cs typeface="+mn-cs"/>
              </a:defRPr>
            </a:lvl2pPr>
            <a:lvl3pPr marL="342900" indent="-114300" algn="l" defTabSz="480060" rtl="0" eaLnBrk="1" latinLnBrk="0" hangingPunct="1">
              <a:lnSpc>
                <a:spcPct val="100000"/>
              </a:lnSpc>
              <a:spcBef>
                <a:spcPts val="500"/>
              </a:spcBef>
              <a:buClrTx/>
              <a:buFont typeface="Arial" panose="020B0604020202020204" pitchFamily="34" charset="0"/>
              <a:buChar char="•"/>
              <a:defRPr sz="900" kern="1200">
                <a:solidFill>
                  <a:schemeClr val="tx1"/>
                </a:solidFill>
                <a:latin typeface="+mn-lt"/>
                <a:ea typeface="+mn-ea"/>
                <a:cs typeface="+mn-cs"/>
              </a:defRPr>
            </a:lvl3pPr>
            <a:lvl4pPr marL="4572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480060" rtl="0" eaLnBrk="1" latinLnBrk="0" hangingPunct="1">
              <a:lnSpc>
                <a:spcPct val="100000"/>
              </a:lnSpc>
              <a:spcBef>
                <a:spcPts val="500"/>
              </a:spcBef>
              <a:buFont typeface="Arial" panose="020B0604020202020204" pitchFamily="34" charset="0"/>
              <a:buChar char="•"/>
              <a:defRPr sz="9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marL="0" marR="0" lvl="0" indent="0" algn="l" defTabSz="48006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2746"/>
                </a:solidFill>
                <a:effectLst/>
                <a:uLnTx/>
                <a:uFillTx/>
                <a:latin typeface="Rockwell"/>
                <a:ea typeface="+mn-ea"/>
                <a:cs typeface="+mn-cs"/>
              </a:rPr>
              <a:t>5</a:t>
            </a:r>
          </a:p>
        </p:txBody>
      </p:sp>
      <p:sp>
        <p:nvSpPr>
          <p:cNvPr id="12" name="Text Placeholder 9">
            <a:extLst>
              <a:ext uri="{FF2B5EF4-FFF2-40B4-BE49-F238E27FC236}">
                <a16:creationId xmlns:a16="http://schemas.microsoft.com/office/drawing/2014/main" id="{B2DDBDBB-6103-8F28-99B8-262769CED3FB}"/>
              </a:ext>
            </a:extLst>
          </p:cNvPr>
          <p:cNvSpPr txBox="1">
            <a:spLocks/>
          </p:cNvSpPr>
          <p:nvPr/>
        </p:nvSpPr>
        <p:spPr bwMode="gray">
          <a:xfrm>
            <a:off x="1363152" y="3514741"/>
            <a:ext cx="3749040" cy="138499"/>
          </a:xfrm>
          <a:prstGeom prst="rect">
            <a:avLst/>
          </a:prstGeom>
        </p:spPr>
        <p:txBody>
          <a:bodyPr vert="horz" wrap="square" lIns="0" tIns="0" rIns="0" bIns="0" rtlCol="0" anchor="ctr" anchorCtr="0">
            <a:spAutoFit/>
          </a:bodyPr>
          <a:lstStyle>
            <a:lvl1pPr marL="0" indent="0" algn="l" defTabSz="480060" rtl="0" eaLnBrk="1" latinLnBrk="0" hangingPunct="1">
              <a:lnSpc>
                <a:spcPct val="100000"/>
              </a:lnSpc>
              <a:spcBef>
                <a:spcPts val="0"/>
              </a:spcBef>
              <a:buClrTx/>
              <a:buFont typeface="Arial" panose="020B0604020202020204" pitchFamily="34" charset="0"/>
              <a:buNone/>
              <a:defRPr sz="900" kern="1200">
                <a:solidFill>
                  <a:schemeClr val="bg1"/>
                </a:solidFill>
                <a:latin typeface="+mn-lt"/>
                <a:ea typeface="+mn-ea"/>
                <a:cs typeface="+mn-cs"/>
              </a:defRPr>
            </a:lvl1pPr>
            <a:lvl2pPr marL="114300" indent="0" algn="l" defTabSz="480060" rtl="0" eaLnBrk="1" latinLnBrk="0" hangingPunct="1">
              <a:lnSpc>
                <a:spcPct val="100000"/>
              </a:lnSpc>
              <a:spcBef>
                <a:spcPts val="500"/>
              </a:spcBef>
              <a:buClrTx/>
              <a:buFont typeface="Verdana" panose="020B0604030504040204" pitchFamily="34" charset="0"/>
              <a:buNone/>
              <a:defRPr sz="900" kern="1200">
                <a:solidFill>
                  <a:schemeClr val="accent1"/>
                </a:solidFill>
                <a:latin typeface="+mn-lt"/>
                <a:ea typeface="+mn-ea"/>
                <a:cs typeface="+mn-cs"/>
              </a:defRPr>
            </a:lvl2pPr>
            <a:lvl3pPr marL="228600" indent="0" algn="l" defTabSz="480060" rtl="0" eaLnBrk="1" latinLnBrk="0" hangingPunct="1">
              <a:lnSpc>
                <a:spcPct val="100000"/>
              </a:lnSpc>
              <a:spcBef>
                <a:spcPts val="500"/>
              </a:spcBef>
              <a:buClrTx/>
              <a:buFont typeface="Arial" panose="020B0604020202020204" pitchFamily="34" charset="0"/>
              <a:buNone/>
              <a:defRPr sz="900" kern="1200">
                <a:solidFill>
                  <a:schemeClr val="accent1"/>
                </a:solidFill>
                <a:latin typeface="+mn-lt"/>
                <a:ea typeface="+mn-ea"/>
                <a:cs typeface="+mn-cs"/>
              </a:defRPr>
            </a:lvl3pPr>
            <a:lvl4pPr marL="342900" indent="0" algn="l" defTabSz="480060" rtl="0" eaLnBrk="1" latinLnBrk="0" hangingPunct="1">
              <a:lnSpc>
                <a:spcPct val="100000"/>
              </a:lnSpc>
              <a:spcBef>
                <a:spcPts val="500"/>
              </a:spcBef>
              <a:buFont typeface="Verdana" panose="020B0604030504040204" pitchFamily="34" charset="0"/>
              <a:buNone/>
              <a:defRPr sz="900" kern="1200">
                <a:solidFill>
                  <a:schemeClr val="accent1"/>
                </a:solidFill>
                <a:latin typeface="+mn-lt"/>
                <a:ea typeface="+mn-ea"/>
                <a:cs typeface="+mn-cs"/>
              </a:defRPr>
            </a:lvl4pPr>
            <a:lvl5pPr marL="457200" indent="0" algn="l" defTabSz="480060" rtl="0" eaLnBrk="1" latinLnBrk="0" hangingPunct="1">
              <a:lnSpc>
                <a:spcPct val="100000"/>
              </a:lnSpc>
              <a:spcBef>
                <a:spcPts val="500"/>
              </a:spcBef>
              <a:buFont typeface="Arial" panose="020B0604020202020204" pitchFamily="34" charset="0"/>
              <a:buNone/>
              <a:defRPr sz="900" kern="1200" baseline="0">
                <a:solidFill>
                  <a:schemeClr val="accent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marL="0" marR="0" lvl="0" indent="0" algn="l" defTabSz="48006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900" b="0" i="0" u="none" strike="noStrike" kern="1200" cap="none" spc="0" normalizeH="0" baseline="0" noProof="0" dirty="0">
                <a:ln>
                  <a:noFill/>
                </a:ln>
                <a:solidFill>
                  <a:srgbClr val="FFFFFF"/>
                </a:solidFill>
                <a:effectLst/>
                <a:uLnTx/>
                <a:uFillTx/>
                <a:latin typeface="Verdana"/>
                <a:ea typeface="+mn-ea"/>
                <a:cs typeface="+mn-cs"/>
              </a:rPr>
              <a:t>Applying Insights on Your Campus</a:t>
            </a:r>
          </a:p>
        </p:txBody>
      </p:sp>
    </p:spTree>
    <p:extLst>
      <p:ext uri="{BB962C8B-B14F-4D97-AF65-F5344CB8AC3E}">
        <p14:creationId xmlns:p14="http://schemas.microsoft.com/office/powerpoint/2010/main" val="1027675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94909B-C6D3-6C46-A946-6E96C1E64426}"/>
              </a:ext>
            </a:extLst>
          </p:cNvPr>
          <p:cNvSpPr>
            <a:spLocks noGrp="1"/>
          </p:cNvSpPr>
          <p:nvPr>
            <p:ph type="title"/>
          </p:nvPr>
        </p:nvSpPr>
        <p:spPr/>
        <p:txBody>
          <a:bodyPr/>
          <a:lstStyle/>
          <a:p>
            <a:r>
              <a:rPr lang="en-US" dirty="0"/>
              <a:t>Today’s Objectives</a:t>
            </a:r>
          </a:p>
        </p:txBody>
      </p:sp>
      <p:sp>
        <p:nvSpPr>
          <p:cNvPr id="8" name="Text Placeholder 31">
            <a:extLst>
              <a:ext uri="{FF2B5EF4-FFF2-40B4-BE49-F238E27FC236}">
                <a16:creationId xmlns:a16="http://schemas.microsoft.com/office/drawing/2014/main" id="{81775A3A-A9EB-1343-8CBF-FC576FB77218}"/>
              </a:ext>
            </a:extLst>
          </p:cNvPr>
          <p:cNvSpPr txBox="1">
            <a:spLocks/>
          </p:cNvSpPr>
          <p:nvPr/>
        </p:nvSpPr>
        <p:spPr bwMode="gray">
          <a:xfrm>
            <a:off x="277813" y="1124483"/>
            <a:ext cx="2008187" cy="461665"/>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marR="0" lvl="0" indent="0" algn="l" defTabSz="640080" rtl="0" eaLnBrk="1" fontAlgn="auto" latinLnBrk="0" hangingPunct="1">
              <a:lnSpc>
                <a:spcPct val="100000"/>
              </a:lnSpc>
              <a:spcBef>
                <a:spcPts val="500"/>
              </a:spcBef>
              <a:spcAft>
                <a:spcPts val="0"/>
              </a:spcAft>
              <a:buClrTx/>
              <a:buSzTx/>
              <a:buFont typeface="Arial" pitchFamily="34" charset="0"/>
              <a:buNone/>
              <a:tabLst/>
              <a:defRPr/>
            </a:pPr>
            <a:r>
              <a:rPr kumimoji="0" lang="en-US" sz="1000" b="1" i="0" u="none" strike="noStrike" kern="1200" cap="none" spc="0" normalizeH="0" baseline="0" noProof="0" dirty="0">
                <a:ln>
                  <a:noFill/>
                </a:ln>
                <a:solidFill>
                  <a:srgbClr val="333E48"/>
                </a:solidFill>
                <a:effectLst/>
                <a:uLnTx/>
                <a:uFillTx/>
                <a:latin typeface="Verdana"/>
                <a:ea typeface="+mn-ea"/>
                <a:cs typeface="+mn-cs"/>
              </a:rPr>
              <a:t>Use Rapid Insight tools </a:t>
            </a:r>
            <a:r>
              <a:rPr kumimoji="0" lang="en-US" sz="1000" i="0" u="none" strike="noStrike" kern="1200" cap="none" spc="0" normalizeH="0" baseline="0" noProof="0" dirty="0">
                <a:ln>
                  <a:noFill/>
                </a:ln>
                <a:solidFill>
                  <a:srgbClr val="333E48"/>
                </a:solidFill>
                <a:effectLst/>
                <a:uLnTx/>
                <a:uFillTx/>
                <a:latin typeface="Verdana"/>
                <a:ea typeface="+mn-ea"/>
                <a:cs typeface="+mn-cs"/>
              </a:rPr>
              <a:t>to analyze the effectiveness of student support structures.</a:t>
            </a:r>
            <a:endParaRPr kumimoji="0" lang="en-US" sz="1000" b="0" i="0" u="none" strike="noStrike" kern="1200" cap="none" spc="0" normalizeH="0" baseline="0" noProof="0" dirty="0">
              <a:ln>
                <a:noFill/>
              </a:ln>
              <a:solidFill>
                <a:srgbClr val="333E48"/>
              </a:solidFill>
              <a:effectLst/>
              <a:uLnTx/>
              <a:uFillTx/>
              <a:latin typeface="Verdana"/>
              <a:ea typeface="+mn-ea"/>
              <a:cs typeface="+mn-cs"/>
            </a:endParaRPr>
          </a:p>
        </p:txBody>
      </p:sp>
      <p:sp>
        <p:nvSpPr>
          <p:cNvPr id="22" name="Rectangle 21">
            <a:extLst>
              <a:ext uri="{FF2B5EF4-FFF2-40B4-BE49-F238E27FC236}">
                <a16:creationId xmlns:a16="http://schemas.microsoft.com/office/drawing/2014/main" id="{A2AD551D-CD8C-134A-95A1-DA83D120A237}"/>
              </a:ext>
              <a:ext uri="{C183D7F6-B498-43B3-948B-1728B52AA6E4}">
                <adec:decorative xmlns:adec="http://schemas.microsoft.com/office/drawing/2017/decorative" val="1"/>
              </a:ext>
            </a:extLst>
          </p:cNvPr>
          <p:cNvSpPr/>
          <p:nvPr/>
        </p:nvSpPr>
        <p:spPr bwMode="gray">
          <a:xfrm>
            <a:off x="2377709" y="2063094"/>
            <a:ext cx="731520" cy="73152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746"/>
                </a:solidFill>
                <a:effectLst/>
                <a:uLnTx/>
                <a:uFillTx/>
                <a:latin typeface="Rockwell"/>
                <a:ea typeface="+mn-ea"/>
                <a:cs typeface="+mn-cs"/>
              </a:rPr>
              <a:t>3</a:t>
            </a:r>
          </a:p>
        </p:txBody>
      </p:sp>
      <p:sp>
        <p:nvSpPr>
          <p:cNvPr id="23" name="Rectangle 22">
            <a:extLst>
              <a:ext uri="{FF2B5EF4-FFF2-40B4-BE49-F238E27FC236}">
                <a16:creationId xmlns:a16="http://schemas.microsoft.com/office/drawing/2014/main" id="{B6395643-6CF1-9640-BFA5-B97D6C8E4B52}"/>
              </a:ext>
              <a:ext uri="{C183D7F6-B498-43B3-948B-1728B52AA6E4}">
                <adec:decorative xmlns:adec="http://schemas.microsoft.com/office/drawing/2017/decorative" val="1"/>
              </a:ext>
            </a:extLst>
          </p:cNvPr>
          <p:cNvSpPr/>
          <p:nvPr/>
        </p:nvSpPr>
        <p:spPr bwMode="gray">
          <a:xfrm>
            <a:off x="3293955" y="2063094"/>
            <a:ext cx="731520" cy="73152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Rockwell"/>
                <a:ea typeface="+mn-ea"/>
                <a:cs typeface="+mn-cs"/>
              </a:rPr>
              <a:t>4</a:t>
            </a:r>
          </a:p>
        </p:txBody>
      </p:sp>
      <p:sp>
        <p:nvSpPr>
          <p:cNvPr id="2" name="Rectangle 1">
            <a:extLst>
              <a:ext uri="{FF2B5EF4-FFF2-40B4-BE49-F238E27FC236}">
                <a16:creationId xmlns:a16="http://schemas.microsoft.com/office/drawing/2014/main" id="{440C2F1C-8C49-824B-897B-04BA28F382F9}"/>
              </a:ext>
              <a:ext uri="{C183D7F6-B498-43B3-948B-1728B52AA6E4}">
                <adec:decorative xmlns:adec="http://schemas.microsoft.com/office/drawing/2017/decorative" val="1"/>
              </a:ext>
            </a:extLst>
          </p:cNvPr>
          <p:cNvSpPr/>
          <p:nvPr/>
        </p:nvSpPr>
        <p:spPr bwMode="gray">
          <a:xfrm>
            <a:off x="2375326" y="1129475"/>
            <a:ext cx="731520" cy="73152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746"/>
                </a:solidFill>
                <a:effectLst/>
                <a:uLnTx/>
                <a:uFillTx/>
                <a:latin typeface="Rockwell"/>
                <a:ea typeface="+mn-ea"/>
                <a:cs typeface="+mn-cs"/>
              </a:rPr>
              <a:t>1</a:t>
            </a:r>
          </a:p>
        </p:txBody>
      </p:sp>
      <p:sp>
        <p:nvSpPr>
          <p:cNvPr id="27" name="Rectangle 26">
            <a:extLst>
              <a:ext uri="{FF2B5EF4-FFF2-40B4-BE49-F238E27FC236}">
                <a16:creationId xmlns:a16="http://schemas.microsoft.com/office/drawing/2014/main" id="{2C08891A-1348-47B1-91CA-D968AF3CD3EC}"/>
              </a:ext>
              <a:ext uri="{C183D7F6-B498-43B3-948B-1728B52AA6E4}">
                <adec:decorative xmlns:adec="http://schemas.microsoft.com/office/drawing/2017/decorative" val="1"/>
              </a:ext>
            </a:extLst>
          </p:cNvPr>
          <p:cNvSpPr/>
          <p:nvPr/>
        </p:nvSpPr>
        <p:spPr bwMode="gray">
          <a:xfrm>
            <a:off x="3293955" y="1129475"/>
            <a:ext cx="731520" cy="73152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Rockwell"/>
                <a:ea typeface="+mn-ea"/>
                <a:cs typeface="+mn-cs"/>
              </a:rPr>
              <a:t>2</a:t>
            </a:r>
          </a:p>
        </p:txBody>
      </p:sp>
      <p:sp>
        <p:nvSpPr>
          <p:cNvPr id="28" name="Text Placeholder 31">
            <a:extLst>
              <a:ext uri="{FF2B5EF4-FFF2-40B4-BE49-F238E27FC236}">
                <a16:creationId xmlns:a16="http://schemas.microsoft.com/office/drawing/2014/main" id="{757907CB-224C-4A16-881B-0002DC75AB7B}"/>
              </a:ext>
            </a:extLst>
          </p:cNvPr>
          <p:cNvSpPr txBox="1">
            <a:spLocks/>
          </p:cNvSpPr>
          <p:nvPr/>
        </p:nvSpPr>
        <p:spPr bwMode="gray">
          <a:xfrm>
            <a:off x="4114802" y="1124483"/>
            <a:ext cx="2008186" cy="615553"/>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lvl="0" indent="0">
              <a:buNone/>
              <a:defRPr/>
            </a:pPr>
            <a:r>
              <a:rPr lang="en-US" b="1" dirty="0">
                <a:solidFill>
                  <a:srgbClr val="333E48"/>
                </a:solidFill>
              </a:rPr>
              <a:t>Recognize early indicators of student attrition</a:t>
            </a:r>
            <a:r>
              <a:rPr lang="en-US" dirty="0">
                <a:solidFill>
                  <a:srgbClr val="333E48"/>
                </a:solidFill>
              </a:rPr>
              <a:t> before final grades or official withdrawals are available.</a:t>
            </a:r>
          </a:p>
        </p:txBody>
      </p:sp>
      <p:sp>
        <p:nvSpPr>
          <p:cNvPr id="29" name="Text Placeholder 31">
            <a:extLst>
              <a:ext uri="{FF2B5EF4-FFF2-40B4-BE49-F238E27FC236}">
                <a16:creationId xmlns:a16="http://schemas.microsoft.com/office/drawing/2014/main" id="{6EB65E7A-B2B2-4505-8949-5F5FE77EBD95}"/>
              </a:ext>
            </a:extLst>
          </p:cNvPr>
          <p:cNvSpPr txBox="1">
            <a:spLocks/>
          </p:cNvSpPr>
          <p:nvPr/>
        </p:nvSpPr>
        <p:spPr bwMode="gray">
          <a:xfrm>
            <a:off x="277159" y="2192622"/>
            <a:ext cx="2008187" cy="769441"/>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marR="0" lvl="0" indent="0" algn="l" defTabSz="640080" rtl="0" eaLnBrk="1" fontAlgn="auto" latinLnBrk="0" hangingPunct="1">
              <a:lnSpc>
                <a:spcPct val="100000"/>
              </a:lnSpc>
              <a:spcBef>
                <a:spcPts val="500"/>
              </a:spcBef>
              <a:spcAft>
                <a:spcPts val="0"/>
              </a:spcAft>
              <a:buClrTx/>
              <a:buSzTx/>
              <a:buFont typeface="Arial" pitchFamily="34" charset="0"/>
              <a:buNone/>
              <a:tabLst/>
              <a:defRPr/>
            </a:pPr>
            <a:r>
              <a:rPr kumimoji="0" lang="en-US" sz="1000" b="1" i="0" u="none" strike="noStrike" kern="1200" cap="none" spc="0" normalizeH="0" baseline="0" noProof="0" dirty="0">
                <a:ln>
                  <a:noFill/>
                </a:ln>
                <a:solidFill>
                  <a:srgbClr val="333E48"/>
                </a:solidFill>
                <a:effectLst/>
                <a:uLnTx/>
                <a:uFillTx/>
                <a:latin typeface="Verdana"/>
                <a:ea typeface="+mn-ea"/>
                <a:cs typeface="+mn-cs"/>
              </a:rPr>
              <a:t>Identify practical, low-lift strategies</a:t>
            </a:r>
            <a:r>
              <a:rPr kumimoji="0" lang="en-US" sz="1000" b="0" i="0" u="none" strike="noStrike" kern="1200" cap="none" spc="0" normalizeH="0" baseline="0" noProof="0" dirty="0">
                <a:ln>
                  <a:noFill/>
                </a:ln>
                <a:solidFill>
                  <a:srgbClr val="333E48"/>
                </a:solidFill>
                <a:effectLst/>
                <a:uLnTx/>
                <a:uFillTx/>
                <a:latin typeface="Verdana"/>
                <a:ea typeface="+mn-ea"/>
                <a:cs typeface="+mn-cs"/>
              </a:rPr>
              <a:t> your IR or student success teams can implement this fall to strengthen retention efforts.</a:t>
            </a:r>
          </a:p>
        </p:txBody>
      </p:sp>
      <p:sp>
        <p:nvSpPr>
          <p:cNvPr id="30" name="Text Placeholder 31">
            <a:extLst>
              <a:ext uri="{FF2B5EF4-FFF2-40B4-BE49-F238E27FC236}">
                <a16:creationId xmlns:a16="http://schemas.microsoft.com/office/drawing/2014/main" id="{8728E408-1C23-41AD-99CC-2AAD860181F2}"/>
              </a:ext>
            </a:extLst>
          </p:cNvPr>
          <p:cNvSpPr txBox="1">
            <a:spLocks/>
          </p:cNvSpPr>
          <p:nvPr/>
        </p:nvSpPr>
        <p:spPr bwMode="gray">
          <a:xfrm>
            <a:off x="4114802" y="2190553"/>
            <a:ext cx="1650867" cy="769441"/>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marR="0" lvl="0" indent="0" algn="l" defTabSz="640080" rtl="0" eaLnBrk="1" fontAlgn="auto" latinLnBrk="0" hangingPunct="1">
              <a:lnSpc>
                <a:spcPct val="100000"/>
              </a:lnSpc>
              <a:spcBef>
                <a:spcPts val="500"/>
              </a:spcBef>
              <a:spcAft>
                <a:spcPts val="0"/>
              </a:spcAft>
              <a:buClrTx/>
              <a:buSzTx/>
              <a:buFont typeface="Arial" pitchFamily="34" charset="0"/>
              <a:buNone/>
              <a:tabLst/>
              <a:defRPr/>
            </a:pPr>
            <a:r>
              <a:rPr kumimoji="0" lang="en-US" sz="1000" b="1" i="0" u="none" strike="noStrike" kern="1200" cap="none" spc="0" normalizeH="0" baseline="0" noProof="0" dirty="0">
                <a:ln>
                  <a:noFill/>
                </a:ln>
                <a:solidFill>
                  <a:srgbClr val="333E48"/>
                </a:solidFill>
                <a:effectLst/>
                <a:uLnTx/>
                <a:uFillTx/>
                <a:latin typeface="Verdana"/>
                <a:ea typeface="+mn-ea"/>
                <a:cs typeface="+mn-cs"/>
              </a:rPr>
              <a:t>Showcase an example </a:t>
            </a:r>
            <a:r>
              <a:rPr kumimoji="0" lang="en-US" sz="1000" b="0" i="0" u="none" strike="noStrike" kern="1200" cap="none" spc="0" normalizeH="0" baseline="0" noProof="0" dirty="0">
                <a:ln>
                  <a:noFill/>
                </a:ln>
                <a:solidFill>
                  <a:srgbClr val="333E48"/>
                </a:solidFill>
                <a:effectLst/>
                <a:uLnTx/>
                <a:uFillTx/>
                <a:latin typeface="Verdana"/>
                <a:ea typeface="+mn-ea"/>
                <a:cs typeface="+mn-cs"/>
              </a:rPr>
              <a:t>of how to use Rapid Insight to partner with advising units and impact student success.</a:t>
            </a:r>
          </a:p>
        </p:txBody>
      </p:sp>
      <p:cxnSp>
        <p:nvCxnSpPr>
          <p:cNvPr id="6" name="Straight Connector 5">
            <a:extLst>
              <a:ext uri="{FF2B5EF4-FFF2-40B4-BE49-F238E27FC236}">
                <a16:creationId xmlns:a16="http://schemas.microsoft.com/office/drawing/2014/main" id="{C926AAB7-4465-4EF4-BC6C-1DB5536B3517}"/>
              </a:ext>
              <a:ext uri="{C183D7F6-B498-43B3-948B-1728B52AA6E4}">
                <adec:decorative xmlns:adec="http://schemas.microsoft.com/office/drawing/2017/decorative" val="1"/>
              </a:ext>
            </a:extLst>
          </p:cNvPr>
          <p:cNvCxnSpPr>
            <a:cxnSpLocks/>
          </p:cNvCxnSpPr>
          <p:nvPr/>
        </p:nvCxnSpPr>
        <p:spPr bwMode="gray">
          <a:xfrm flipH="1">
            <a:off x="277813" y="1860995"/>
            <a:ext cx="2177639"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B1BE59-53C0-43B5-8460-B1A29D0F7C66}"/>
              </a:ext>
              <a:ext uri="{C183D7F6-B498-43B3-948B-1728B52AA6E4}">
                <adec:decorative xmlns:adec="http://schemas.microsoft.com/office/drawing/2017/decorative" val="1"/>
              </a:ext>
            </a:extLst>
          </p:cNvPr>
          <p:cNvCxnSpPr>
            <a:cxnSpLocks/>
          </p:cNvCxnSpPr>
          <p:nvPr/>
        </p:nvCxnSpPr>
        <p:spPr bwMode="gray">
          <a:xfrm flipH="1">
            <a:off x="277813" y="2063094"/>
            <a:ext cx="2177639"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4A0088-DB66-4585-B76C-01E2A97CABD2}"/>
              </a:ext>
              <a:ext uri="{C183D7F6-B498-43B3-948B-1728B52AA6E4}">
                <adec:decorative xmlns:adec="http://schemas.microsoft.com/office/drawing/2017/decorative" val="1"/>
              </a:ext>
            </a:extLst>
          </p:cNvPr>
          <p:cNvCxnSpPr>
            <a:cxnSpLocks/>
          </p:cNvCxnSpPr>
          <p:nvPr/>
        </p:nvCxnSpPr>
        <p:spPr bwMode="gray">
          <a:xfrm flipH="1">
            <a:off x="3945349" y="1860995"/>
            <a:ext cx="2177639"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DFDB650-9C4A-451F-A7A5-57E0A32D5891}"/>
              </a:ext>
              <a:ext uri="{C183D7F6-B498-43B3-948B-1728B52AA6E4}">
                <adec:decorative xmlns:adec="http://schemas.microsoft.com/office/drawing/2017/decorative" val="1"/>
              </a:ext>
            </a:extLst>
          </p:cNvPr>
          <p:cNvCxnSpPr>
            <a:cxnSpLocks/>
          </p:cNvCxnSpPr>
          <p:nvPr/>
        </p:nvCxnSpPr>
        <p:spPr bwMode="gray">
          <a:xfrm flipH="1">
            <a:off x="3945349" y="2063094"/>
            <a:ext cx="2177639"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C984397-D6DB-117E-623D-488BBE241595}"/>
              </a:ext>
            </a:extLst>
          </p:cNvPr>
          <p:cNvSpPr txBox="1"/>
          <p:nvPr/>
        </p:nvSpPr>
        <p:spPr>
          <a:xfrm>
            <a:off x="765908" y="3671125"/>
            <a:ext cx="5056094" cy="369332"/>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r>
              <a:rPr kumimoji="0" lang="en-US" sz="1200" b="0" i="0" u="none" strike="noStrike" kern="1200" cap="none" spc="0" normalizeH="0" baseline="0" noProof="0" dirty="0">
                <a:ln>
                  <a:noFill/>
                </a:ln>
                <a:solidFill>
                  <a:srgbClr val="0069BF"/>
                </a:solidFill>
                <a:effectLst/>
                <a:uLnTx/>
                <a:uFillTx/>
                <a:latin typeface="Rockwell"/>
                <a:ea typeface="+mn-ea"/>
                <a:cs typeface="+mn-cs"/>
              </a:rPr>
              <a:t>Fall is a critical window for attrition risk, and the IR office</a:t>
            </a:r>
            <a:r>
              <a:rPr lang="en-US" sz="1200" dirty="0">
                <a:solidFill>
                  <a:srgbClr val="0069BF"/>
                </a:solidFill>
                <a:latin typeface="Rockwell"/>
              </a:rPr>
              <a:t> can play a</a:t>
            </a:r>
            <a:r>
              <a:rPr kumimoji="0" lang="en-US" sz="1200" b="0" i="0" u="none" strike="noStrike" kern="1200" cap="none" spc="0" normalizeH="0" baseline="0" noProof="0" dirty="0">
                <a:ln>
                  <a:noFill/>
                </a:ln>
                <a:solidFill>
                  <a:srgbClr val="0069BF"/>
                </a:solidFill>
                <a:effectLst/>
                <a:uLnTx/>
                <a:uFillTx/>
                <a:latin typeface="Rockwell"/>
                <a:ea typeface="+mn-ea"/>
                <a:cs typeface="+mn-cs"/>
              </a:rPr>
              <a:t> unique role in bringing actionable data forward.</a:t>
            </a:r>
          </a:p>
        </p:txBody>
      </p:sp>
    </p:spTree>
    <p:extLst>
      <p:ext uri="{BB962C8B-B14F-4D97-AF65-F5344CB8AC3E}">
        <p14:creationId xmlns:p14="http://schemas.microsoft.com/office/powerpoint/2010/main" val="2614695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0331DDD-DA10-C6B6-3C12-B717AC670ED0}"/>
              </a:ext>
            </a:extLst>
          </p:cNvPr>
          <p:cNvSpPr>
            <a:spLocks noGrp="1"/>
          </p:cNvSpPr>
          <p:nvPr>
            <p:ph type="body" sz="quarter" idx="21"/>
          </p:nvPr>
        </p:nvSpPr>
        <p:spPr>
          <a:xfrm>
            <a:off x="4686870" y="3494256"/>
            <a:ext cx="748219" cy="221432"/>
          </a:xfrm>
        </p:spPr>
        <p:txBody>
          <a:bodyPr/>
          <a:lstStyle/>
          <a:p>
            <a:r>
              <a:rPr lang="en-US" dirty="0"/>
              <a:t>Section</a:t>
            </a:r>
          </a:p>
        </p:txBody>
      </p:sp>
      <p:sp>
        <p:nvSpPr>
          <p:cNvPr id="3" name="Text Placeholder 2">
            <a:extLst>
              <a:ext uri="{FF2B5EF4-FFF2-40B4-BE49-F238E27FC236}">
                <a16:creationId xmlns:a16="http://schemas.microsoft.com/office/drawing/2014/main" id="{14F5826B-454C-08C6-F188-A838259FC8A5}"/>
              </a:ext>
            </a:extLst>
          </p:cNvPr>
          <p:cNvSpPr>
            <a:spLocks noGrp="1"/>
          </p:cNvSpPr>
          <p:nvPr>
            <p:ph type="body" sz="quarter" idx="22"/>
          </p:nvPr>
        </p:nvSpPr>
        <p:spPr/>
        <p:txBody>
          <a:bodyPr/>
          <a:lstStyle/>
          <a:p>
            <a:r>
              <a:rPr lang="en-US" dirty="0"/>
              <a:t>2</a:t>
            </a:r>
          </a:p>
        </p:txBody>
      </p:sp>
      <p:sp>
        <p:nvSpPr>
          <p:cNvPr id="4" name="Title 3">
            <a:extLst>
              <a:ext uri="{FF2B5EF4-FFF2-40B4-BE49-F238E27FC236}">
                <a16:creationId xmlns:a16="http://schemas.microsoft.com/office/drawing/2014/main" id="{CDA4C337-7048-8418-2AA0-4CCF5CB37A64}"/>
              </a:ext>
            </a:extLst>
          </p:cNvPr>
          <p:cNvSpPr>
            <a:spLocks noGrp="1"/>
          </p:cNvSpPr>
          <p:nvPr>
            <p:ph type="title"/>
          </p:nvPr>
        </p:nvSpPr>
        <p:spPr>
          <a:xfrm>
            <a:off x="457200" y="2657886"/>
            <a:ext cx="4114800" cy="346249"/>
          </a:xfrm>
        </p:spPr>
        <p:txBody>
          <a:bodyPr/>
          <a:lstStyle/>
          <a:p>
            <a:r>
              <a:rPr lang="en-US" dirty="0"/>
              <a:t>IR’s Role in Retention</a:t>
            </a:r>
          </a:p>
        </p:txBody>
      </p:sp>
      <p:sp>
        <p:nvSpPr>
          <p:cNvPr id="5" name="Text Placeholder 4">
            <a:extLst>
              <a:ext uri="{FF2B5EF4-FFF2-40B4-BE49-F238E27FC236}">
                <a16:creationId xmlns:a16="http://schemas.microsoft.com/office/drawing/2014/main" id="{DAE49FFD-64D7-BA9D-C47B-A2C80B360800}"/>
              </a:ext>
            </a:extLst>
          </p:cNvPr>
          <p:cNvSpPr>
            <a:spLocks noGrp="1"/>
          </p:cNvSpPr>
          <p:nvPr>
            <p:ph type="body" sz="quarter" idx="19"/>
          </p:nvPr>
        </p:nvSpPr>
        <p:spPr>
          <a:xfrm>
            <a:off x="457200" y="3105325"/>
            <a:ext cx="4114800" cy="169277"/>
          </a:xfrm>
        </p:spPr>
        <p:txBody>
          <a:bodyPr/>
          <a:lstStyle/>
          <a:p>
            <a:r>
              <a:rPr lang="en-US" dirty="0"/>
              <a:t>Setting the Scene</a:t>
            </a:r>
          </a:p>
        </p:txBody>
      </p:sp>
      <p:sp>
        <p:nvSpPr>
          <p:cNvPr id="6" name="Text Placeholder 5">
            <a:extLst>
              <a:ext uri="{FF2B5EF4-FFF2-40B4-BE49-F238E27FC236}">
                <a16:creationId xmlns:a16="http://schemas.microsoft.com/office/drawing/2014/main" id="{644EE5D2-AC09-79FF-9D77-C205E6EB56C6}"/>
              </a:ext>
            </a:extLst>
          </p:cNvPr>
          <p:cNvSpPr>
            <a:spLocks noGrp="1"/>
          </p:cNvSpPr>
          <p:nvPr>
            <p:ph type="body" sz="quarter" idx="20"/>
          </p:nvPr>
        </p:nvSpPr>
        <p:spPr/>
        <p:txBody>
          <a:bodyPr/>
          <a:lstStyle/>
          <a:p>
            <a:endParaRPr lang="en-US"/>
          </a:p>
        </p:txBody>
      </p:sp>
    </p:spTree>
    <p:extLst>
      <p:ext uri="{BB962C8B-B14F-4D97-AF65-F5344CB8AC3E}">
        <p14:creationId xmlns:p14="http://schemas.microsoft.com/office/powerpoint/2010/main" val="1818392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amond 8">
            <a:extLst>
              <a:ext uri="{C183D7F6-B498-43B3-948B-1728B52AA6E4}">
                <adec:decorative xmlns:adec="http://schemas.microsoft.com/office/drawing/2017/decorative" val="1"/>
              </a:ext>
            </a:extLst>
          </p:cNvPr>
          <p:cNvSpPr/>
          <p:nvPr/>
        </p:nvSpPr>
        <p:spPr bwMode="gray">
          <a:xfrm>
            <a:off x="535270" y="2113452"/>
            <a:ext cx="5319423" cy="739471"/>
          </a:xfrm>
          <a:prstGeom prst="diamond">
            <a:avLst/>
          </a:prstGeom>
          <a:solidFill>
            <a:schemeClr val="accent5"/>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endParaRPr kumimoji="0" lang="en-US" sz="1000" b="0" i="0" u="none" strike="noStrike" kern="1200" cap="none" spc="0" normalizeH="0" baseline="0" noProof="0" dirty="0" err="1">
              <a:ln>
                <a:noFill/>
              </a:ln>
              <a:solidFill>
                <a:srgbClr val="FFFFFF"/>
              </a:solidFill>
              <a:effectLst/>
              <a:uLnTx/>
              <a:uFillTx/>
              <a:latin typeface="Verdana"/>
              <a:ea typeface="+mn-ea"/>
              <a:cs typeface="+mn-cs"/>
            </a:endParaRPr>
          </a:p>
        </p:txBody>
      </p:sp>
      <p:sp>
        <p:nvSpPr>
          <p:cNvPr id="10" name="Diamond 9">
            <a:extLst>
              <a:ext uri="{C183D7F6-B498-43B3-948B-1728B52AA6E4}">
                <adec:decorative xmlns:adec="http://schemas.microsoft.com/office/drawing/2017/decorative" val="1"/>
              </a:ext>
            </a:extLst>
          </p:cNvPr>
          <p:cNvSpPr/>
          <p:nvPr/>
        </p:nvSpPr>
        <p:spPr bwMode="gray">
          <a:xfrm>
            <a:off x="804835" y="1920817"/>
            <a:ext cx="5319423" cy="739471"/>
          </a:xfrm>
          <a:prstGeom prst="diamond">
            <a:avLst/>
          </a:prstGeom>
          <a:solidFill>
            <a:schemeClr val="accent4"/>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endParaRPr kumimoji="0" lang="en-US" sz="1000" b="0" i="0" u="none" strike="noStrike" kern="1200" cap="none" spc="0" normalizeH="0" baseline="0" noProof="0" dirty="0" err="1">
              <a:ln>
                <a:noFill/>
              </a:ln>
              <a:solidFill>
                <a:srgbClr val="FFFFFF"/>
              </a:solidFill>
              <a:effectLst/>
              <a:uLnTx/>
              <a:uFillTx/>
              <a:latin typeface="Verdana"/>
              <a:ea typeface="+mn-ea"/>
              <a:cs typeface="+mn-cs"/>
            </a:endParaRPr>
          </a:p>
        </p:txBody>
      </p:sp>
      <p:sp>
        <p:nvSpPr>
          <p:cNvPr id="13" name="Rectangle 12">
            <a:extLst>
              <a:ext uri="{C183D7F6-B498-43B3-948B-1728B52AA6E4}">
                <adec:decorative xmlns:adec="http://schemas.microsoft.com/office/drawing/2017/decorative" val="1"/>
              </a:ext>
            </a:extLst>
          </p:cNvPr>
          <p:cNvSpPr/>
          <p:nvPr/>
        </p:nvSpPr>
        <p:spPr bwMode="gray">
          <a:xfrm>
            <a:off x="414731" y="2648865"/>
            <a:ext cx="1371600" cy="617566"/>
          </a:xfrm>
          <a:prstGeom prst="rect">
            <a:avLst/>
          </a:prstGeom>
          <a:noFill/>
          <a:ln w="1270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endParaRPr kumimoji="0" lang="en-US" sz="1000" b="0" i="0" u="none" strike="noStrike" kern="1200" cap="none" spc="0" normalizeH="0" baseline="0" noProof="0" dirty="0" err="1">
              <a:ln>
                <a:noFill/>
              </a:ln>
              <a:solidFill>
                <a:srgbClr val="FFFFFF"/>
              </a:solidFill>
              <a:effectLst/>
              <a:uLnTx/>
              <a:uFillTx/>
              <a:latin typeface="Verdana"/>
              <a:ea typeface="+mn-ea"/>
              <a:cs typeface="+mn-cs"/>
            </a:endParaRPr>
          </a:p>
        </p:txBody>
      </p:sp>
      <p:sp>
        <p:nvSpPr>
          <p:cNvPr id="37" name="Rectangle 36">
            <a:extLst>
              <a:ext uri="{C183D7F6-B498-43B3-948B-1728B52AA6E4}">
                <adec:decorative xmlns:adec="http://schemas.microsoft.com/office/drawing/2017/decorative" val="1"/>
              </a:ext>
            </a:extLst>
          </p:cNvPr>
          <p:cNvSpPr/>
          <p:nvPr/>
        </p:nvSpPr>
        <p:spPr bwMode="gray">
          <a:xfrm>
            <a:off x="2563570" y="2911519"/>
            <a:ext cx="1554480" cy="608735"/>
          </a:xfrm>
          <a:prstGeom prst="rect">
            <a:avLst/>
          </a:prstGeom>
          <a:noFill/>
          <a:ln w="1270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endParaRPr kumimoji="0" lang="en-US" sz="1000" b="0" i="0" u="none" strike="noStrike" kern="1200" cap="none" spc="0" normalizeH="0" baseline="0" noProof="0" dirty="0" err="1">
              <a:ln>
                <a:noFill/>
              </a:ln>
              <a:solidFill>
                <a:srgbClr val="FFFFFF"/>
              </a:solidFill>
              <a:effectLst/>
              <a:uLnTx/>
              <a:uFillTx/>
              <a:latin typeface="Verdana"/>
              <a:ea typeface="+mn-ea"/>
              <a:cs typeface="+mn-cs"/>
            </a:endParaRPr>
          </a:p>
        </p:txBody>
      </p:sp>
      <p:sp>
        <p:nvSpPr>
          <p:cNvPr id="38" name="Rectangle 37">
            <a:extLst>
              <a:ext uri="{C183D7F6-B498-43B3-948B-1728B52AA6E4}">
                <adec:decorative xmlns:adec="http://schemas.microsoft.com/office/drawing/2017/decorative" val="1"/>
              </a:ext>
            </a:extLst>
          </p:cNvPr>
          <p:cNvSpPr/>
          <p:nvPr/>
        </p:nvSpPr>
        <p:spPr bwMode="gray">
          <a:xfrm>
            <a:off x="4627447" y="2845619"/>
            <a:ext cx="1493160" cy="608735"/>
          </a:xfrm>
          <a:prstGeom prst="rect">
            <a:avLst/>
          </a:prstGeom>
          <a:noFill/>
          <a:ln w="1270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endParaRPr kumimoji="0" lang="en-US" sz="1000" b="0" i="0" u="none" strike="noStrike" kern="1200" cap="none" spc="0" normalizeH="0" baseline="0" noProof="0" dirty="0" err="1">
              <a:ln>
                <a:noFill/>
              </a:ln>
              <a:solidFill>
                <a:schemeClr val="accent2"/>
              </a:solidFill>
              <a:effectLst/>
              <a:uLnTx/>
              <a:uFillTx/>
              <a:latin typeface="Verdana"/>
              <a:ea typeface="+mn-ea"/>
              <a:cs typeface="+mn-cs"/>
            </a:endParaRPr>
          </a:p>
        </p:txBody>
      </p:sp>
      <p:cxnSp>
        <p:nvCxnSpPr>
          <p:cNvPr id="36" name="Straight Connector 35">
            <a:extLst>
              <a:ext uri="{C183D7F6-B498-43B3-948B-1728B52AA6E4}">
                <adec:decorative xmlns:adec="http://schemas.microsoft.com/office/drawing/2017/decorative" val="1"/>
              </a:ext>
            </a:extLst>
          </p:cNvPr>
          <p:cNvCxnSpPr>
            <a:cxnSpLocks/>
          </p:cNvCxnSpPr>
          <p:nvPr/>
        </p:nvCxnSpPr>
        <p:spPr bwMode="gray">
          <a:xfrm flipV="1">
            <a:off x="4973098" y="2217556"/>
            <a:ext cx="1" cy="617566"/>
          </a:xfrm>
          <a:prstGeom prst="line">
            <a:avLst/>
          </a:prstGeom>
          <a:ln w="12700">
            <a:solidFill>
              <a:schemeClr val="accent6"/>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2" name="Rectangle 1">
            <a:extLst>
              <a:ext uri="{C183D7F6-B498-43B3-948B-1728B52AA6E4}">
                <adec:decorative xmlns:adec="http://schemas.microsoft.com/office/drawing/2017/decorative" val="1"/>
              </a:ext>
            </a:extLst>
          </p:cNvPr>
          <p:cNvSpPr/>
          <p:nvPr/>
        </p:nvSpPr>
        <p:spPr bwMode="gray">
          <a:xfrm>
            <a:off x="1693551" y="2084544"/>
            <a:ext cx="707384" cy="130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pic>
        <p:nvPicPr>
          <p:cNvPr id="1038" name="Picture 14">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1659860" y="1847966"/>
            <a:ext cx="799465" cy="3837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C183D7F6-B498-43B3-948B-1728B52AA6E4}">
                <adec:decorative xmlns:adec="http://schemas.microsoft.com/office/drawing/2017/decorative" val="1"/>
              </a:ext>
            </a:extLst>
          </p:cNvPr>
          <p:cNvSpPr/>
          <p:nvPr/>
        </p:nvSpPr>
        <p:spPr bwMode="gray">
          <a:xfrm>
            <a:off x="2459325" y="1851071"/>
            <a:ext cx="639475" cy="3026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pic>
        <p:nvPicPr>
          <p:cNvPr id="1028" name="Picture 4">
            <a:extLs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gray">
          <a:xfrm>
            <a:off x="2400935" y="1488952"/>
            <a:ext cx="697865" cy="68158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C183D7F6-B498-43B3-948B-1728B52AA6E4}">
                <adec:decorative xmlns:adec="http://schemas.microsoft.com/office/drawing/2017/decorative" val="1"/>
              </a:ext>
            </a:extLst>
          </p:cNvPr>
          <p:cNvSpPr/>
          <p:nvPr/>
        </p:nvSpPr>
        <p:spPr bwMode="gray">
          <a:xfrm>
            <a:off x="3074479" y="1818941"/>
            <a:ext cx="801167" cy="4758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6" name="Rectangle 5">
            <a:extLst>
              <a:ext uri="{C183D7F6-B498-43B3-948B-1728B52AA6E4}">
                <adec:decorative xmlns:adec="http://schemas.microsoft.com/office/drawing/2017/decorative" val="1"/>
              </a:ext>
            </a:extLst>
          </p:cNvPr>
          <p:cNvSpPr/>
          <p:nvPr/>
        </p:nvSpPr>
        <p:spPr bwMode="gray">
          <a:xfrm>
            <a:off x="3830077" y="1818942"/>
            <a:ext cx="673480" cy="298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pic>
        <p:nvPicPr>
          <p:cNvPr id="1032" name="Picture 8">
            <a:extLs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3866826" y="1688745"/>
            <a:ext cx="582606" cy="46414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gray">
          <a:xfrm>
            <a:off x="3024498" y="1452416"/>
            <a:ext cx="880095" cy="886002"/>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43" name="Rectangle 42">
            <a:extLst>
              <a:ext uri="{C183D7F6-B498-43B3-948B-1728B52AA6E4}">
                <adec:decorative xmlns:adec="http://schemas.microsoft.com/office/drawing/2017/decorative" val="1"/>
              </a:ext>
            </a:extLst>
          </p:cNvPr>
          <p:cNvSpPr/>
          <p:nvPr/>
        </p:nvSpPr>
        <p:spPr bwMode="gray">
          <a:xfrm>
            <a:off x="4489806" y="1998220"/>
            <a:ext cx="594148" cy="168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pic>
        <p:nvPicPr>
          <p:cNvPr id="44" name="Picture 10">
            <a:extLs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4407100" y="1824012"/>
            <a:ext cx="705831" cy="358817"/>
          </a:xfrm>
          <a:prstGeom prst="rect">
            <a:avLst/>
          </a:prstGeom>
          <a:noFill/>
          <a:extLst>
            <a:ext uri="{909E8E84-426E-40DD-AFC4-6F175D3DCCD1}">
              <a14:hiddenFill xmlns:a14="http://schemas.microsoft.com/office/drawing/2010/main">
                <a:solidFill>
                  <a:srgbClr val="FFFFFF"/>
                </a:solidFill>
              </a14:hiddenFill>
            </a:ext>
          </a:extLst>
        </p:spPr>
      </p:pic>
      <p:cxnSp>
        <p:nvCxnSpPr>
          <p:cNvPr id="47" name="Straight Connector 46">
            <a:extLst>
              <a:ext uri="{C183D7F6-B498-43B3-948B-1728B52AA6E4}">
                <adec:decorative xmlns:adec="http://schemas.microsoft.com/office/drawing/2017/decorative" val="1"/>
              </a:ext>
            </a:extLst>
          </p:cNvPr>
          <p:cNvCxnSpPr/>
          <p:nvPr/>
        </p:nvCxnSpPr>
        <p:spPr bwMode="gray">
          <a:xfrm>
            <a:off x="3340810" y="2439243"/>
            <a:ext cx="0" cy="476552"/>
          </a:xfrm>
          <a:prstGeom prst="line">
            <a:avLst/>
          </a:prstGeom>
          <a:ln w="12700">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C183D7F6-B498-43B3-948B-1728B52AA6E4}">
                <adec:decorative xmlns:adec="http://schemas.microsoft.com/office/drawing/2017/decorative" val="1"/>
              </a:ext>
            </a:extLst>
          </p:cNvPr>
          <p:cNvCxnSpPr/>
          <p:nvPr/>
        </p:nvCxnSpPr>
        <p:spPr bwMode="gray">
          <a:xfrm>
            <a:off x="1708522" y="2328664"/>
            <a:ext cx="0" cy="329530"/>
          </a:xfrm>
          <a:prstGeom prst="line">
            <a:avLst/>
          </a:prstGeom>
          <a:ln w="12700">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7" name="Title 6"/>
          <p:cNvSpPr>
            <a:spLocks noGrp="1"/>
          </p:cNvSpPr>
          <p:nvPr>
            <p:ph type="title"/>
          </p:nvPr>
        </p:nvSpPr>
        <p:spPr/>
        <p:txBody>
          <a:bodyPr/>
          <a:lstStyle/>
          <a:p>
            <a:r>
              <a:rPr lang="en-US" dirty="0"/>
              <a:t>IR’s Role in Retention</a:t>
            </a:r>
          </a:p>
        </p:txBody>
      </p:sp>
      <p:sp>
        <p:nvSpPr>
          <p:cNvPr id="11" name="TextBox 10"/>
          <p:cNvSpPr txBox="1"/>
          <p:nvPr/>
        </p:nvSpPr>
        <p:spPr bwMode="gray">
          <a:xfrm>
            <a:off x="263525" y="1021333"/>
            <a:ext cx="3401572" cy="15388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333E48"/>
                </a:solidFill>
                <a:effectLst/>
                <a:uLnTx/>
                <a:uFillTx/>
                <a:latin typeface="Verdana"/>
                <a:ea typeface="+mn-ea"/>
                <a:cs typeface="+mn-cs"/>
              </a:rPr>
              <a:t>IR is uniquely positioned to:</a:t>
            </a:r>
          </a:p>
        </p:txBody>
      </p:sp>
      <p:sp>
        <p:nvSpPr>
          <p:cNvPr id="28" name="TextBox 27"/>
          <p:cNvSpPr txBox="1"/>
          <p:nvPr/>
        </p:nvSpPr>
        <p:spPr bwMode="gray">
          <a:xfrm>
            <a:off x="4689776" y="2938926"/>
            <a:ext cx="1352429" cy="415498"/>
          </a:xfrm>
          <a:prstGeom prst="rect">
            <a:avLst/>
          </a:prstGeom>
          <a:noFill/>
        </p:spPr>
        <p:txBody>
          <a:bodyPr vert="horz" wrap="square" lIns="0" tIns="0" rIns="0" bIns="0" rtlCol="0">
            <a:spAutoFit/>
          </a:bodyPr>
          <a:lstStyle/>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900" b="0" i="0" u="none" strike="noStrike" kern="1200" cap="none" spc="0" normalizeH="0" baseline="0" noProof="0" dirty="0">
                <a:ln>
                  <a:noFill/>
                </a:ln>
                <a:solidFill>
                  <a:srgbClr val="333E48"/>
                </a:solidFill>
                <a:effectLst/>
                <a:uLnTx/>
                <a:uFillTx/>
                <a:latin typeface="Verdana"/>
                <a:ea typeface="+mn-ea"/>
                <a:cs typeface="+mn-cs"/>
              </a:rPr>
              <a:t>Quantify the financial and student success impact of interventions</a:t>
            </a:r>
          </a:p>
        </p:txBody>
      </p:sp>
      <p:sp>
        <p:nvSpPr>
          <p:cNvPr id="12" name="TextBox 11"/>
          <p:cNvSpPr txBox="1"/>
          <p:nvPr/>
        </p:nvSpPr>
        <p:spPr bwMode="gray">
          <a:xfrm>
            <a:off x="483307" y="2749899"/>
            <a:ext cx="1234447" cy="276999"/>
          </a:xfrm>
          <a:prstGeom prst="rect">
            <a:avLst/>
          </a:prstGeom>
          <a:noFill/>
        </p:spPr>
        <p:txBody>
          <a:bodyPr vert="horz" wrap="square" lIns="0" tIns="0" rIns="0" bIns="0" rtlCol="0">
            <a:spAutoFit/>
          </a:bodyPr>
          <a:lstStyle/>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900" b="0" i="0" u="none" strike="noStrike" kern="1200" cap="none" spc="0" normalizeH="0" baseline="0" noProof="0" dirty="0">
                <a:ln>
                  <a:noFill/>
                </a:ln>
                <a:solidFill>
                  <a:srgbClr val="333E48"/>
                </a:solidFill>
                <a:effectLst/>
                <a:uLnTx/>
                <a:uFillTx/>
                <a:latin typeface="Verdana"/>
                <a:ea typeface="+mn-ea"/>
                <a:cs typeface="+mn-cs"/>
              </a:rPr>
              <a:t>Identify leading indicators of attrition</a:t>
            </a:r>
          </a:p>
        </p:txBody>
      </p:sp>
      <p:sp>
        <p:nvSpPr>
          <p:cNvPr id="31" name="TextBox 30"/>
          <p:cNvSpPr txBox="1"/>
          <p:nvPr/>
        </p:nvSpPr>
        <p:spPr bwMode="gray">
          <a:xfrm>
            <a:off x="2664595" y="2988292"/>
            <a:ext cx="1352429" cy="415498"/>
          </a:xfrm>
          <a:prstGeom prst="rect">
            <a:avLst/>
          </a:prstGeom>
          <a:noFill/>
        </p:spPr>
        <p:txBody>
          <a:bodyPr vert="horz" wrap="square" lIns="0" tIns="0" rIns="0" bIns="0" rtlCol="0">
            <a:spAutoFit/>
          </a:bodyPr>
          <a:lstStyle/>
          <a:p>
            <a:pPr marL="0" marR="0" lvl="0" indent="0" algn="ctr" defTabSz="457200" rtl="0" eaLnBrk="1" fontAlgn="auto" latinLnBrk="0" hangingPunct="1">
              <a:lnSpc>
                <a:spcPct val="100000"/>
              </a:lnSpc>
              <a:spcBef>
                <a:spcPts val="300"/>
              </a:spcBef>
              <a:spcAft>
                <a:spcPts val="0"/>
              </a:spcAft>
              <a:buClrTx/>
              <a:buSzTx/>
              <a:buFontTx/>
              <a:buNone/>
              <a:tabLst/>
              <a:defRPr/>
            </a:pPr>
            <a:r>
              <a:rPr kumimoji="0" lang="en-US" sz="900" b="0" i="0" u="none" strike="noStrike" kern="1200" cap="none" spc="0" normalizeH="0" baseline="0" noProof="0" dirty="0">
                <a:ln>
                  <a:noFill/>
                </a:ln>
                <a:solidFill>
                  <a:srgbClr val="333E48"/>
                </a:solidFill>
                <a:effectLst/>
                <a:uLnTx/>
                <a:uFillTx/>
                <a:latin typeface="Verdana"/>
                <a:ea typeface="+mn-ea"/>
                <a:cs typeface="+mn-cs"/>
              </a:rPr>
              <a:t>Translate complex data into insights advising units can use</a:t>
            </a:r>
          </a:p>
        </p:txBody>
      </p:sp>
      <p:sp>
        <p:nvSpPr>
          <p:cNvPr id="16" name="TextBox 15">
            <a:extLst>
              <a:ext uri="{FF2B5EF4-FFF2-40B4-BE49-F238E27FC236}">
                <a16:creationId xmlns:a16="http://schemas.microsoft.com/office/drawing/2014/main" id="{FB9001E2-AF81-C248-232D-C9B8073CF969}"/>
              </a:ext>
            </a:extLst>
          </p:cNvPr>
          <p:cNvSpPr txBox="1"/>
          <p:nvPr/>
        </p:nvSpPr>
        <p:spPr bwMode="gray">
          <a:xfrm>
            <a:off x="681097" y="3895680"/>
            <a:ext cx="5319423" cy="430887"/>
          </a:xfrm>
          <a:prstGeom prst="rect">
            <a:avLst/>
          </a:prstGeom>
          <a:noFill/>
        </p:spPr>
        <p:txBody>
          <a:bodyPr vert="horz"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69BF"/>
                </a:solidFill>
                <a:effectLst/>
                <a:uLnTx/>
                <a:uFillTx/>
                <a:latin typeface="Rockwell"/>
                <a:ea typeface="+mn-ea"/>
                <a:cs typeface="+mn-cs"/>
              </a:rPr>
              <a:t>Consider</a:t>
            </a:r>
            <a:r>
              <a:rPr kumimoji="0" lang="en-US" sz="1400" b="0" i="0" u="none" strike="noStrike" kern="1200" cap="none" spc="0" normalizeH="0" baseline="0" noProof="0" dirty="0">
                <a:ln>
                  <a:noFill/>
                </a:ln>
                <a:solidFill>
                  <a:srgbClr val="0069BF"/>
                </a:solidFill>
                <a:effectLst/>
                <a:uLnTx/>
                <a:uFillTx/>
                <a:latin typeface="Rockwell"/>
                <a:ea typeface="+mn-ea"/>
                <a:cs typeface="+mn-cs"/>
              </a:rPr>
              <a:t>: How can IR shift from simply reporting data to strategically advising through the data?</a:t>
            </a:r>
          </a:p>
        </p:txBody>
      </p:sp>
    </p:spTree>
    <p:custDataLst>
      <p:tags r:id="rId1"/>
    </p:custDataLst>
    <p:extLst>
      <p:ext uri="{BB962C8B-B14F-4D97-AF65-F5344CB8AC3E}">
        <p14:creationId xmlns:p14="http://schemas.microsoft.com/office/powerpoint/2010/main" val="82956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358783A-0CE1-EE44-8818-91175C757C06}"/>
              </a:ext>
              <a:ext uri="{C183D7F6-B498-43B3-948B-1728B52AA6E4}">
                <adec:decorative xmlns:adec="http://schemas.microsoft.com/office/drawing/2017/decorative" val="1"/>
              </a:ext>
            </a:extLst>
          </p:cNvPr>
          <p:cNvSpPr/>
          <p:nvPr/>
        </p:nvSpPr>
        <p:spPr bwMode="gray">
          <a:xfrm>
            <a:off x="286412" y="1203404"/>
            <a:ext cx="2743200" cy="1611086"/>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Rectangle 3">
            <a:extLst>
              <a:ext uri="{FF2B5EF4-FFF2-40B4-BE49-F238E27FC236}">
                <a16:creationId xmlns:a16="http://schemas.microsoft.com/office/drawing/2014/main" id="{C4A1E3B7-DE41-6846-A9DD-1A9819B507C2}"/>
              </a:ext>
              <a:ext uri="{C183D7F6-B498-43B3-948B-1728B52AA6E4}">
                <adec:decorative xmlns:adec="http://schemas.microsoft.com/office/drawing/2017/decorative" val="1"/>
              </a:ext>
            </a:extLst>
          </p:cNvPr>
          <p:cNvSpPr/>
          <p:nvPr/>
        </p:nvSpPr>
        <p:spPr bwMode="gray">
          <a:xfrm>
            <a:off x="286412" y="1203404"/>
            <a:ext cx="654777" cy="161108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Rectangle 28">
            <a:extLst>
              <a:ext uri="{FF2B5EF4-FFF2-40B4-BE49-F238E27FC236}">
                <a16:creationId xmlns:a16="http://schemas.microsoft.com/office/drawing/2014/main" id="{2414FE02-280B-9F42-BF9B-4ED56EA82339}"/>
              </a:ext>
              <a:ext uri="{C183D7F6-B498-43B3-948B-1728B52AA6E4}">
                <adec:decorative xmlns:adec="http://schemas.microsoft.com/office/drawing/2017/decorative" val="1"/>
              </a:ext>
            </a:extLst>
          </p:cNvPr>
          <p:cNvSpPr/>
          <p:nvPr/>
        </p:nvSpPr>
        <p:spPr bwMode="gray">
          <a:xfrm>
            <a:off x="3377943" y="1203404"/>
            <a:ext cx="2743200" cy="1611086"/>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0" name="Rectangle 29">
            <a:extLst>
              <a:ext uri="{FF2B5EF4-FFF2-40B4-BE49-F238E27FC236}">
                <a16:creationId xmlns:a16="http://schemas.microsoft.com/office/drawing/2014/main" id="{448587CC-1C9F-5A4F-8715-E3D537E91BF7}"/>
              </a:ext>
              <a:ext uri="{C183D7F6-B498-43B3-948B-1728B52AA6E4}">
                <adec:decorative xmlns:adec="http://schemas.microsoft.com/office/drawing/2017/decorative" val="1"/>
              </a:ext>
            </a:extLst>
          </p:cNvPr>
          <p:cNvSpPr/>
          <p:nvPr/>
        </p:nvSpPr>
        <p:spPr bwMode="gray">
          <a:xfrm>
            <a:off x="3377943" y="1203404"/>
            <a:ext cx="654777" cy="161108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Rectangle 31">
            <a:extLst>
              <a:ext uri="{FF2B5EF4-FFF2-40B4-BE49-F238E27FC236}">
                <a16:creationId xmlns:a16="http://schemas.microsoft.com/office/drawing/2014/main" id="{DC080B29-22A7-8446-9930-D96558D2C3B3}"/>
              </a:ext>
              <a:ext uri="{C183D7F6-B498-43B3-948B-1728B52AA6E4}">
                <adec:decorative xmlns:adec="http://schemas.microsoft.com/office/drawing/2017/decorative" val="1"/>
              </a:ext>
            </a:extLst>
          </p:cNvPr>
          <p:cNvSpPr/>
          <p:nvPr/>
        </p:nvSpPr>
        <p:spPr bwMode="gray">
          <a:xfrm>
            <a:off x="286412" y="2911702"/>
            <a:ext cx="2743200" cy="1611086"/>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3" name="Rectangle 32">
            <a:extLst>
              <a:ext uri="{FF2B5EF4-FFF2-40B4-BE49-F238E27FC236}">
                <a16:creationId xmlns:a16="http://schemas.microsoft.com/office/drawing/2014/main" id="{F9EDD98A-C777-C54D-95CC-B2EE18C17CDC}"/>
              </a:ext>
              <a:ext uri="{C183D7F6-B498-43B3-948B-1728B52AA6E4}">
                <adec:decorative xmlns:adec="http://schemas.microsoft.com/office/drawing/2017/decorative" val="1"/>
              </a:ext>
            </a:extLst>
          </p:cNvPr>
          <p:cNvSpPr/>
          <p:nvPr/>
        </p:nvSpPr>
        <p:spPr bwMode="gray">
          <a:xfrm>
            <a:off x="286412" y="2911702"/>
            <a:ext cx="654777" cy="161108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2">
            <a:extLst>
              <a:ext uri="{FF2B5EF4-FFF2-40B4-BE49-F238E27FC236}">
                <a16:creationId xmlns:a16="http://schemas.microsoft.com/office/drawing/2014/main" id="{2F04E8BD-1856-44A8-B6FC-DC20B3D64E04}"/>
              </a:ext>
            </a:extLst>
          </p:cNvPr>
          <p:cNvSpPr>
            <a:spLocks noGrp="1"/>
          </p:cNvSpPr>
          <p:nvPr>
            <p:ph type="title"/>
          </p:nvPr>
        </p:nvSpPr>
        <p:spPr/>
        <p:txBody>
          <a:bodyPr/>
          <a:lstStyle/>
          <a:p>
            <a:r>
              <a:rPr lang="en-US" dirty="0"/>
              <a:t>Common Early Indicators of Attrition Risk</a:t>
            </a:r>
          </a:p>
        </p:txBody>
      </p:sp>
      <p:sp>
        <p:nvSpPr>
          <p:cNvPr id="8" name="Text Placeholder 9">
            <a:extLst>
              <a:ext uri="{FF2B5EF4-FFF2-40B4-BE49-F238E27FC236}">
                <a16:creationId xmlns:a16="http://schemas.microsoft.com/office/drawing/2014/main" id="{69EEC990-D32E-EE4B-BA0B-6DC2EA28E713}"/>
              </a:ext>
            </a:extLst>
          </p:cNvPr>
          <p:cNvSpPr txBox="1">
            <a:spLocks/>
          </p:cNvSpPr>
          <p:nvPr/>
        </p:nvSpPr>
        <p:spPr bwMode="gray">
          <a:xfrm>
            <a:off x="1159249" y="1497268"/>
            <a:ext cx="1552847" cy="1161857"/>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b="1" dirty="0"/>
              <a:t>Academic</a:t>
            </a:r>
          </a:p>
          <a:p>
            <a:r>
              <a:rPr lang="en-US" dirty="0"/>
              <a:t>Not registered for next term</a:t>
            </a:r>
          </a:p>
          <a:p>
            <a:r>
              <a:rPr lang="en-US" dirty="0"/>
              <a:t>Multiple course drops/withdrawals</a:t>
            </a:r>
          </a:p>
          <a:p>
            <a:r>
              <a:rPr lang="en-US" dirty="0"/>
              <a:t>Low midterm performance</a:t>
            </a:r>
          </a:p>
        </p:txBody>
      </p:sp>
      <p:sp>
        <p:nvSpPr>
          <p:cNvPr id="27" name="Text Placeholder 9">
            <a:extLst>
              <a:ext uri="{FF2B5EF4-FFF2-40B4-BE49-F238E27FC236}">
                <a16:creationId xmlns:a16="http://schemas.microsoft.com/office/drawing/2014/main" id="{C49CCFC4-2FB2-9645-B243-C192D2AE0CFE}"/>
              </a:ext>
            </a:extLst>
          </p:cNvPr>
          <p:cNvSpPr txBox="1">
            <a:spLocks/>
          </p:cNvSpPr>
          <p:nvPr/>
        </p:nvSpPr>
        <p:spPr bwMode="gray">
          <a:xfrm>
            <a:off x="4250780" y="1497268"/>
            <a:ext cx="1711949" cy="1161857"/>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b="1" dirty="0"/>
              <a:t>Advising &amp; Engagement</a:t>
            </a:r>
          </a:p>
          <a:p>
            <a:r>
              <a:rPr lang="en-US" dirty="0"/>
              <a:t>No advising meetings documented</a:t>
            </a:r>
          </a:p>
          <a:p>
            <a:r>
              <a:rPr lang="en-US" dirty="0"/>
              <a:t>Limited use of support services</a:t>
            </a:r>
          </a:p>
          <a:p>
            <a:r>
              <a:rPr lang="en-US" dirty="0"/>
              <a:t>Low participation in campus activities</a:t>
            </a:r>
          </a:p>
        </p:txBody>
      </p:sp>
      <p:sp>
        <p:nvSpPr>
          <p:cNvPr id="38" name="Text Placeholder 9">
            <a:extLst>
              <a:ext uri="{FF2B5EF4-FFF2-40B4-BE49-F238E27FC236}">
                <a16:creationId xmlns:a16="http://schemas.microsoft.com/office/drawing/2014/main" id="{C07A2B3D-F3E7-134F-83FC-1EC1C23CE2B3}"/>
              </a:ext>
            </a:extLst>
          </p:cNvPr>
          <p:cNvSpPr txBox="1">
            <a:spLocks/>
          </p:cNvSpPr>
          <p:nvPr/>
        </p:nvSpPr>
        <p:spPr bwMode="gray">
          <a:xfrm>
            <a:off x="1159249" y="3205565"/>
            <a:ext cx="1552847" cy="884858"/>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b="1" dirty="0"/>
              <a:t>Behavioral </a:t>
            </a:r>
          </a:p>
          <a:p>
            <a:r>
              <a:rPr lang="en-US" dirty="0"/>
              <a:t>Low LMS activity (log-ins, submissions)</a:t>
            </a:r>
          </a:p>
          <a:p>
            <a:r>
              <a:rPr lang="en-US" dirty="0"/>
              <a:t>Frequent absences</a:t>
            </a:r>
          </a:p>
          <a:p>
            <a:r>
              <a:rPr lang="en-US" dirty="0"/>
              <a:t>Missing course materials</a:t>
            </a:r>
          </a:p>
        </p:txBody>
      </p:sp>
      <p:sp>
        <p:nvSpPr>
          <p:cNvPr id="34" name="Text Placeholder 9">
            <a:extLst>
              <a:ext uri="{FF2B5EF4-FFF2-40B4-BE49-F238E27FC236}">
                <a16:creationId xmlns:a16="http://schemas.microsoft.com/office/drawing/2014/main" id="{8D125C56-2ABF-7C4A-933D-00758AAC4CAB}"/>
              </a:ext>
            </a:extLst>
          </p:cNvPr>
          <p:cNvSpPr txBox="1">
            <a:spLocks/>
          </p:cNvSpPr>
          <p:nvPr/>
        </p:nvSpPr>
        <p:spPr bwMode="gray">
          <a:xfrm>
            <a:off x="4250780" y="3205566"/>
            <a:ext cx="1552847" cy="820738"/>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b="1" dirty="0"/>
              <a:t>Financial </a:t>
            </a:r>
          </a:p>
          <a:p>
            <a:r>
              <a:rPr lang="en-US" dirty="0"/>
              <a:t>Account holds or late payments</a:t>
            </a:r>
          </a:p>
          <a:p>
            <a:r>
              <a:rPr lang="en-US" dirty="0"/>
              <a:t>Unmet financial need / aid changes</a:t>
            </a:r>
          </a:p>
        </p:txBody>
      </p:sp>
      <p:sp>
        <p:nvSpPr>
          <p:cNvPr id="36" name="Rectangle 35">
            <a:extLst>
              <a:ext uri="{FF2B5EF4-FFF2-40B4-BE49-F238E27FC236}">
                <a16:creationId xmlns:a16="http://schemas.microsoft.com/office/drawing/2014/main" id="{91007801-7D43-AB48-9E87-357F9E225D41}"/>
              </a:ext>
              <a:ext uri="{C183D7F6-B498-43B3-948B-1728B52AA6E4}">
                <adec:decorative xmlns:adec="http://schemas.microsoft.com/office/drawing/2017/decorative" val="1"/>
              </a:ext>
            </a:extLst>
          </p:cNvPr>
          <p:cNvSpPr/>
          <p:nvPr/>
        </p:nvSpPr>
        <p:spPr bwMode="gray">
          <a:xfrm>
            <a:off x="3377943" y="2911702"/>
            <a:ext cx="2743200" cy="1611086"/>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7" name="Rectangle 36">
            <a:extLst>
              <a:ext uri="{FF2B5EF4-FFF2-40B4-BE49-F238E27FC236}">
                <a16:creationId xmlns:a16="http://schemas.microsoft.com/office/drawing/2014/main" id="{BC923809-24A9-AB4C-8F93-4488E5D3E0D4}"/>
              </a:ext>
              <a:ext uri="{C183D7F6-B498-43B3-948B-1728B52AA6E4}">
                <adec:decorative xmlns:adec="http://schemas.microsoft.com/office/drawing/2017/decorative" val="1"/>
              </a:ext>
            </a:extLst>
          </p:cNvPr>
          <p:cNvSpPr/>
          <p:nvPr/>
        </p:nvSpPr>
        <p:spPr bwMode="gray">
          <a:xfrm>
            <a:off x="3377943" y="2911702"/>
            <a:ext cx="654777" cy="161108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3" name="Picture 22">
            <a:extLst>
              <a:ext uri="{FF2B5EF4-FFF2-40B4-BE49-F238E27FC236}">
                <a16:creationId xmlns:a16="http://schemas.microsoft.com/office/drawing/2014/main" id="{F8350ACB-6C1D-7F46-8D93-508530ABF973}"/>
              </a:ext>
              <a:ext uri="{C183D7F6-B498-43B3-948B-1728B52AA6E4}">
                <adec:decorative xmlns:adec="http://schemas.microsoft.com/office/drawing/2017/decorative" val="1"/>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3470178" y="1779226"/>
            <a:ext cx="457910" cy="459442"/>
          </a:xfrm>
          <a:prstGeom prst="rect">
            <a:avLst/>
          </a:prstGeom>
        </p:spPr>
      </p:pic>
      <p:sp>
        <p:nvSpPr>
          <p:cNvPr id="2" name="TextBox 1">
            <a:extLst>
              <a:ext uri="{FF2B5EF4-FFF2-40B4-BE49-F238E27FC236}">
                <a16:creationId xmlns:a16="http://schemas.microsoft.com/office/drawing/2014/main" id="{6476A5A2-6B60-87C7-597C-10AD15EB80AC}"/>
              </a:ext>
            </a:extLst>
          </p:cNvPr>
          <p:cNvSpPr txBox="1"/>
          <p:nvPr/>
        </p:nvSpPr>
        <p:spPr>
          <a:xfrm>
            <a:off x="1057890" y="689608"/>
            <a:ext cx="4285020" cy="276999"/>
          </a:xfrm>
          <a:prstGeom prst="rect">
            <a:avLst/>
          </a:prstGeom>
          <a:noFill/>
        </p:spPr>
        <p:txBody>
          <a:bodyPr wrap="square" lIns="0" tIns="0" rIns="0" bIns="0" rtlCol="0">
            <a:spAutoFit/>
          </a:bodyPr>
          <a:lstStyle/>
          <a:p>
            <a:pPr algn="ctr">
              <a:spcBef>
                <a:spcPts val="500"/>
              </a:spcBef>
            </a:pPr>
            <a:r>
              <a:rPr lang="en-US" sz="900" dirty="0"/>
              <a:t>These leading indicators give institutions a chance to act </a:t>
            </a:r>
            <a:r>
              <a:rPr lang="en-US" sz="900" b="1" dirty="0"/>
              <a:t>before </a:t>
            </a:r>
            <a:r>
              <a:rPr lang="en-US" sz="900" dirty="0"/>
              <a:t>final grades or withdrawals are posted.</a:t>
            </a:r>
          </a:p>
        </p:txBody>
      </p:sp>
      <p:pic>
        <p:nvPicPr>
          <p:cNvPr id="5" name="Picture 4" descr="A close up of a logo&#10;&#10;Description automatically generated">
            <a:extLst>
              <a:ext uri="{FF2B5EF4-FFF2-40B4-BE49-F238E27FC236}">
                <a16:creationId xmlns:a16="http://schemas.microsoft.com/office/drawing/2014/main" id="{CA8B4230-D268-6131-CA84-9CD7447CC02C}"/>
              </a:ext>
            </a:extLst>
          </p:cNvPr>
          <p:cNvPicPr>
            <a:picLocks noChangeAspect="1"/>
          </p:cNvPicPr>
          <p:nvPr/>
        </p:nvPicPr>
        <p:blipFill>
          <a:blip r:embed="rId4">
            <a:lum bright="70000" contrast="-70000"/>
          </a:blip>
          <a:stretch>
            <a:fillRect/>
          </a:stretch>
        </p:blipFill>
        <p:spPr>
          <a:xfrm>
            <a:off x="354870" y="1847021"/>
            <a:ext cx="457200" cy="323851"/>
          </a:xfrm>
          <a:prstGeom prst="rect">
            <a:avLst/>
          </a:prstGeom>
        </p:spPr>
      </p:pic>
      <p:pic>
        <p:nvPicPr>
          <p:cNvPr id="7" name="Picture 6">
            <a:extLst>
              <a:ext uri="{FF2B5EF4-FFF2-40B4-BE49-F238E27FC236}">
                <a16:creationId xmlns:a16="http://schemas.microsoft.com/office/drawing/2014/main" id="{8177C923-34EE-C30D-B9C1-D927DFA9EBE6}"/>
              </a:ext>
            </a:extLst>
          </p:cNvPr>
          <p:cNvPicPr>
            <a:picLocks noChangeAspect="1"/>
          </p:cNvPicPr>
          <p:nvPr/>
        </p:nvPicPr>
        <p:blipFill>
          <a:blip r:embed="rId5">
            <a:lum bright="70000" contrast="-70000"/>
          </a:blip>
          <a:stretch>
            <a:fillRect/>
          </a:stretch>
        </p:blipFill>
        <p:spPr>
          <a:xfrm>
            <a:off x="3574165" y="3488645"/>
            <a:ext cx="249936" cy="457200"/>
          </a:xfrm>
          <a:prstGeom prst="rect">
            <a:avLst/>
          </a:prstGeom>
        </p:spPr>
      </p:pic>
      <p:pic>
        <p:nvPicPr>
          <p:cNvPr id="9" name="Picture 8" descr="Icon&#10;&#10;Description automatically generated">
            <a:extLst>
              <a:ext uri="{FF2B5EF4-FFF2-40B4-BE49-F238E27FC236}">
                <a16:creationId xmlns:a16="http://schemas.microsoft.com/office/drawing/2014/main" id="{EE5E180B-CF09-AE53-5BAD-8F1FA9B44B17}"/>
              </a:ext>
            </a:extLst>
          </p:cNvPr>
          <p:cNvPicPr>
            <a:picLocks noChangeAspect="1"/>
          </p:cNvPicPr>
          <p:nvPr/>
        </p:nvPicPr>
        <p:blipFill>
          <a:blip r:embed="rId6">
            <a:lum bright="70000" contrast="-70000"/>
          </a:blip>
          <a:stretch>
            <a:fillRect/>
          </a:stretch>
        </p:blipFill>
        <p:spPr>
          <a:xfrm>
            <a:off x="347100" y="3349544"/>
            <a:ext cx="533400" cy="596900"/>
          </a:xfrm>
          <a:prstGeom prst="rect">
            <a:avLst/>
          </a:prstGeom>
        </p:spPr>
      </p:pic>
    </p:spTree>
    <p:extLst>
      <p:ext uri="{BB962C8B-B14F-4D97-AF65-F5344CB8AC3E}">
        <p14:creationId xmlns:p14="http://schemas.microsoft.com/office/powerpoint/2010/main" val="66545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89FDDA-66A4-4B7C-0EE7-80D1A85B7CB6}"/>
              </a:ext>
            </a:extLst>
          </p:cNvPr>
          <p:cNvSpPr>
            <a:spLocks noGrp="1"/>
          </p:cNvSpPr>
          <p:nvPr>
            <p:ph type="body" sz="quarter" idx="21"/>
          </p:nvPr>
        </p:nvSpPr>
        <p:spPr>
          <a:xfrm>
            <a:off x="4686870" y="3494256"/>
            <a:ext cx="748219" cy="221432"/>
          </a:xfrm>
        </p:spPr>
        <p:txBody>
          <a:bodyPr/>
          <a:lstStyle/>
          <a:p>
            <a:r>
              <a:rPr lang="en-US" dirty="0"/>
              <a:t>Section</a:t>
            </a:r>
          </a:p>
        </p:txBody>
      </p:sp>
      <p:sp>
        <p:nvSpPr>
          <p:cNvPr id="3" name="Text Placeholder 2">
            <a:extLst>
              <a:ext uri="{FF2B5EF4-FFF2-40B4-BE49-F238E27FC236}">
                <a16:creationId xmlns:a16="http://schemas.microsoft.com/office/drawing/2014/main" id="{B96550C3-AFDC-6655-942C-C9B12E940883}"/>
              </a:ext>
            </a:extLst>
          </p:cNvPr>
          <p:cNvSpPr>
            <a:spLocks noGrp="1"/>
          </p:cNvSpPr>
          <p:nvPr>
            <p:ph type="body" sz="quarter" idx="22"/>
          </p:nvPr>
        </p:nvSpPr>
        <p:spPr/>
        <p:txBody>
          <a:bodyPr/>
          <a:lstStyle/>
          <a:p>
            <a:r>
              <a:rPr lang="en-US" dirty="0"/>
              <a:t>3</a:t>
            </a:r>
          </a:p>
        </p:txBody>
      </p:sp>
      <p:sp>
        <p:nvSpPr>
          <p:cNvPr id="4" name="Title 3">
            <a:extLst>
              <a:ext uri="{FF2B5EF4-FFF2-40B4-BE49-F238E27FC236}">
                <a16:creationId xmlns:a16="http://schemas.microsoft.com/office/drawing/2014/main" id="{9C4F1E23-02A4-6C93-DBA6-A6E617709017}"/>
              </a:ext>
            </a:extLst>
          </p:cNvPr>
          <p:cNvSpPr>
            <a:spLocks noGrp="1"/>
          </p:cNvSpPr>
          <p:nvPr>
            <p:ph type="title"/>
          </p:nvPr>
        </p:nvSpPr>
        <p:spPr>
          <a:xfrm>
            <a:off x="457200" y="2033730"/>
            <a:ext cx="4114800" cy="692497"/>
          </a:xfrm>
        </p:spPr>
        <p:txBody>
          <a:bodyPr/>
          <a:lstStyle/>
          <a:p>
            <a:r>
              <a:rPr lang="en-US" dirty="0"/>
              <a:t>Partner Spotlight: </a:t>
            </a:r>
            <a:br>
              <a:rPr lang="en-US" dirty="0"/>
            </a:br>
            <a:r>
              <a:rPr lang="en-US" dirty="0"/>
              <a:t>Penn State University</a:t>
            </a:r>
          </a:p>
        </p:txBody>
      </p:sp>
      <p:sp>
        <p:nvSpPr>
          <p:cNvPr id="5" name="Text Placeholder 4">
            <a:extLst>
              <a:ext uri="{FF2B5EF4-FFF2-40B4-BE49-F238E27FC236}">
                <a16:creationId xmlns:a16="http://schemas.microsoft.com/office/drawing/2014/main" id="{CE9178DB-A00A-D83E-A1E6-68B8DC6E3D59}"/>
              </a:ext>
            </a:extLst>
          </p:cNvPr>
          <p:cNvSpPr>
            <a:spLocks noGrp="1"/>
          </p:cNvSpPr>
          <p:nvPr>
            <p:ph type="body" sz="quarter" idx="19"/>
          </p:nvPr>
        </p:nvSpPr>
        <p:spPr/>
        <p:txBody>
          <a:bodyPr/>
          <a:lstStyle/>
          <a:p>
            <a:r>
              <a:rPr lang="en-US" dirty="0"/>
              <a:t>Janet Schulenberg, Ph.D.</a:t>
            </a:r>
          </a:p>
        </p:txBody>
      </p:sp>
      <p:sp>
        <p:nvSpPr>
          <p:cNvPr id="6" name="Text Placeholder 5">
            <a:extLst>
              <a:ext uri="{FF2B5EF4-FFF2-40B4-BE49-F238E27FC236}">
                <a16:creationId xmlns:a16="http://schemas.microsoft.com/office/drawing/2014/main" id="{BC16E440-4A83-4D66-7A54-63D384C67044}"/>
              </a:ext>
            </a:extLst>
          </p:cNvPr>
          <p:cNvSpPr>
            <a:spLocks noGrp="1"/>
          </p:cNvSpPr>
          <p:nvPr>
            <p:ph type="body" sz="quarter" idx="20"/>
          </p:nvPr>
        </p:nvSpPr>
        <p:spPr/>
        <p:txBody>
          <a:bodyPr/>
          <a:lstStyle/>
          <a:p>
            <a:endParaRPr lang="en-US"/>
          </a:p>
        </p:txBody>
      </p:sp>
    </p:spTree>
    <p:extLst>
      <p:ext uri="{BB962C8B-B14F-4D97-AF65-F5344CB8AC3E}">
        <p14:creationId xmlns:p14="http://schemas.microsoft.com/office/powerpoint/2010/main" val="3477544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FE16E4-7CAF-4378-93D0-53357B40EBB8}"/>
              </a:ext>
              <a:ext uri="{C183D7F6-B498-43B3-948B-1728B52AA6E4}">
                <adec:decorative xmlns:adec="http://schemas.microsoft.com/office/drawing/2017/decorative" val="1"/>
              </a:ext>
            </a:extLst>
          </p:cNvPr>
          <p:cNvPicPr>
            <a:picLocks noChangeAspect="1"/>
          </p:cNvPicPr>
          <p:nvPr/>
        </p:nvPicPr>
        <p:blipFill>
          <a:blip r:embed="rId3"/>
          <a:srcRect l="14238" r="14238" b="7613"/>
          <a:stretch>
            <a:fillRect/>
          </a:stretch>
        </p:blipFill>
        <p:spPr>
          <a:xfrm>
            <a:off x="-1" y="0"/>
            <a:ext cx="6400801" cy="4800600"/>
          </a:xfrm>
          <a:prstGeom prst="rect">
            <a:avLst/>
          </a:prstGeom>
        </p:spPr>
      </p:pic>
      <p:sp>
        <p:nvSpPr>
          <p:cNvPr id="7" name="Parallelogram 6">
            <a:extLst>
              <a:ext uri="{FF2B5EF4-FFF2-40B4-BE49-F238E27FC236}">
                <a16:creationId xmlns:a16="http://schemas.microsoft.com/office/drawing/2014/main" id="{6743B5A7-3802-415B-86BD-777A6FF4C227}"/>
              </a:ext>
              <a:ext uri="{C183D7F6-B498-43B3-948B-1728B52AA6E4}">
                <adec:decorative xmlns:adec="http://schemas.microsoft.com/office/drawing/2017/decorative" val="1"/>
              </a:ext>
            </a:extLst>
          </p:cNvPr>
          <p:cNvSpPr/>
          <p:nvPr/>
        </p:nvSpPr>
        <p:spPr bwMode="gray">
          <a:xfrm>
            <a:off x="-173802" y="786510"/>
            <a:ext cx="5786490" cy="492591"/>
          </a:xfrm>
          <a:prstGeom prst="parallelogram">
            <a:avLst>
              <a:gd name="adj" fmla="val 31926"/>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606" tIns="34303" rIns="68606" bIns="34303"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srgbClr val="FFFFFF"/>
              </a:solidFill>
              <a:effectLst/>
              <a:uLnTx/>
              <a:uFillTx/>
              <a:latin typeface="Verdana"/>
              <a:ea typeface="+mn-ea"/>
              <a:cs typeface="+mn-cs"/>
            </a:endParaRPr>
          </a:p>
        </p:txBody>
      </p:sp>
      <p:sp>
        <p:nvSpPr>
          <p:cNvPr id="9" name="Text Placeholder 2">
            <a:extLst>
              <a:ext uri="{FF2B5EF4-FFF2-40B4-BE49-F238E27FC236}">
                <a16:creationId xmlns:a16="http://schemas.microsoft.com/office/drawing/2014/main" id="{0A4B4070-BCF3-49B1-8E3D-EC6DA5B9422B}"/>
              </a:ext>
            </a:extLst>
          </p:cNvPr>
          <p:cNvSpPr txBox="1">
            <a:spLocks noGrp="1"/>
          </p:cNvSpPr>
          <p:nvPr>
            <p:ph type="title" idx="4294967295"/>
          </p:nvPr>
        </p:nvSpPr>
        <p:spPr bwMode="gray">
          <a:xfrm>
            <a:off x="279515" y="932183"/>
            <a:ext cx="5176516" cy="23096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lvl1pPr marL="0" indent="0" algn="l" defTabSz="480060" rtl="0" eaLnBrk="1" latinLnBrk="0" hangingPunct="1">
              <a:lnSpc>
                <a:spcPct val="100000"/>
              </a:lnSpc>
              <a:spcBef>
                <a:spcPts val="0"/>
              </a:spcBef>
              <a:buClrTx/>
              <a:buFont typeface="Arial" panose="020B0604020202020204" pitchFamily="34" charset="0"/>
              <a:buNone/>
              <a:defRPr sz="800" kern="1200">
                <a:solidFill>
                  <a:schemeClr val="bg1"/>
                </a:solidFill>
                <a:latin typeface="+mn-lt"/>
                <a:ea typeface="+mn-ea"/>
                <a:cs typeface="+mn-cs"/>
              </a:defRPr>
            </a:lvl1pPr>
            <a:lvl2pPr marL="114300" indent="0" algn="l" defTabSz="480060" rtl="0" eaLnBrk="1" latinLnBrk="0" hangingPunct="1">
              <a:lnSpc>
                <a:spcPct val="100000"/>
              </a:lnSpc>
              <a:spcBef>
                <a:spcPts val="0"/>
              </a:spcBef>
              <a:buClrTx/>
              <a:buFont typeface="Verdana" panose="020B0604030504040204" pitchFamily="34" charset="0"/>
              <a:buNone/>
              <a:defRPr sz="800" kern="1200">
                <a:solidFill>
                  <a:schemeClr val="tx1"/>
                </a:solidFill>
                <a:latin typeface="+mn-lt"/>
                <a:ea typeface="+mn-ea"/>
                <a:cs typeface="+mn-cs"/>
              </a:defRPr>
            </a:lvl2pPr>
            <a:lvl3pPr marL="228600" indent="0" algn="l" defTabSz="480060" rtl="0" eaLnBrk="1" latinLnBrk="0" hangingPunct="1">
              <a:lnSpc>
                <a:spcPct val="100000"/>
              </a:lnSpc>
              <a:spcBef>
                <a:spcPts val="0"/>
              </a:spcBef>
              <a:buClrTx/>
              <a:buFont typeface="Arial" panose="020B0604020202020204" pitchFamily="34" charset="0"/>
              <a:buNone/>
              <a:defRPr sz="800" kern="1200">
                <a:solidFill>
                  <a:schemeClr val="tx1"/>
                </a:solidFill>
                <a:latin typeface="+mn-lt"/>
                <a:ea typeface="+mn-ea"/>
                <a:cs typeface="+mn-cs"/>
              </a:defRPr>
            </a:lvl3pPr>
            <a:lvl4pPr marL="342900" indent="0" algn="l" defTabSz="480060" rtl="0" eaLnBrk="1" latinLnBrk="0" hangingPunct="1">
              <a:lnSpc>
                <a:spcPct val="100000"/>
              </a:lnSpc>
              <a:spcBef>
                <a:spcPts val="0"/>
              </a:spcBef>
              <a:buFont typeface="Verdana" panose="020B0604030504040204" pitchFamily="34" charset="0"/>
              <a:buNone/>
              <a:defRPr sz="800" kern="1200">
                <a:solidFill>
                  <a:schemeClr val="tx1"/>
                </a:solidFill>
                <a:latin typeface="+mn-lt"/>
                <a:ea typeface="+mn-ea"/>
                <a:cs typeface="+mn-cs"/>
              </a:defRPr>
            </a:lvl4pPr>
            <a:lvl5pPr marL="457200" indent="0" algn="l" defTabSz="480060" rtl="0" eaLnBrk="1" latinLnBrk="0" hangingPunct="1">
              <a:lnSpc>
                <a:spcPct val="100000"/>
              </a:lnSpc>
              <a:spcBef>
                <a:spcPts val="0"/>
              </a:spcBef>
              <a:buFont typeface="Arial" panose="020B0604020202020204" pitchFamily="34" charset="0"/>
              <a:buNone/>
              <a:defRPr sz="8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defTabSz="360189">
              <a:defRPr/>
            </a:pPr>
            <a:r>
              <a:rPr lang="en-US" sz="1501" b="1" spc="0" dirty="0"/>
              <a:t>The Pennsylvania State University (Penn State)</a:t>
            </a:r>
          </a:p>
        </p:txBody>
      </p:sp>
      <p:sp>
        <p:nvSpPr>
          <p:cNvPr id="2" name="Rectangle 1">
            <a:extLst>
              <a:ext uri="{FF2B5EF4-FFF2-40B4-BE49-F238E27FC236}">
                <a16:creationId xmlns:a16="http://schemas.microsoft.com/office/drawing/2014/main" id="{F6E08826-CF6B-72C9-567B-97932DA03E4F}"/>
              </a:ext>
              <a:ext uri="{C183D7F6-B498-43B3-948B-1728B52AA6E4}">
                <adec:decorative xmlns:adec="http://schemas.microsoft.com/office/drawing/2017/decorative" val="1"/>
              </a:ext>
            </a:extLst>
          </p:cNvPr>
          <p:cNvSpPr/>
          <p:nvPr/>
        </p:nvSpPr>
        <p:spPr bwMode="gray">
          <a:xfrm>
            <a:off x="0" y="3413030"/>
            <a:ext cx="6400800" cy="615783"/>
          </a:xfrm>
          <a:prstGeom prst="rect">
            <a:avLst/>
          </a:prstGeom>
          <a:solidFill>
            <a:srgbClr val="00355F">
              <a:alpha val="82000"/>
            </a:srgb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606" tIns="34303" rIns="68606" bIns="34303"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375"/>
              </a:spcBef>
              <a:spcAft>
                <a:spcPts val="0"/>
              </a:spcAft>
              <a:buClrTx/>
              <a:buSzTx/>
              <a:buFontTx/>
              <a:buNone/>
              <a:tabLst/>
              <a:defRPr/>
            </a:pPr>
            <a:endParaRPr kumimoji="0" lang="en-US" sz="750" b="0" i="0" u="none" strike="noStrike" kern="1200" cap="none" spc="0" normalizeH="0" baseline="0" noProof="0" dirty="0" err="1">
              <a:ln>
                <a:noFill/>
              </a:ln>
              <a:solidFill>
                <a:srgbClr val="FFFFFF"/>
              </a:solidFill>
              <a:effectLst/>
              <a:uLnTx/>
              <a:uFillTx/>
              <a:latin typeface="Verdana"/>
              <a:ea typeface="+mn-ea"/>
              <a:cs typeface="+mn-cs"/>
            </a:endParaRPr>
          </a:p>
        </p:txBody>
      </p:sp>
      <p:grpSp>
        <p:nvGrpSpPr>
          <p:cNvPr id="8" name="Group 7" descr="Public 4-year university in State College, PA&#10;">
            <a:extLst>
              <a:ext uri="{FF2B5EF4-FFF2-40B4-BE49-F238E27FC236}">
                <a16:creationId xmlns:a16="http://schemas.microsoft.com/office/drawing/2014/main" id="{F2A26CF7-9933-B88C-6CE4-9E1D7BE6FB93}"/>
              </a:ext>
            </a:extLst>
          </p:cNvPr>
          <p:cNvGrpSpPr/>
          <p:nvPr/>
        </p:nvGrpSpPr>
        <p:grpSpPr>
          <a:xfrm>
            <a:off x="312749" y="3609488"/>
            <a:ext cx="1413460" cy="222867"/>
            <a:chOff x="1067567" y="3305268"/>
            <a:chExt cx="1883912" cy="297045"/>
          </a:xfrm>
        </p:grpSpPr>
        <p:sp>
          <p:nvSpPr>
            <p:cNvPr id="23" name="TextBox 22" descr="Public 4-year university in State College, PA&#10;">
              <a:extLst>
                <a:ext uri="{FF2B5EF4-FFF2-40B4-BE49-F238E27FC236}">
                  <a16:creationId xmlns:a16="http://schemas.microsoft.com/office/drawing/2014/main" id="{F3911A5A-EC35-2CCB-0D4C-C909AB8A0F89}"/>
                </a:ext>
              </a:extLst>
            </p:cNvPr>
            <p:cNvSpPr txBox="1"/>
            <p:nvPr/>
          </p:nvSpPr>
          <p:spPr bwMode="gray">
            <a:xfrm>
              <a:off x="1447175" y="3315291"/>
              <a:ext cx="1504304" cy="276895"/>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675"/>
                </a:spcBef>
                <a:spcAft>
                  <a:spcPts val="0"/>
                </a:spcAft>
                <a:buClrTx/>
                <a:buSzTx/>
                <a:buFontTx/>
                <a:buNone/>
                <a:tabLst/>
                <a:defRPr/>
              </a:pPr>
              <a:r>
                <a:rPr kumimoji="0" lang="en-US" sz="675" b="0" i="0" u="none" strike="noStrike" kern="1200" cap="none" spc="0" normalizeH="0" baseline="0" noProof="0" dirty="0">
                  <a:ln>
                    <a:noFill/>
                  </a:ln>
                  <a:solidFill>
                    <a:srgbClr val="FFFFFF"/>
                  </a:solidFill>
                  <a:effectLst/>
                  <a:uLnTx/>
                  <a:uFillTx/>
                  <a:latin typeface="Verdana"/>
                  <a:ea typeface="+mn-ea"/>
                  <a:cs typeface="+mn-cs"/>
                </a:rPr>
                <a:t>Public 4-year university in State College, PA</a:t>
              </a:r>
            </a:p>
          </p:txBody>
        </p:sp>
        <p:pic>
          <p:nvPicPr>
            <p:cNvPr id="25" name="Picture 24">
              <a:extLst>
                <a:ext uri="{FF2B5EF4-FFF2-40B4-BE49-F238E27FC236}">
                  <a16:creationId xmlns:a16="http://schemas.microsoft.com/office/drawing/2014/main" id="{7400ED62-B0E4-09D6-14DA-136A2CF9EE56}"/>
                </a:ext>
                <a:ext uri="{C183D7F6-B498-43B3-948B-1728B52AA6E4}">
                  <adec:decorative xmlns:adec="http://schemas.microsoft.com/office/drawing/2017/decorative" val="1"/>
                </a:ext>
              </a:extLst>
            </p:cNvPr>
            <p:cNvPicPr>
              <a:picLocks noChangeAspect="1"/>
            </p:cNvPicPr>
            <p:nvPr/>
          </p:nvPicPr>
          <p:blipFill>
            <a:blip r:embed="rId4">
              <a:lum bright="70000" contrast="-70000"/>
            </a:blip>
            <a:stretch>
              <a:fillRect/>
            </a:stretch>
          </p:blipFill>
          <p:spPr>
            <a:xfrm>
              <a:off x="1067567" y="3305268"/>
              <a:ext cx="295065" cy="297045"/>
            </a:xfrm>
            <a:prstGeom prst="rect">
              <a:avLst/>
            </a:prstGeom>
          </p:spPr>
        </p:pic>
      </p:grpSp>
      <p:grpSp>
        <p:nvGrpSpPr>
          <p:cNvPr id="6" name="Group 5" descr="88,000+ students&#10;system-wide&#10;">
            <a:extLst>
              <a:ext uri="{FF2B5EF4-FFF2-40B4-BE49-F238E27FC236}">
                <a16:creationId xmlns:a16="http://schemas.microsoft.com/office/drawing/2014/main" id="{5153005C-0726-9DE3-934F-1B3AD4625503}"/>
              </a:ext>
            </a:extLst>
          </p:cNvPr>
          <p:cNvGrpSpPr/>
          <p:nvPr/>
        </p:nvGrpSpPr>
        <p:grpSpPr>
          <a:xfrm>
            <a:off x="1873413" y="3617013"/>
            <a:ext cx="1424840" cy="207749"/>
            <a:chOff x="3680879" y="4062176"/>
            <a:chExt cx="1899080" cy="276895"/>
          </a:xfrm>
        </p:grpSpPr>
        <p:sp>
          <p:nvSpPr>
            <p:cNvPr id="27" name="TextBox 26" descr="88,000+ students&#10;system-wide&#10;">
              <a:extLst>
                <a:ext uri="{FF2B5EF4-FFF2-40B4-BE49-F238E27FC236}">
                  <a16:creationId xmlns:a16="http://schemas.microsoft.com/office/drawing/2014/main" id="{9377704B-BA87-B3F9-37AA-09D341AFBEDE}"/>
                </a:ext>
              </a:extLst>
            </p:cNvPr>
            <p:cNvSpPr txBox="1"/>
            <p:nvPr/>
          </p:nvSpPr>
          <p:spPr bwMode="gray">
            <a:xfrm>
              <a:off x="4097011" y="4062176"/>
              <a:ext cx="1482948" cy="276895"/>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675"/>
                </a:spcBef>
                <a:spcAft>
                  <a:spcPts val="0"/>
                </a:spcAft>
                <a:buClrTx/>
                <a:buSzTx/>
                <a:buFontTx/>
                <a:buNone/>
                <a:tabLst/>
                <a:defRPr/>
              </a:pPr>
              <a:r>
                <a:rPr kumimoji="0" lang="en-US" sz="675" b="0" i="0" u="none" strike="noStrike" kern="1200" cap="none" spc="0" normalizeH="0" baseline="0" noProof="0" dirty="0">
                  <a:ln>
                    <a:noFill/>
                  </a:ln>
                  <a:solidFill>
                    <a:srgbClr val="FFFFFF"/>
                  </a:solidFill>
                  <a:effectLst/>
                  <a:uLnTx/>
                  <a:uFillTx/>
                  <a:latin typeface="Verdana"/>
                  <a:ea typeface="+mn-ea"/>
                  <a:cs typeface="+mn-cs"/>
                </a:rPr>
                <a:t>88,000+ undergraduates</a:t>
              </a:r>
              <a:br>
                <a:rPr kumimoji="0" lang="en-US" sz="675" b="0" i="0" u="none" strike="noStrike" kern="1200" cap="none" spc="0" normalizeH="0" baseline="0" noProof="0" dirty="0">
                  <a:ln>
                    <a:noFill/>
                  </a:ln>
                  <a:solidFill>
                    <a:srgbClr val="FFFFFF"/>
                  </a:solidFill>
                  <a:effectLst/>
                  <a:uLnTx/>
                  <a:uFillTx/>
                  <a:latin typeface="Verdana"/>
                  <a:ea typeface="+mn-ea"/>
                  <a:cs typeface="+mn-cs"/>
                </a:rPr>
              </a:br>
              <a:r>
                <a:rPr kumimoji="0" lang="en-US" sz="675" b="0" i="0" u="none" strike="noStrike" kern="1200" cap="none" spc="0" normalizeH="0" baseline="0" noProof="0" dirty="0">
                  <a:ln>
                    <a:noFill/>
                  </a:ln>
                  <a:solidFill>
                    <a:srgbClr val="FFFFFF"/>
                  </a:solidFill>
                  <a:effectLst/>
                  <a:uLnTx/>
                  <a:uFillTx/>
                  <a:latin typeface="Verdana"/>
                  <a:ea typeface="+mn-ea"/>
                  <a:cs typeface="+mn-cs"/>
                </a:rPr>
                <a:t>system-wide</a:t>
              </a:r>
            </a:p>
          </p:txBody>
        </p:sp>
        <p:pic>
          <p:nvPicPr>
            <p:cNvPr id="28" name="Picture 27">
              <a:extLst>
                <a:ext uri="{FF2B5EF4-FFF2-40B4-BE49-F238E27FC236}">
                  <a16:creationId xmlns:a16="http://schemas.microsoft.com/office/drawing/2014/main" id="{9E4283AA-DDC5-0C40-5222-7434D4E0E43B}"/>
                </a:ext>
                <a:ext uri="{C183D7F6-B498-43B3-948B-1728B52AA6E4}">
                  <adec:decorative xmlns:adec="http://schemas.microsoft.com/office/drawing/2017/decorative" val="1"/>
                </a:ext>
              </a:extLst>
            </p:cNvPr>
            <p:cNvPicPr>
              <a:picLocks noChangeAspect="1"/>
            </p:cNvPicPr>
            <p:nvPr/>
          </p:nvPicPr>
          <p:blipFill>
            <a:blip r:embed="rId5">
              <a:lum bright="70000" contrast="-70000"/>
            </a:blip>
            <a:srcRect/>
            <a:stretch/>
          </p:blipFill>
          <p:spPr>
            <a:xfrm>
              <a:off x="3680879" y="4104044"/>
              <a:ext cx="321133" cy="193263"/>
            </a:xfrm>
            <a:prstGeom prst="rect">
              <a:avLst/>
            </a:prstGeom>
          </p:spPr>
        </p:pic>
      </p:grpSp>
      <p:grpSp>
        <p:nvGrpSpPr>
          <p:cNvPr id="29" name="Group 28" descr="$1.034B in annual&#10;research expenditures&#10;">
            <a:extLst>
              <a:ext uri="{FF2B5EF4-FFF2-40B4-BE49-F238E27FC236}">
                <a16:creationId xmlns:a16="http://schemas.microsoft.com/office/drawing/2014/main" id="{482EB833-147B-CCCB-4021-2FD72E1491BF}"/>
              </a:ext>
            </a:extLst>
          </p:cNvPr>
          <p:cNvGrpSpPr/>
          <p:nvPr/>
        </p:nvGrpSpPr>
        <p:grpSpPr>
          <a:xfrm>
            <a:off x="3483898" y="3613183"/>
            <a:ext cx="1344797" cy="215477"/>
            <a:chOff x="875739" y="4477066"/>
            <a:chExt cx="1792396" cy="287196"/>
          </a:xfrm>
        </p:grpSpPr>
        <p:sp>
          <p:nvSpPr>
            <p:cNvPr id="30" name="TextBox 29">
              <a:extLst>
                <a:ext uri="{FF2B5EF4-FFF2-40B4-BE49-F238E27FC236}">
                  <a16:creationId xmlns:a16="http://schemas.microsoft.com/office/drawing/2014/main" id="{B7BCC1DF-6399-5209-491F-32BACC493D8A}"/>
                </a:ext>
              </a:extLst>
            </p:cNvPr>
            <p:cNvSpPr txBox="1"/>
            <p:nvPr/>
          </p:nvSpPr>
          <p:spPr bwMode="gray">
            <a:xfrm>
              <a:off x="1235449" y="4482165"/>
              <a:ext cx="1432686" cy="276896"/>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675"/>
                </a:spcBef>
                <a:spcAft>
                  <a:spcPts val="0"/>
                </a:spcAft>
                <a:buClrTx/>
                <a:buSzTx/>
                <a:buFontTx/>
                <a:buNone/>
                <a:tabLst/>
                <a:defRPr/>
              </a:pPr>
              <a:r>
                <a:rPr kumimoji="0" lang="en-US" sz="675" b="0" i="0" u="none" strike="noStrike" kern="1200" cap="none" spc="0" normalizeH="0" baseline="0" noProof="0" dirty="0">
                  <a:ln>
                    <a:noFill/>
                  </a:ln>
                  <a:solidFill>
                    <a:srgbClr val="FFFFFF"/>
                  </a:solidFill>
                  <a:effectLst/>
                  <a:uLnTx/>
                  <a:uFillTx/>
                  <a:latin typeface="Verdana"/>
                  <a:ea typeface="+mn-ea"/>
                  <a:cs typeface="+mn-cs"/>
                </a:rPr>
                <a:t>$1.034B in annual</a:t>
              </a:r>
              <a:br>
                <a:rPr kumimoji="0" lang="en-US" sz="675" b="0" i="0" u="none" strike="noStrike" kern="1200" cap="none" spc="0" normalizeH="0" baseline="0" noProof="0" dirty="0">
                  <a:ln>
                    <a:noFill/>
                  </a:ln>
                  <a:solidFill>
                    <a:srgbClr val="FFFFFF"/>
                  </a:solidFill>
                  <a:effectLst/>
                  <a:uLnTx/>
                  <a:uFillTx/>
                  <a:latin typeface="Verdana"/>
                  <a:ea typeface="+mn-ea"/>
                  <a:cs typeface="+mn-cs"/>
                </a:rPr>
              </a:br>
              <a:r>
                <a:rPr kumimoji="0" lang="en-US" sz="675" b="0" i="0" u="none" strike="noStrike" kern="1200" cap="none" spc="0" normalizeH="0" baseline="0" noProof="0" dirty="0">
                  <a:ln>
                    <a:noFill/>
                  </a:ln>
                  <a:solidFill>
                    <a:srgbClr val="FFFFFF"/>
                  </a:solidFill>
                  <a:effectLst/>
                  <a:uLnTx/>
                  <a:uFillTx/>
                  <a:latin typeface="Verdana"/>
                  <a:ea typeface="+mn-ea"/>
                  <a:cs typeface="+mn-cs"/>
                </a:rPr>
                <a:t>research expenditures</a:t>
              </a:r>
            </a:p>
          </p:txBody>
        </p:sp>
        <p:pic>
          <p:nvPicPr>
            <p:cNvPr id="32" name="Picture 31">
              <a:extLst>
                <a:ext uri="{FF2B5EF4-FFF2-40B4-BE49-F238E27FC236}">
                  <a16:creationId xmlns:a16="http://schemas.microsoft.com/office/drawing/2014/main" id="{CE0BD4CB-9E2E-7048-E369-A293F6C6E1B1}"/>
                </a:ext>
                <a:ext uri="{C183D7F6-B498-43B3-948B-1728B52AA6E4}">
                  <adec:decorative xmlns:adec="http://schemas.microsoft.com/office/drawing/2017/decorative" val="1"/>
                </a:ext>
              </a:extLst>
            </p:cNvPr>
            <p:cNvPicPr>
              <a:picLocks noChangeAspect="1"/>
            </p:cNvPicPr>
            <p:nvPr/>
          </p:nvPicPr>
          <p:blipFill>
            <a:blip r:embed="rId6">
              <a:lum bright="70000" contrast="-70000"/>
            </a:blip>
            <a:srcRect/>
            <a:stretch/>
          </p:blipFill>
          <p:spPr>
            <a:xfrm>
              <a:off x="875739" y="4477066"/>
              <a:ext cx="295065" cy="287196"/>
            </a:xfrm>
            <a:prstGeom prst="rect">
              <a:avLst/>
            </a:prstGeom>
          </p:spPr>
        </p:pic>
      </p:grpSp>
      <p:sp>
        <p:nvSpPr>
          <p:cNvPr id="14" name="TextBox 13">
            <a:extLst>
              <a:ext uri="{FF2B5EF4-FFF2-40B4-BE49-F238E27FC236}">
                <a16:creationId xmlns:a16="http://schemas.microsoft.com/office/drawing/2014/main" id="{4C114C3A-E8C2-74EB-CE33-F0C968CD0ED6}"/>
              </a:ext>
            </a:extLst>
          </p:cNvPr>
          <p:cNvSpPr txBox="1"/>
          <p:nvPr/>
        </p:nvSpPr>
        <p:spPr bwMode="gray">
          <a:xfrm>
            <a:off x="5325886" y="3617008"/>
            <a:ext cx="1074914" cy="20774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675"/>
              </a:spcBef>
              <a:spcAft>
                <a:spcPts val="0"/>
              </a:spcAft>
              <a:buClrTx/>
              <a:buSzTx/>
              <a:buFontTx/>
              <a:buNone/>
              <a:tabLst/>
              <a:defRPr/>
            </a:pPr>
            <a:r>
              <a:rPr kumimoji="0" lang="en-US" sz="675" b="0" i="0" u="none" strike="noStrike" kern="1200" cap="none" spc="0" normalizeH="0" baseline="0" noProof="0" dirty="0">
                <a:ln>
                  <a:noFill/>
                </a:ln>
                <a:solidFill>
                  <a:srgbClr val="FFFFFF"/>
                </a:solidFill>
                <a:effectLst/>
                <a:uLnTx/>
                <a:uFillTx/>
                <a:latin typeface="Verdana"/>
                <a:ea typeface="+mn-ea"/>
                <a:cs typeface="+mn-cs"/>
              </a:rPr>
              <a:t>17K Pell Grant</a:t>
            </a:r>
            <a:br>
              <a:rPr kumimoji="0" lang="en-US" sz="675" b="0" i="0" u="none" strike="noStrike" kern="1200" cap="none" spc="0" normalizeH="0" baseline="0" noProof="0" dirty="0">
                <a:ln>
                  <a:noFill/>
                </a:ln>
                <a:solidFill>
                  <a:srgbClr val="FFFFFF"/>
                </a:solidFill>
                <a:effectLst/>
                <a:uLnTx/>
                <a:uFillTx/>
                <a:latin typeface="Verdana"/>
                <a:ea typeface="+mn-ea"/>
                <a:cs typeface="+mn-cs"/>
              </a:rPr>
            </a:br>
            <a:r>
              <a:rPr kumimoji="0" lang="en-US" sz="675" b="0" i="0" u="none" strike="noStrike" kern="1200" cap="none" spc="0" normalizeH="0" baseline="0" noProof="0" dirty="0">
                <a:ln>
                  <a:noFill/>
                </a:ln>
                <a:solidFill>
                  <a:srgbClr val="FFFFFF"/>
                </a:solidFill>
                <a:effectLst/>
                <a:uLnTx/>
                <a:uFillTx/>
                <a:latin typeface="Verdana"/>
                <a:ea typeface="+mn-ea"/>
                <a:cs typeface="+mn-cs"/>
              </a:rPr>
              <a:t>recipients</a:t>
            </a:r>
          </a:p>
        </p:txBody>
      </p:sp>
      <p:pic>
        <p:nvPicPr>
          <p:cNvPr id="16" name="Picture 15">
            <a:extLst>
              <a:ext uri="{FF2B5EF4-FFF2-40B4-BE49-F238E27FC236}">
                <a16:creationId xmlns:a16="http://schemas.microsoft.com/office/drawing/2014/main" id="{0A8F1009-C964-F7BC-4E2A-FF3DC999E59A}"/>
              </a:ext>
              <a:ext uri="{C183D7F6-B498-43B3-948B-1728B52AA6E4}">
                <adec:decorative xmlns:adec="http://schemas.microsoft.com/office/drawing/2017/decorative" val="1"/>
              </a:ext>
            </a:extLst>
          </p:cNvPr>
          <p:cNvPicPr>
            <a:picLocks noChangeAspect="1"/>
          </p:cNvPicPr>
          <p:nvPr/>
        </p:nvPicPr>
        <p:blipFill>
          <a:blip r:embed="rId7">
            <a:biLevel thresh="50000"/>
            <a:extLst>
              <a:ext uri="{28A0092B-C50C-407E-A947-70E740481C1C}">
                <a14:useLocalDpi xmlns:a14="http://schemas.microsoft.com/office/drawing/2010/main" val="0"/>
              </a:ext>
            </a:extLst>
          </a:blip>
          <a:stretch>
            <a:fillRect/>
          </a:stretch>
        </p:blipFill>
        <p:spPr>
          <a:xfrm>
            <a:off x="5088108" y="3600628"/>
            <a:ext cx="154176" cy="210241"/>
          </a:xfrm>
          <a:prstGeom prst="rect">
            <a:avLst/>
          </a:prstGeom>
        </p:spPr>
      </p:pic>
    </p:spTree>
    <p:extLst>
      <p:ext uri="{BB962C8B-B14F-4D97-AF65-F5344CB8AC3E}">
        <p14:creationId xmlns:p14="http://schemas.microsoft.com/office/powerpoint/2010/main" val="4093427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13551A1-7AD4-225D-66F0-63E4770A9C76}"/>
              </a:ext>
              <a:ext uri="{C183D7F6-B498-43B3-948B-1728B52AA6E4}">
                <adec:decorative xmlns:adec="http://schemas.microsoft.com/office/drawing/2017/decorative" val="1"/>
              </a:ext>
            </a:extLst>
          </p:cNvPr>
          <p:cNvSpPr>
            <a:spLocks noGrp="1"/>
          </p:cNvSpPr>
          <p:nvPr>
            <p:ph type="body" sz="quarter" idx="16"/>
          </p:nvPr>
        </p:nvSpPr>
        <p:spPr/>
        <p:txBody>
          <a:bodyPr/>
          <a:lstStyle/>
          <a:p>
            <a:r>
              <a:rPr lang="en-US" dirty="0"/>
              <a:t>Partner Spotlight: Penn State University</a:t>
            </a:r>
          </a:p>
        </p:txBody>
      </p:sp>
      <p:sp>
        <p:nvSpPr>
          <p:cNvPr id="17" name="Title 1"/>
          <p:cNvSpPr>
            <a:spLocks noGrp="1"/>
          </p:cNvSpPr>
          <p:nvPr>
            <p:ph type="title"/>
          </p:nvPr>
        </p:nvSpPr>
        <p:spPr bwMode="gray"/>
        <p:txBody>
          <a:bodyPr/>
          <a:lstStyle/>
          <a:p>
            <a:r>
              <a:rPr lang="en-US"/>
              <a:t>One University, Geographically Dispersed</a:t>
            </a:r>
          </a:p>
        </p:txBody>
      </p:sp>
      <p:sp>
        <p:nvSpPr>
          <p:cNvPr id="3" name="Text Placeholder 1">
            <a:extLst>
              <a:ext uri="{FF2B5EF4-FFF2-40B4-BE49-F238E27FC236}">
                <a16:creationId xmlns:a16="http://schemas.microsoft.com/office/drawing/2014/main" id="{900C7CC0-400E-6174-EA6B-A8C8F6678C9A}"/>
              </a:ext>
            </a:extLst>
          </p:cNvPr>
          <p:cNvSpPr txBox="1">
            <a:spLocks/>
          </p:cNvSpPr>
          <p:nvPr/>
        </p:nvSpPr>
        <p:spPr bwMode="gray">
          <a:xfrm>
            <a:off x="280195" y="881781"/>
            <a:ext cx="2385185" cy="1673600"/>
          </a:xfrm>
          <a:prstGeom prst="rect">
            <a:avLst/>
          </a:prstGeom>
          <a:solidFill>
            <a:schemeClr val="bg1">
              <a:alpha val="20000"/>
            </a:schemeClr>
          </a:solidFill>
          <a:ln>
            <a:solidFill>
              <a:schemeClr val="accent6"/>
            </a:solidFill>
          </a:ln>
        </p:spPr>
        <p:txBody>
          <a:bodyPr vert="horz" wrap="square" lIns="102908" tIns="68606" rIns="102908" bIns="102908" rtlCol="0" anchor="t">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sz="1050" b="1" dirty="0">
                <a:latin typeface="+mj-lt"/>
              </a:rPr>
              <a:t>Moving among units and campuses is the norm</a:t>
            </a:r>
            <a:endParaRPr lang="en-US" sz="1050" dirty="0">
              <a:latin typeface="+mj-lt"/>
            </a:endParaRPr>
          </a:p>
          <a:p>
            <a:r>
              <a:rPr lang="en-US" sz="800" dirty="0"/>
              <a:t>Undergraduate students can begin at any Penn State campus and complete their degree at any other campus.</a:t>
            </a:r>
            <a:endParaRPr lang="en-US" sz="800" dirty="0">
              <a:ea typeface="Verdana"/>
            </a:endParaRPr>
          </a:p>
          <a:p>
            <a:r>
              <a:rPr lang="en-US" sz="800" dirty="0">
                <a:ea typeface="Verdana"/>
              </a:rPr>
              <a:t>All students begin as pre-major students, many in a unit for exploratory students.</a:t>
            </a:r>
          </a:p>
          <a:p>
            <a:r>
              <a:rPr lang="en-US" sz="800" dirty="0">
                <a:ea typeface="Verdana"/>
              </a:rPr>
              <a:t>A Penn State course is a Penn State course, regardless of where it is taken.</a:t>
            </a:r>
          </a:p>
        </p:txBody>
      </p:sp>
      <p:pic>
        <p:nvPicPr>
          <p:cNvPr id="3078" name="Picture 6" descr="Image of the state of Pennsylvania, with dots on the map indicating the locations of the various Penn State campuses."/>
          <p:cNvPicPr>
            <a:picLocks noChangeAspect="1" noChangeArrowheads="1"/>
          </p:cNvPicPr>
          <p:nvPr/>
        </p:nvPicPr>
        <p:blipFill>
          <a:blip r:embed="rId3"/>
          <a:srcRect/>
          <a:stretch/>
        </p:blipFill>
        <p:spPr bwMode="auto">
          <a:xfrm>
            <a:off x="3090842" y="1281546"/>
            <a:ext cx="3069657" cy="16424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B0B87BE-2F93-F576-5FE6-84A8F87AAB4C}"/>
              </a:ext>
            </a:extLst>
          </p:cNvPr>
          <p:cNvSpPr txBox="1"/>
          <p:nvPr/>
        </p:nvSpPr>
        <p:spPr>
          <a:xfrm>
            <a:off x="415098" y="2808928"/>
            <a:ext cx="2932284" cy="338554"/>
          </a:xfrm>
          <a:prstGeom prst="rect">
            <a:avLst/>
          </a:prstGeom>
          <a:noFill/>
        </p:spPr>
        <p:txBody>
          <a:bodyPr wrap="square">
            <a:spAutoFit/>
          </a:bodyPr>
          <a:lstStyle/>
          <a:p>
            <a:r>
              <a:rPr lang="en-US" sz="800" i="1" dirty="0">
                <a:ea typeface="Verdana"/>
              </a:rPr>
              <a:t>Advisors must provide continuity while students move frequently throughout campuses.</a:t>
            </a:r>
            <a:endParaRPr lang="en-US" sz="800" i="1" dirty="0"/>
          </a:p>
        </p:txBody>
      </p:sp>
      <p:grpSp>
        <p:nvGrpSpPr>
          <p:cNvPr id="28" name="Group 27" descr="24 Campuses throughout Pennsylvania"/>
          <p:cNvGrpSpPr/>
          <p:nvPr/>
        </p:nvGrpSpPr>
        <p:grpSpPr>
          <a:xfrm>
            <a:off x="296687" y="3493384"/>
            <a:ext cx="1174824" cy="577852"/>
            <a:chOff x="4282589" y="938979"/>
            <a:chExt cx="1565849" cy="770183"/>
          </a:xfrm>
        </p:grpSpPr>
        <p:sp>
          <p:nvSpPr>
            <p:cNvPr id="29" name="TextBox 28"/>
            <p:cNvSpPr txBox="1"/>
            <p:nvPr/>
          </p:nvSpPr>
          <p:spPr bwMode="gray">
            <a:xfrm>
              <a:off x="4282589" y="1380989"/>
              <a:ext cx="1565849" cy="328173"/>
            </a:xfrm>
            <a:prstGeom prst="rect">
              <a:avLst/>
            </a:prstGeom>
            <a:noFill/>
          </p:spPr>
          <p:txBody>
            <a:bodyPr wrap="square" lIns="0" tIns="0" rIns="0" bIns="0" rtlCol="0">
              <a:spAutoFit/>
            </a:bodyPr>
            <a:lstStyle/>
            <a:p>
              <a:pPr>
                <a:spcBef>
                  <a:spcPts val="375"/>
                </a:spcBef>
              </a:pPr>
              <a:r>
                <a:rPr lang="en-US" sz="800" dirty="0"/>
                <a:t>Undergraduate students</a:t>
              </a:r>
            </a:p>
          </p:txBody>
        </p:sp>
        <p:sp>
          <p:nvSpPr>
            <p:cNvPr id="34" name="TextBox 33"/>
            <p:cNvSpPr txBox="1"/>
            <p:nvPr/>
          </p:nvSpPr>
          <p:spPr bwMode="gray">
            <a:xfrm>
              <a:off x="4282589" y="938979"/>
              <a:ext cx="1220715" cy="384749"/>
            </a:xfrm>
            <a:prstGeom prst="rect">
              <a:avLst/>
            </a:prstGeom>
            <a:noFill/>
          </p:spPr>
          <p:txBody>
            <a:bodyPr wrap="square" lIns="0" tIns="0" rIns="0" bIns="0" rtlCol="0">
              <a:spAutoFit/>
            </a:bodyPr>
            <a:lstStyle/>
            <a:p>
              <a:r>
                <a:rPr lang="en-US" sz="1876">
                  <a:latin typeface="+mj-lt"/>
                </a:rPr>
                <a:t>80,000</a:t>
              </a:r>
            </a:p>
          </p:txBody>
        </p:sp>
        <p:cxnSp>
          <p:nvCxnSpPr>
            <p:cNvPr id="35" name="Straight Connector 34"/>
            <p:cNvCxnSpPr/>
            <p:nvPr/>
          </p:nvCxnSpPr>
          <p:spPr bwMode="gray">
            <a:xfrm>
              <a:off x="4282589" y="1322716"/>
              <a:ext cx="1527586" cy="0"/>
            </a:xfrm>
            <a:prstGeom prst="line">
              <a:avLst/>
            </a:prstGeom>
            <a:ln w="1270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6" name="Group 5" descr="11,000 international students">
            <a:extLst>
              <a:ext uri="{FF2B5EF4-FFF2-40B4-BE49-F238E27FC236}">
                <a16:creationId xmlns:a16="http://schemas.microsoft.com/office/drawing/2014/main" id="{67E42E22-9C15-69A7-9AC7-12F71A945E5D}"/>
              </a:ext>
            </a:extLst>
          </p:cNvPr>
          <p:cNvGrpSpPr/>
          <p:nvPr/>
        </p:nvGrpSpPr>
        <p:grpSpPr>
          <a:xfrm>
            <a:off x="3347382" y="3490810"/>
            <a:ext cx="1263118" cy="577851"/>
            <a:chOff x="4282589" y="2786829"/>
            <a:chExt cx="1683531" cy="770182"/>
          </a:xfrm>
        </p:grpSpPr>
        <p:sp>
          <p:nvSpPr>
            <p:cNvPr id="7" name="TextBox 6">
              <a:extLst>
                <a:ext uri="{FF2B5EF4-FFF2-40B4-BE49-F238E27FC236}">
                  <a16:creationId xmlns:a16="http://schemas.microsoft.com/office/drawing/2014/main" id="{3998BCFA-EC3A-7DD8-5B0B-62AD25E80F07}"/>
                </a:ext>
              </a:extLst>
            </p:cNvPr>
            <p:cNvSpPr txBox="1"/>
            <p:nvPr/>
          </p:nvSpPr>
          <p:spPr bwMode="gray">
            <a:xfrm>
              <a:off x="4282589" y="3228838"/>
              <a:ext cx="1683531" cy="328173"/>
            </a:xfrm>
            <a:prstGeom prst="rect">
              <a:avLst/>
            </a:prstGeom>
            <a:noFill/>
          </p:spPr>
          <p:txBody>
            <a:bodyPr wrap="square" lIns="0" tIns="0" rIns="0" bIns="0" rtlCol="0">
              <a:spAutoFit/>
            </a:bodyPr>
            <a:lstStyle/>
            <a:p>
              <a:pPr>
                <a:spcBef>
                  <a:spcPts val="375"/>
                </a:spcBef>
              </a:pPr>
              <a:r>
                <a:rPr lang="en-US" sz="800" dirty="0"/>
                <a:t>Undergraduate campuses</a:t>
              </a:r>
            </a:p>
          </p:txBody>
        </p:sp>
        <p:sp>
          <p:nvSpPr>
            <p:cNvPr id="8" name="TextBox 7">
              <a:extLst>
                <a:ext uri="{FF2B5EF4-FFF2-40B4-BE49-F238E27FC236}">
                  <a16:creationId xmlns:a16="http://schemas.microsoft.com/office/drawing/2014/main" id="{D273F7E9-1782-E4D3-4A9A-C3661F242B5E}"/>
                </a:ext>
              </a:extLst>
            </p:cNvPr>
            <p:cNvSpPr txBox="1"/>
            <p:nvPr/>
          </p:nvSpPr>
          <p:spPr bwMode="gray">
            <a:xfrm>
              <a:off x="4282589" y="2786829"/>
              <a:ext cx="993807" cy="384749"/>
            </a:xfrm>
            <a:prstGeom prst="rect">
              <a:avLst/>
            </a:prstGeom>
            <a:noFill/>
          </p:spPr>
          <p:txBody>
            <a:bodyPr wrap="square" lIns="0" tIns="0" rIns="0" bIns="0" rtlCol="0">
              <a:spAutoFit/>
            </a:bodyPr>
            <a:lstStyle/>
            <a:p>
              <a:r>
                <a:rPr lang="en-US" sz="1876" dirty="0">
                  <a:latin typeface="+mj-lt"/>
                </a:rPr>
                <a:t>20</a:t>
              </a:r>
            </a:p>
          </p:txBody>
        </p:sp>
        <p:cxnSp>
          <p:nvCxnSpPr>
            <p:cNvPr id="9" name="Straight Connector 8">
              <a:extLst>
                <a:ext uri="{FF2B5EF4-FFF2-40B4-BE49-F238E27FC236}">
                  <a16:creationId xmlns:a16="http://schemas.microsoft.com/office/drawing/2014/main" id="{2EF6B521-8858-372C-9083-C374BD5EB1B0}"/>
                </a:ext>
              </a:extLst>
            </p:cNvPr>
            <p:cNvCxnSpPr/>
            <p:nvPr/>
          </p:nvCxnSpPr>
          <p:spPr bwMode="gray">
            <a:xfrm>
              <a:off x="4282589" y="3170566"/>
              <a:ext cx="1527586" cy="0"/>
            </a:xfrm>
            <a:prstGeom prst="line">
              <a:avLst/>
            </a:prstGeom>
            <a:ln w="1270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6DDF76BB-2DC3-044B-8A09-6D6B35B6C30C}"/>
              </a:ext>
              <a:ext uri="{C183D7F6-B498-43B3-948B-1728B52AA6E4}">
                <adec:decorative xmlns:adec="http://schemas.microsoft.com/office/drawing/2017/decorative" val="1"/>
              </a:ext>
            </a:extLst>
          </p:cNvPr>
          <p:cNvGrpSpPr/>
          <p:nvPr/>
        </p:nvGrpSpPr>
        <p:grpSpPr bwMode="gray">
          <a:xfrm flipH="1">
            <a:off x="280732" y="2808928"/>
            <a:ext cx="200603" cy="263289"/>
            <a:chOff x="3847432" y="938621"/>
            <a:chExt cx="267371" cy="350922"/>
          </a:xfrm>
        </p:grpSpPr>
        <p:sp>
          <p:nvSpPr>
            <p:cNvPr id="26" name="Isosceles Triangle 9">
              <a:extLst>
                <a:ext uri="{FF2B5EF4-FFF2-40B4-BE49-F238E27FC236}">
                  <a16:creationId xmlns:a16="http://schemas.microsoft.com/office/drawing/2014/main" id="{827EAB2E-5E9C-EA47-841E-495C4D579889}"/>
                </a:ext>
              </a:extLst>
            </p:cNvPr>
            <p:cNvSpPr/>
            <p:nvPr/>
          </p:nvSpPr>
          <p:spPr bwMode="gray">
            <a:xfrm rot="16200000">
              <a:off x="3805656" y="980397"/>
              <a:ext cx="350922" cy="267369"/>
            </a:xfrm>
            <a:prstGeom prst="triangle">
              <a:avLst/>
            </a:prstGeom>
            <a:solidFill>
              <a:srgbClr val="FFFFFF"/>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spcBef>
                  <a:spcPts val="375"/>
                </a:spcBef>
              </a:pPr>
              <a:endParaRPr lang="en-US" sz="750" err="1">
                <a:solidFill>
                  <a:schemeClr val="tx1"/>
                </a:solidFill>
              </a:endParaRPr>
            </a:p>
          </p:txBody>
        </p:sp>
        <p:sp>
          <p:nvSpPr>
            <p:cNvPr id="27" name="Isosceles Triangle 10">
              <a:extLst>
                <a:ext uri="{FF2B5EF4-FFF2-40B4-BE49-F238E27FC236}">
                  <a16:creationId xmlns:a16="http://schemas.microsoft.com/office/drawing/2014/main" id="{9B2FCBCB-468F-BD4E-AD22-6E026CAECD3F}"/>
                </a:ext>
              </a:extLst>
            </p:cNvPr>
            <p:cNvSpPr/>
            <p:nvPr/>
          </p:nvSpPr>
          <p:spPr bwMode="gray">
            <a:xfrm rot="16200000">
              <a:off x="3872221" y="1009181"/>
              <a:ext cx="275363" cy="209800"/>
            </a:xfrm>
            <a:prstGeom prst="triangle">
              <a:avLst/>
            </a:prstGeom>
            <a:solidFill>
              <a:schemeClr val="accent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algn="ctr">
                <a:spcBef>
                  <a:spcPts val="375"/>
                </a:spcBef>
              </a:pPr>
              <a:endParaRPr lang="en-US" sz="750" err="1">
                <a:solidFill>
                  <a:schemeClr val="tx1"/>
                </a:solidFill>
              </a:endParaRPr>
            </a:p>
          </p:txBody>
        </p:sp>
      </p:grpSp>
      <p:sp>
        <p:nvSpPr>
          <p:cNvPr id="12" name="Text Placeholder 40">
            <a:extLst>
              <a:ext uri="{FF2B5EF4-FFF2-40B4-BE49-F238E27FC236}">
                <a16:creationId xmlns:a16="http://schemas.microsoft.com/office/drawing/2014/main" id="{5CAF2C7F-CFEE-D346-61DA-377858491E92}"/>
              </a:ext>
            </a:extLst>
          </p:cNvPr>
          <p:cNvSpPr txBox="1">
            <a:spLocks/>
          </p:cNvSpPr>
          <p:nvPr/>
        </p:nvSpPr>
        <p:spPr bwMode="gray">
          <a:xfrm>
            <a:off x="4445144" y="4708254"/>
            <a:ext cx="1715355" cy="92346"/>
          </a:xfrm>
          <a:prstGeom prst="rect">
            <a:avLst/>
          </a:prstGeom>
        </p:spPr>
        <p:txBody>
          <a:bodyPr vert="horz" wrap="square" lIns="0" tIns="0" rIns="48024" bIns="34303" rtlCol="0" anchor="b" anchorCtr="0">
            <a:spAutoFit/>
          </a:bodyPr>
          <a:lstStyle>
            <a:lvl1pPr marL="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1pPr>
            <a:lvl2pPr marL="114300" indent="0" algn="l" defTabSz="480060" rtl="0" eaLnBrk="1" latinLnBrk="0" hangingPunct="1">
              <a:lnSpc>
                <a:spcPct val="100000"/>
              </a:lnSpc>
              <a:spcBef>
                <a:spcPts val="200"/>
              </a:spcBef>
              <a:buClrTx/>
              <a:buFont typeface="Verdana" panose="020B0604030504040204" pitchFamily="34" charset="0"/>
              <a:buNone/>
              <a:defRPr sz="500" kern="1200">
                <a:solidFill>
                  <a:schemeClr val="tx1"/>
                </a:solidFill>
                <a:latin typeface="+mn-lt"/>
                <a:ea typeface="+mn-ea"/>
                <a:cs typeface="+mn-cs"/>
              </a:defRPr>
            </a:lvl2pPr>
            <a:lvl3pPr marL="22860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3pPr>
            <a:lvl4pPr marL="342900" indent="0" algn="l" defTabSz="480060" rtl="0" eaLnBrk="1" latinLnBrk="0" hangingPunct="1">
              <a:lnSpc>
                <a:spcPct val="100000"/>
              </a:lnSpc>
              <a:spcBef>
                <a:spcPts val="200"/>
              </a:spcBef>
              <a:buFont typeface="Verdana" panose="020B0604030504040204" pitchFamily="34" charset="0"/>
              <a:buNone/>
              <a:defRPr sz="500" kern="1200">
                <a:solidFill>
                  <a:schemeClr val="tx1"/>
                </a:solidFill>
                <a:latin typeface="+mn-lt"/>
                <a:ea typeface="+mn-ea"/>
                <a:cs typeface="+mn-cs"/>
              </a:defRPr>
            </a:lvl4pPr>
            <a:lvl5pPr marL="457200" indent="0" algn="l" defTabSz="480060" rtl="0" eaLnBrk="1" latinLnBrk="0" hangingPunct="1">
              <a:lnSpc>
                <a:spcPct val="100000"/>
              </a:lnSpc>
              <a:spcBef>
                <a:spcPts val="200"/>
              </a:spcBef>
              <a:buFont typeface="Arial" panose="020B0604020202020204" pitchFamily="34" charset="0"/>
              <a:buNone/>
              <a:defRPr sz="5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r>
              <a:rPr lang="en-US" sz="375" dirty="0"/>
              <a:t>Source: Pennsylvania State University; EAB interviews and analysis.</a:t>
            </a:r>
          </a:p>
        </p:txBody>
      </p:sp>
      <p:grpSp>
        <p:nvGrpSpPr>
          <p:cNvPr id="11" name="Group 10" descr="40% of students are from diverse backgrounds"/>
          <p:cNvGrpSpPr/>
          <p:nvPr/>
        </p:nvGrpSpPr>
        <p:grpSpPr>
          <a:xfrm>
            <a:off x="1822035" y="3490810"/>
            <a:ext cx="1174824" cy="454742"/>
            <a:chOff x="4282589" y="2786829"/>
            <a:chExt cx="1565849" cy="606097"/>
          </a:xfrm>
        </p:grpSpPr>
        <p:sp>
          <p:nvSpPr>
            <p:cNvPr id="14" name="TextBox 13"/>
            <p:cNvSpPr txBox="1"/>
            <p:nvPr/>
          </p:nvSpPr>
          <p:spPr bwMode="gray">
            <a:xfrm>
              <a:off x="4282589" y="3228839"/>
              <a:ext cx="1565849" cy="164087"/>
            </a:xfrm>
            <a:prstGeom prst="rect">
              <a:avLst/>
            </a:prstGeom>
            <a:noFill/>
          </p:spPr>
          <p:txBody>
            <a:bodyPr wrap="square" lIns="0" tIns="0" rIns="0" bIns="0" rtlCol="0">
              <a:spAutoFit/>
            </a:bodyPr>
            <a:lstStyle/>
            <a:p>
              <a:pPr>
                <a:spcBef>
                  <a:spcPts val="375"/>
                </a:spcBef>
              </a:pPr>
              <a:r>
                <a:rPr lang="en-US" sz="800" dirty="0"/>
                <a:t>Baccalaureate majors</a:t>
              </a:r>
              <a:endParaRPr lang="en-US" sz="800" baseline="30000" dirty="0"/>
            </a:p>
          </p:txBody>
        </p:sp>
        <p:sp>
          <p:nvSpPr>
            <p:cNvPr id="15" name="TextBox 14"/>
            <p:cNvSpPr txBox="1"/>
            <p:nvPr/>
          </p:nvSpPr>
          <p:spPr bwMode="gray">
            <a:xfrm>
              <a:off x="4282589" y="2786829"/>
              <a:ext cx="993807" cy="384749"/>
            </a:xfrm>
            <a:prstGeom prst="rect">
              <a:avLst/>
            </a:prstGeom>
            <a:noFill/>
          </p:spPr>
          <p:txBody>
            <a:bodyPr wrap="square" lIns="0" tIns="0" rIns="0" bIns="0" rtlCol="0">
              <a:spAutoFit/>
            </a:bodyPr>
            <a:lstStyle/>
            <a:p>
              <a:r>
                <a:rPr lang="en-US" sz="1876" dirty="0">
                  <a:latin typeface="+mj-lt"/>
                </a:rPr>
                <a:t>250+</a:t>
              </a:r>
            </a:p>
          </p:txBody>
        </p:sp>
        <p:cxnSp>
          <p:nvCxnSpPr>
            <p:cNvPr id="16" name="Straight Connector 15"/>
            <p:cNvCxnSpPr/>
            <p:nvPr/>
          </p:nvCxnSpPr>
          <p:spPr bwMode="gray">
            <a:xfrm>
              <a:off x="4282589" y="3170566"/>
              <a:ext cx="1527586" cy="0"/>
            </a:xfrm>
            <a:prstGeom prst="line">
              <a:avLst/>
            </a:prstGeom>
            <a:ln w="1270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093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FE39865-60F3-F821-C5F1-CA1F11861756}"/>
              </a:ext>
            </a:extLst>
          </p:cNvPr>
          <p:cNvSpPr>
            <a:spLocks noGrp="1"/>
          </p:cNvSpPr>
          <p:nvPr>
            <p:ph type="body" sz="quarter" idx="16"/>
          </p:nvPr>
        </p:nvSpPr>
        <p:spPr/>
        <p:txBody>
          <a:bodyPr/>
          <a:lstStyle/>
          <a:p>
            <a:r>
              <a:rPr lang="en-US" dirty="0"/>
              <a:t>Partner Spotlight: Penn State University</a:t>
            </a:r>
          </a:p>
        </p:txBody>
      </p:sp>
      <p:sp>
        <p:nvSpPr>
          <p:cNvPr id="2" name="Title 1"/>
          <p:cNvSpPr>
            <a:spLocks noGrp="1"/>
          </p:cNvSpPr>
          <p:nvPr>
            <p:ph type="title"/>
          </p:nvPr>
        </p:nvSpPr>
        <p:spPr>
          <a:xfrm>
            <a:off x="280193" y="309824"/>
            <a:ext cx="5842795" cy="256480"/>
          </a:xfrm>
        </p:spPr>
        <p:txBody>
          <a:bodyPr/>
          <a:lstStyle/>
          <a:p>
            <a:r>
              <a:rPr lang="en-US" dirty="0"/>
              <a:t>The Challenge </a:t>
            </a:r>
          </a:p>
        </p:txBody>
      </p:sp>
      <p:sp>
        <p:nvSpPr>
          <p:cNvPr id="4" name="Text Placeholder 3">
            <a:extLst>
              <a:ext uri="{FF2B5EF4-FFF2-40B4-BE49-F238E27FC236}">
                <a16:creationId xmlns:a16="http://schemas.microsoft.com/office/drawing/2014/main" id="{5004A43C-F45C-F382-F71A-172258BCC937}"/>
              </a:ext>
            </a:extLst>
          </p:cNvPr>
          <p:cNvSpPr>
            <a:spLocks noGrp="1"/>
          </p:cNvSpPr>
          <p:nvPr>
            <p:ph type="body" sz="quarter" idx="15"/>
          </p:nvPr>
        </p:nvSpPr>
        <p:spPr/>
        <p:txBody>
          <a:bodyPr/>
          <a:lstStyle/>
          <a:p>
            <a:r>
              <a:rPr lang="en-US" dirty="0"/>
              <a:t>Proving the Value of Academic Advising</a:t>
            </a:r>
          </a:p>
        </p:txBody>
      </p:sp>
      <p:sp>
        <p:nvSpPr>
          <p:cNvPr id="10" name="Text Placeholder 9">
            <a:extLst>
              <a:ext uri="{FF2B5EF4-FFF2-40B4-BE49-F238E27FC236}">
                <a16:creationId xmlns:a16="http://schemas.microsoft.com/office/drawing/2014/main" id="{F09317BA-2409-EC8C-2726-3A379572834A}"/>
              </a:ext>
            </a:extLst>
          </p:cNvPr>
          <p:cNvSpPr>
            <a:spLocks noGrp="1"/>
          </p:cNvSpPr>
          <p:nvPr>
            <p:ph type="body" sz="quarter" idx="19"/>
          </p:nvPr>
        </p:nvSpPr>
        <p:spPr/>
        <p:txBody>
          <a:bodyPr/>
          <a:lstStyle/>
          <a:p>
            <a:endParaRPr lang="en-US"/>
          </a:p>
        </p:txBody>
      </p:sp>
      <p:sp>
        <p:nvSpPr>
          <p:cNvPr id="7" name="Rectangle 6">
            <a:extLst>
              <a:ext uri="{C183D7F6-B498-43B3-948B-1728B52AA6E4}">
                <adec:decorative xmlns:adec="http://schemas.microsoft.com/office/drawing/2017/decorative" val="1"/>
              </a:ext>
            </a:extLst>
          </p:cNvPr>
          <p:cNvSpPr/>
          <p:nvPr/>
        </p:nvSpPr>
        <p:spPr bwMode="gray">
          <a:xfrm>
            <a:off x="2450577" y="1973054"/>
            <a:ext cx="1645920" cy="1947003"/>
          </a:xfrm>
          <a:prstGeom prst="rect">
            <a:avLst/>
          </a:prstGeom>
          <a:noFill/>
          <a:ln w="1270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endParaRPr kumimoji="0" lang="en-US" sz="1000" b="0" i="0" u="none" strike="noStrike" kern="1200" cap="none" spc="0" normalizeH="0" baseline="0" noProof="0" dirty="0" err="1">
              <a:ln>
                <a:noFill/>
              </a:ln>
              <a:solidFill>
                <a:srgbClr val="FFFFFF"/>
              </a:solidFill>
              <a:effectLst/>
              <a:uLnTx/>
              <a:uFillTx/>
              <a:latin typeface="Verdana"/>
              <a:ea typeface="+mn-ea"/>
              <a:cs typeface="+mn-cs"/>
            </a:endParaRPr>
          </a:p>
        </p:txBody>
      </p:sp>
      <p:sp>
        <p:nvSpPr>
          <p:cNvPr id="8" name="Rectangle 7">
            <a:extLst>
              <a:ext uri="{C183D7F6-B498-43B3-948B-1728B52AA6E4}">
                <adec:decorative xmlns:adec="http://schemas.microsoft.com/office/drawing/2017/decorative" val="1"/>
              </a:ext>
            </a:extLst>
          </p:cNvPr>
          <p:cNvSpPr/>
          <p:nvPr/>
        </p:nvSpPr>
        <p:spPr bwMode="gray">
          <a:xfrm>
            <a:off x="4428202" y="1984529"/>
            <a:ext cx="1645920" cy="1947001"/>
          </a:xfrm>
          <a:prstGeom prst="rect">
            <a:avLst/>
          </a:prstGeom>
          <a:noFill/>
          <a:ln w="1270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endParaRPr kumimoji="0" lang="en-US" sz="1000" b="0" i="0" u="none" strike="noStrike" kern="1200" cap="none" spc="0" normalizeH="0" baseline="0" noProof="0" dirty="0" err="1">
              <a:ln>
                <a:noFill/>
              </a:ln>
              <a:solidFill>
                <a:srgbClr val="FFFFFF"/>
              </a:solidFill>
              <a:effectLst/>
              <a:uLnTx/>
              <a:uFillTx/>
              <a:latin typeface="Verdana"/>
              <a:ea typeface="+mn-ea"/>
              <a:cs typeface="+mn-cs"/>
            </a:endParaRPr>
          </a:p>
        </p:txBody>
      </p:sp>
      <p:sp>
        <p:nvSpPr>
          <p:cNvPr id="9" name="Rectangle 8">
            <a:extLst>
              <a:ext uri="{C183D7F6-B498-43B3-948B-1728B52AA6E4}">
                <adec:decorative xmlns:adec="http://schemas.microsoft.com/office/drawing/2017/decorative" val="1"/>
              </a:ext>
            </a:extLst>
          </p:cNvPr>
          <p:cNvSpPr/>
          <p:nvPr/>
        </p:nvSpPr>
        <p:spPr bwMode="gray">
          <a:xfrm>
            <a:off x="471523" y="1984529"/>
            <a:ext cx="1645920" cy="1947003"/>
          </a:xfrm>
          <a:prstGeom prst="rect">
            <a:avLst/>
          </a:prstGeom>
          <a:noFill/>
          <a:ln w="1270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500"/>
              </a:spcBef>
              <a:spcAft>
                <a:spcPts val="0"/>
              </a:spcAft>
              <a:buClrTx/>
              <a:buSzTx/>
              <a:buFontTx/>
              <a:buNone/>
              <a:tabLst/>
              <a:defRPr/>
            </a:pPr>
            <a:endParaRPr kumimoji="0" lang="en-US" sz="1000" b="0" i="0" u="none" strike="noStrike" kern="1200" cap="none" spc="0" normalizeH="0" baseline="0" noProof="0" dirty="0" err="1">
              <a:ln>
                <a:noFill/>
              </a:ln>
              <a:solidFill>
                <a:srgbClr val="FFFFFF"/>
              </a:solidFill>
              <a:effectLst/>
              <a:uLnTx/>
              <a:uFillTx/>
              <a:latin typeface="Verdana"/>
              <a:ea typeface="+mn-ea"/>
              <a:cs typeface="+mn-cs"/>
            </a:endParaRPr>
          </a:p>
        </p:txBody>
      </p:sp>
      <p:sp>
        <p:nvSpPr>
          <p:cNvPr id="11" name="TextBox 10"/>
          <p:cNvSpPr txBox="1"/>
          <p:nvPr/>
        </p:nvSpPr>
        <p:spPr bwMode="gray">
          <a:xfrm>
            <a:off x="1870899" y="1340035"/>
            <a:ext cx="2557303" cy="338554"/>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333E48"/>
                </a:solidFill>
                <a:effectLst/>
                <a:uLnTx/>
                <a:uFillTx/>
                <a:latin typeface="Verdana"/>
                <a:ea typeface="+mn-ea"/>
                <a:cs typeface="+mn-cs"/>
              </a:rPr>
              <a:t>3 Hurdles Facing Penn State’s Academic Advising in 2024</a:t>
            </a:r>
            <a:endParaRPr kumimoji="0" lang="en-US" sz="1100" b="1" i="0" u="none" strike="noStrike" kern="1200" cap="none" spc="0" normalizeH="0" baseline="0" noProof="0" dirty="0">
              <a:ln>
                <a:noFill/>
              </a:ln>
              <a:solidFill>
                <a:srgbClr val="333E48"/>
              </a:solidFill>
              <a:effectLst/>
              <a:highlight>
                <a:srgbClr val="FFFF00"/>
              </a:highlight>
              <a:uLnTx/>
              <a:uFillTx/>
              <a:latin typeface="Verdana"/>
              <a:ea typeface="+mn-ea"/>
              <a:cs typeface="+mn-cs"/>
            </a:endParaRPr>
          </a:p>
        </p:txBody>
      </p:sp>
      <p:sp>
        <p:nvSpPr>
          <p:cNvPr id="12" name="Rectangle 11"/>
          <p:cNvSpPr/>
          <p:nvPr/>
        </p:nvSpPr>
        <p:spPr bwMode="gray">
          <a:xfrm>
            <a:off x="300645" y="1769088"/>
            <a:ext cx="357790" cy="477054"/>
          </a:xfrm>
          <a:prstGeom prst="rect">
            <a:avLst/>
          </a:prstGeom>
          <a:solidFill>
            <a:schemeClr val="bg1"/>
          </a:solid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srgbClr val="0069BF"/>
                </a:solidFill>
                <a:effectLst/>
                <a:uLnTx/>
                <a:uFillTx/>
                <a:latin typeface="Rockwell"/>
                <a:ea typeface="+mn-ea"/>
                <a:cs typeface="+mn-cs"/>
              </a:rPr>
              <a:t>1</a:t>
            </a:r>
          </a:p>
        </p:txBody>
      </p:sp>
      <p:sp>
        <p:nvSpPr>
          <p:cNvPr id="32" name="Text Placeholder 12"/>
          <p:cNvSpPr txBox="1">
            <a:spLocks/>
          </p:cNvSpPr>
          <p:nvPr/>
        </p:nvSpPr>
        <p:spPr bwMode="gray">
          <a:xfrm>
            <a:off x="630741" y="2396569"/>
            <a:ext cx="1415463" cy="1146468"/>
          </a:xfrm>
          <a:prstGeom prst="rect">
            <a:avLst/>
          </a:prstGeom>
        </p:spPr>
        <p:txBody>
          <a:bodyPr vert="horz" wrap="square" lIns="0" tIns="0" rIns="0" bIns="0" rtlCol="0">
            <a:spAutoFit/>
          </a:bodyPr>
          <a:lstStyle>
            <a:lvl1pPr marL="112713" indent="-112713" algn="l" defTabSz="1018879" rtl="0" eaLnBrk="1" latinLnBrk="0" hangingPunct="1">
              <a:spcBef>
                <a:spcPts val="500"/>
              </a:spcBef>
              <a:buClr>
                <a:schemeClr val="tx1"/>
              </a:buClr>
              <a:buFont typeface="Arial" pitchFamily="34" charset="0"/>
              <a:buChar char="•"/>
              <a:defRPr sz="900" kern="1200">
                <a:solidFill>
                  <a:schemeClr val="tx1"/>
                </a:solidFill>
                <a:latin typeface="+mn-lt"/>
                <a:ea typeface="+mn-ea"/>
                <a:cs typeface="+mn-cs"/>
              </a:defRPr>
            </a:lvl1pPr>
            <a:lvl2pPr marL="230188" indent="-117475" algn="l" defTabSz="1018879" rtl="0" eaLnBrk="1" latinLnBrk="0" hangingPunct="1">
              <a:spcBef>
                <a:spcPts val="500"/>
              </a:spcBef>
              <a:buClr>
                <a:schemeClr val="tx1"/>
              </a:buClr>
              <a:buFont typeface="Arial" pitchFamily="34" charset="0"/>
              <a:buChar char="–"/>
              <a:defRPr sz="900" kern="1200">
                <a:solidFill>
                  <a:schemeClr val="tx1"/>
                </a:solidFill>
                <a:latin typeface="+mn-lt"/>
                <a:ea typeface="+mn-ea"/>
                <a:cs typeface="+mn-cs"/>
              </a:defRPr>
            </a:lvl2pPr>
            <a:lvl3pPr marL="342900" indent="-112713" algn="l" defTabSz="1018879" rtl="0" eaLnBrk="1" latinLnBrk="0" hangingPunct="1">
              <a:spcBef>
                <a:spcPts val="500"/>
              </a:spcBef>
              <a:buClr>
                <a:schemeClr val="tx1"/>
              </a:buClr>
              <a:buFont typeface="Arial" pitchFamily="34" charset="0"/>
              <a:buChar char="•"/>
              <a:defRPr sz="900" kern="1200">
                <a:solidFill>
                  <a:schemeClr val="tx1"/>
                </a:solidFill>
                <a:latin typeface="+mn-lt"/>
                <a:ea typeface="+mn-ea"/>
                <a:cs typeface="+mn-cs"/>
              </a:defRPr>
            </a:lvl3pPr>
            <a:lvl4pPr marL="458788" indent="-115888" algn="l" defTabSz="1018879" rtl="0" eaLnBrk="1" latinLnBrk="0" hangingPunct="1">
              <a:spcBef>
                <a:spcPts val="500"/>
              </a:spcBef>
              <a:buClr>
                <a:schemeClr val="tx1"/>
              </a:buClr>
              <a:buFont typeface="Arial" pitchFamily="34" charset="0"/>
              <a:buChar char="–"/>
              <a:defRPr sz="900" kern="1200">
                <a:solidFill>
                  <a:schemeClr val="tx1"/>
                </a:solidFill>
                <a:latin typeface="+mn-lt"/>
                <a:ea typeface="+mn-ea"/>
                <a:cs typeface="+mn-cs"/>
              </a:defRPr>
            </a:lvl4pPr>
            <a:lvl5pPr marL="571500" indent="-112713" algn="l" defTabSz="1018879" rtl="0" eaLnBrk="1" latinLnBrk="0" hangingPunct="1">
              <a:spcBef>
                <a:spcPts val="500"/>
              </a:spcBef>
              <a:buClr>
                <a:schemeClr val="tx1"/>
              </a:buClr>
              <a:buFont typeface="Arial" pitchFamily="34" charset="0"/>
              <a:buChar char="•"/>
              <a:defRPr sz="900" kern="1200" baseline="0">
                <a:solidFill>
                  <a:schemeClr val="tx1"/>
                </a:solidFill>
                <a:latin typeface="+mn-lt"/>
                <a:ea typeface="+mn-ea"/>
                <a:cs typeface="+mn-cs"/>
              </a:defRPr>
            </a:lvl5pPr>
            <a:lvl6pPr marL="685800" indent="-111125" algn="l" defTabSz="1018879" rtl="0" eaLnBrk="1" latinLnBrk="0" hangingPunct="1">
              <a:spcBef>
                <a:spcPts val="500"/>
              </a:spcBef>
              <a:buClr>
                <a:schemeClr val="tx1"/>
              </a:buClr>
              <a:buFont typeface="Arial" panose="020B0604020202020204" pitchFamily="34" charset="0"/>
              <a:buChar char="–"/>
              <a:defRPr sz="900" kern="1200">
                <a:solidFill>
                  <a:schemeClr val="tx1"/>
                </a:solidFill>
                <a:latin typeface="+mn-lt"/>
                <a:ea typeface="+mn-ea"/>
                <a:cs typeface="+mn-cs"/>
              </a:defRPr>
            </a:lvl6pPr>
            <a:lvl7pPr marL="796925" indent="-107950" algn="l" defTabSz="1018879" rtl="0" eaLnBrk="1" latinLnBrk="0" hangingPunct="1">
              <a:spcBef>
                <a:spcPts val="500"/>
              </a:spcBef>
              <a:buClr>
                <a:schemeClr val="tx1"/>
              </a:buClr>
              <a:buFont typeface="Arial" pitchFamily="34" charset="0"/>
              <a:buChar char="•"/>
              <a:defRPr sz="900" kern="1200">
                <a:solidFill>
                  <a:schemeClr val="tx1"/>
                </a:solidFill>
                <a:latin typeface="+mn-lt"/>
                <a:ea typeface="+mn-ea"/>
                <a:cs typeface="+mn-cs"/>
              </a:defRPr>
            </a:lvl7pPr>
            <a:lvl8pPr marL="914400" indent="-115888" algn="l" defTabSz="1018879" rtl="0" eaLnBrk="1" latinLnBrk="0" hangingPunct="1">
              <a:spcBef>
                <a:spcPts val="500"/>
              </a:spcBef>
              <a:buClr>
                <a:schemeClr val="tx1"/>
              </a:buClr>
              <a:buFont typeface="Arial" pitchFamily="34" charset="0"/>
              <a:buChar char="–"/>
              <a:defRPr sz="900" kern="1200">
                <a:solidFill>
                  <a:schemeClr val="tx1"/>
                </a:solidFill>
                <a:latin typeface="+mn-lt"/>
                <a:ea typeface="+mn-ea"/>
                <a:cs typeface="+mn-cs"/>
              </a:defRPr>
            </a:lvl8pPr>
            <a:lvl9pPr marL="1030288" indent="-115888" algn="l" defTabSz="1018879" rtl="0" eaLnBrk="1" latinLnBrk="0" hangingPunct="1">
              <a:spcBef>
                <a:spcPts val="500"/>
              </a:spcBef>
              <a:buClr>
                <a:schemeClr val="tx1"/>
              </a:buClr>
              <a:buFont typeface="Arial" pitchFamily="34" charset="0"/>
              <a:buChar char="•"/>
              <a:defRPr sz="900" kern="1200" baseline="0">
                <a:solidFill>
                  <a:schemeClr val="tx1"/>
                </a:solidFill>
                <a:latin typeface="+mn-lt"/>
                <a:ea typeface="+mn-ea"/>
                <a:cs typeface="+mn-cs"/>
              </a:defRPr>
            </a:lvl9pPr>
          </a:lstStyle>
          <a:p>
            <a:pPr marL="112713" marR="0" lvl="0" indent="-112713" algn="l" defTabSz="1018879" rtl="0" eaLnBrk="1" fontAlgn="auto" latinLnBrk="0" hangingPunct="1">
              <a:lnSpc>
                <a:spcPct val="100000"/>
              </a:lnSpc>
              <a:spcBef>
                <a:spcPts val="300"/>
              </a:spcBef>
              <a:spcAft>
                <a:spcPts val="0"/>
              </a:spcAft>
              <a:buClr>
                <a:srgbClr val="333E48"/>
              </a:buClr>
              <a:buSzTx/>
              <a:buFont typeface="Arial" pitchFamily="34" charset="0"/>
              <a:buChar char="•"/>
              <a:tabLst/>
              <a:defRPr/>
            </a:pPr>
            <a:r>
              <a:rPr kumimoji="0" lang="en-US" sz="800" b="0" i="0" u="none" strike="noStrike" kern="1200" cap="none" spc="0" normalizeH="0" baseline="0" noProof="0" dirty="0">
                <a:ln>
                  <a:noFill/>
                </a:ln>
                <a:solidFill>
                  <a:srgbClr val="333E48"/>
                </a:solidFill>
                <a:effectLst/>
                <a:uLnTx/>
                <a:uFillTx/>
                <a:latin typeface="Verdana"/>
                <a:ea typeface="+mn-ea"/>
                <a:cs typeface="+mn-cs"/>
              </a:rPr>
              <a:t>New budget model + voluntary separation incentive program created risk of adviser position cuts </a:t>
            </a:r>
          </a:p>
          <a:p>
            <a:pPr marL="112713" marR="0" lvl="0" indent="-112713" algn="l" defTabSz="1018879" rtl="0" eaLnBrk="1" fontAlgn="auto" latinLnBrk="0" hangingPunct="1">
              <a:lnSpc>
                <a:spcPct val="100000"/>
              </a:lnSpc>
              <a:spcBef>
                <a:spcPts val="300"/>
              </a:spcBef>
              <a:spcAft>
                <a:spcPts val="0"/>
              </a:spcAft>
              <a:buClr>
                <a:srgbClr val="333E48"/>
              </a:buClr>
              <a:buSzTx/>
              <a:buFont typeface="Arial" pitchFamily="34" charset="0"/>
              <a:buChar char="•"/>
              <a:tabLst/>
              <a:defRPr/>
            </a:pPr>
            <a:r>
              <a:rPr kumimoji="0" lang="en-US" sz="800" b="0" i="0" u="none" strike="noStrike" kern="1200" cap="none" spc="0" normalizeH="0" baseline="0" noProof="0" dirty="0">
                <a:ln>
                  <a:noFill/>
                </a:ln>
                <a:solidFill>
                  <a:srgbClr val="333E48"/>
                </a:solidFill>
                <a:effectLst/>
                <a:uLnTx/>
                <a:uFillTx/>
                <a:latin typeface="Verdana"/>
                <a:ea typeface="+mn-ea"/>
                <a:cs typeface="+mn-cs"/>
              </a:rPr>
              <a:t>Needed to demonstrate the </a:t>
            </a:r>
            <a:r>
              <a:rPr kumimoji="0" lang="en-US" sz="800" b="1" i="0" u="none" strike="noStrike" kern="1200" cap="none" spc="0" normalizeH="0" baseline="0" noProof="0" dirty="0">
                <a:ln>
                  <a:noFill/>
                </a:ln>
                <a:solidFill>
                  <a:srgbClr val="333E48"/>
                </a:solidFill>
                <a:effectLst/>
                <a:uLnTx/>
                <a:uFillTx/>
                <a:latin typeface="Verdana"/>
                <a:ea typeface="+mn-ea"/>
                <a:cs typeface="+mn-cs"/>
              </a:rPr>
              <a:t>financial and student success impact </a:t>
            </a:r>
            <a:r>
              <a:rPr kumimoji="0" lang="en-US" sz="800" b="0" i="0" u="none" strike="noStrike" kern="1200" cap="none" spc="0" normalizeH="0" baseline="0" noProof="0" dirty="0">
                <a:ln>
                  <a:noFill/>
                </a:ln>
                <a:solidFill>
                  <a:srgbClr val="333E48"/>
                </a:solidFill>
                <a:effectLst/>
                <a:uLnTx/>
                <a:uFillTx/>
                <a:latin typeface="Verdana"/>
                <a:ea typeface="+mn-ea"/>
                <a:cs typeface="+mn-cs"/>
              </a:rPr>
              <a:t>of advising</a:t>
            </a:r>
          </a:p>
        </p:txBody>
      </p:sp>
      <p:sp>
        <p:nvSpPr>
          <p:cNvPr id="13" name="Rectangle 12"/>
          <p:cNvSpPr/>
          <p:nvPr/>
        </p:nvSpPr>
        <p:spPr bwMode="gray">
          <a:xfrm>
            <a:off x="2286679" y="1757612"/>
            <a:ext cx="357790" cy="477054"/>
          </a:xfrm>
          <a:prstGeom prst="rect">
            <a:avLst/>
          </a:prstGeom>
          <a:solidFill>
            <a:schemeClr val="bg1"/>
          </a:solid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srgbClr val="0069BF"/>
                </a:solidFill>
                <a:effectLst/>
                <a:uLnTx/>
                <a:uFillTx/>
                <a:latin typeface="Rockwell"/>
                <a:ea typeface="+mn-ea"/>
                <a:cs typeface="+mn-cs"/>
              </a:rPr>
              <a:t>2</a:t>
            </a:r>
          </a:p>
        </p:txBody>
      </p:sp>
      <p:sp>
        <p:nvSpPr>
          <p:cNvPr id="34" name="Text Placeholder 12"/>
          <p:cNvSpPr txBox="1">
            <a:spLocks/>
          </p:cNvSpPr>
          <p:nvPr/>
        </p:nvSpPr>
        <p:spPr bwMode="gray">
          <a:xfrm>
            <a:off x="2582197" y="2385093"/>
            <a:ext cx="1370294" cy="802784"/>
          </a:xfrm>
          <a:prstGeom prst="rect">
            <a:avLst/>
          </a:prstGeom>
        </p:spPr>
        <p:txBody>
          <a:bodyPr vert="horz" wrap="square" lIns="0" tIns="0" rIns="0" bIns="0" rtlCol="0">
            <a:spAutoFit/>
          </a:bodyPr>
          <a:lstStyle>
            <a:lvl1pPr marL="112713" indent="-112713" algn="l" defTabSz="1018879" rtl="0" eaLnBrk="1" latinLnBrk="0" hangingPunct="1">
              <a:spcBef>
                <a:spcPts val="500"/>
              </a:spcBef>
              <a:buClr>
                <a:schemeClr val="tx1"/>
              </a:buClr>
              <a:buFont typeface="Arial" pitchFamily="34" charset="0"/>
              <a:buChar char="•"/>
              <a:defRPr sz="900" kern="1200">
                <a:solidFill>
                  <a:schemeClr val="tx1"/>
                </a:solidFill>
                <a:latin typeface="+mn-lt"/>
                <a:ea typeface="+mn-ea"/>
                <a:cs typeface="+mn-cs"/>
              </a:defRPr>
            </a:lvl1pPr>
            <a:lvl2pPr marL="230188" indent="-117475" algn="l" defTabSz="1018879" rtl="0" eaLnBrk="1" latinLnBrk="0" hangingPunct="1">
              <a:spcBef>
                <a:spcPts val="500"/>
              </a:spcBef>
              <a:buClr>
                <a:schemeClr val="tx1"/>
              </a:buClr>
              <a:buFont typeface="Arial" pitchFamily="34" charset="0"/>
              <a:buChar char="–"/>
              <a:defRPr sz="900" kern="1200">
                <a:solidFill>
                  <a:schemeClr val="tx1"/>
                </a:solidFill>
                <a:latin typeface="+mn-lt"/>
                <a:ea typeface="+mn-ea"/>
                <a:cs typeface="+mn-cs"/>
              </a:defRPr>
            </a:lvl2pPr>
            <a:lvl3pPr marL="342900" indent="-112713" algn="l" defTabSz="1018879" rtl="0" eaLnBrk="1" latinLnBrk="0" hangingPunct="1">
              <a:spcBef>
                <a:spcPts val="500"/>
              </a:spcBef>
              <a:buClr>
                <a:schemeClr val="tx1"/>
              </a:buClr>
              <a:buFont typeface="Arial" pitchFamily="34" charset="0"/>
              <a:buChar char="•"/>
              <a:defRPr sz="900" kern="1200">
                <a:solidFill>
                  <a:schemeClr val="tx1"/>
                </a:solidFill>
                <a:latin typeface="+mn-lt"/>
                <a:ea typeface="+mn-ea"/>
                <a:cs typeface="+mn-cs"/>
              </a:defRPr>
            </a:lvl3pPr>
            <a:lvl4pPr marL="458788" indent="-115888" algn="l" defTabSz="1018879" rtl="0" eaLnBrk="1" latinLnBrk="0" hangingPunct="1">
              <a:spcBef>
                <a:spcPts val="500"/>
              </a:spcBef>
              <a:buClr>
                <a:schemeClr val="tx1"/>
              </a:buClr>
              <a:buFont typeface="Arial" pitchFamily="34" charset="0"/>
              <a:buChar char="–"/>
              <a:defRPr sz="900" kern="1200">
                <a:solidFill>
                  <a:schemeClr val="tx1"/>
                </a:solidFill>
                <a:latin typeface="+mn-lt"/>
                <a:ea typeface="+mn-ea"/>
                <a:cs typeface="+mn-cs"/>
              </a:defRPr>
            </a:lvl4pPr>
            <a:lvl5pPr marL="571500" indent="-112713" algn="l" defTabSz="1018879" rtl="0" eaLnBrk="1" latinLnBrk="0" hangingPunct="1">
              <a:spcBef>
                <a:spcPts val="500"/>
              </a:spcBef>
              <a:buClr>
                <a:schemeClr val="tx1"/>
              </a:buClr>
              <a:buFont typeface="Arial" pitchFamily="34" charset="0"/>
              <a:buChar char="•"/>
              <a:defRPr sz="900" kern="1200" baseline="0">
                <a:solidFill>
                  <a:schemeClr val="tx1"/>
                </a:solidFill>
                <a:latin typeface="+mn-lt"/>
                <a:ea typeface="+mn-ea"/>
                <a:cs typeface="+mn-cs"/>
              </a:defRPr>
            </a:lvl5pPr>
            <a:lvl6pPr marL="685800" indent="-111125" algn="l" defTabSz="1018879" rtl="0" eaLnBrk="1" latinLnBrk="0" hangingPunct="1">
              <a:spcBef>
                <a:spcPts val="500"/>
              </a:spcBef>
              <a:buClr>
                <a:schemeClr val="tx1"/>
              </a:buClr>
              <a:buFont typeface="Arial" panose="020B0604020202020204" pitchFamily="34" charset="0"/>
              <a:buChar char="–"/>
              <a:defRPr sz="900" kern="1200">
                <a:solidFill>
                  <a:schemeClr val="tx1"/>
                </a:solidFill>
                <a:latin typeface="+mn-lt"/>
                <a:ea typeface="+mn-ea"/>
                <a:cs typeface="+mn-cs"/>
              </a:defRPr>
            </a:lvl6pPr>
            <a:lvl7pPr marL="796925" indent="-107950" algn="l" defTabSz="1018879" rtl="0" eaLnBrk="1" latinLnBrk="0" hangingPunct="1">
              <a:spcBef>
                <a:spcPts val="500"/>
              </a:spcBef>
              <a:buClr>
                <a:schemeClr val="tx1"/>
              </a:buClr>
              <a:buFont typeface="Arial" pitchFamily="34" charset="0"/>
              <a:buChar char="•"/>
              <a:defRPr sz="900" kern="1200">
                <a:solidFill>
                  <a:schemeClr val="tx1"/>
                </a:solidFill>
                <a:latin typeface="+mn-lt"/>
                <a:ea typeface="+mn-ea"/>
                <a:cs typeface="+mn-cs"/>
              </a:defRPr>
            </a:lvl7pPr>
            <a:lvl8pPr marL="914400" indent="-115888" algn="l" defTabSz="1018879" rtl="0" eaLnBrk="1" latinLnBrk="0" hangingPunct="1">
              <a:spcBef>
                <a:spcPts val="500"/>
              </a:spcBef>
              <a:buClr>
                <a:schemeClr val="tx1"/>
              </a:buClr>
              <a:buFont typeface="Arial" pitchFamily="34" charset="0"/>
              <a:buChar char="–"/>
              <a:defRPr sz="900" kern="1200">
                <a:solidFill>
                  <a:schemeClr val="tx1"/>
                </a:solidFill>
                <a:latin typeface="+mn-lt"/>
                <a:ea typeface="+mn-ea"/>
                <a:cs typeface="+mn-cs"/>
              </a:defRPr>
            </a:lvl8pPr>
            <a:lvl9pPr marL="1030288" indent="-115888" algn="l" defTabSz="1018879" rtl="0" eaLnBrk="1" latinLnBrk="0" hangingPunct="1">
              <a:spcBef>
                <a:spcPts val="500"/>
              </a:spcBef>
              <a:buClr>
                <a:schemeClr val="tx1"/>
              </a:buClr>
              <a:buFont typeface="Arial" pitchFamily="34" charset="0"/>
              <a:buChar char="•"/>
              <a:defRPr sz="900" kern="1200" baseline="0">
                <a:solidFill>
                  <a:schemeClr val="tx1"/>
                </a:solidFill>
                <a:latin typeface="+mn-lt"/>
                <a:ea typeface="+mn-ea"/>
                <a:cs typeface="+mn-cs"/>
              </a:defRPr>
            </a:lvl9pPr>
          </a:lstStyle>
          <a:p>
            <a:pPr marL="112713" marR="0" lvl="0" indent="-112713" algn="l" defTabSz="1018879" rtl="0" eaLnBrk="1" fontAlgn="auto" latinLnBrk="0" hangingPunct="1">
              <a:lnSpc>
                <a:spcPct val="100000"/>
              </a:lnSpc>
              <a:spcBef>
                <a:spcPts val="500"/>
              </a:spcBef>
              <a:spcAft>
                <a:spcPts val="0"/>
              </a:spcAft>
              <a:buClr>
                <a:srgbClr val="333E48"/>
              </a:buClr>
              <a:buSzTx/>
              <a:buFont typeface="Arial" pitchFamily="34" charset="0"/>
              <a:buChar char="•"/>
              <a:tabLst/>
              <a:defRPr/>
            </a:pPr>
            <a:r>
              <a:rPr kumimoji="0" lang="en-US" sz="800" b="0" i="0" u="none" strike="noStrike" kern="1200" cap="none" spc="0" normalizeH="0" baseline="0" noProof="0" dirty="0">
                <a:ln>
                  <a:noFill/>
                </a:ln>
                <a:solidFill>
                  <a:srgbClr val="333E48"/>
                </a:solidFill>
                <a:effectLst/>
                <a:uLnTx/>
                <a:uFillTx/>
                <a:latin typeface="Verdana"/>
                <a:ea typeface="+mn-ea"/>
                <a:cs typeface="+mn-cs"/>
              </a:rPr>
              <a:t>Wide variation in advising models across campuses/colleges</a:t>
            </a:r>
          </a:p>
          <a:p>
            <a:pPr marL="112713" marR="0" lvl="0" indent="-112713" algn="l" defTabSz="1018879" rtl="0" eaLnBrk="1" fontAlgn="auto" latinLnBrk="0" hangingPunct="1">
              <a:lnSpc>
                <a:spcPct val="100000"/>
              </a:lnSpc>
              <a:spcBef>
                <a:spcPts val="500"/>
              </a:spcBef>
              <a:spcAft>
                <a:spcPts val="0"/>
              </a:spcAft>
              <a:buClr>
                <a:srgbClr val="333E48"/>
              </a:buClr>
              <a:buSzTx/>
              <a:buFont typeface="Arial" pitchFamily="34" charset="0"/>
              <a:buChar char="•"/>
              <a:tabLst/>
              <a:defRPr/>
            </a:pPr>
            <a:r>
              <a:rPr kumimoji="0" lang="en-US" sz="800" b="0" i="0" u="none" strike="noStrike" kern="1200" cap="none" spc="0" normalizeH="0" baseline="0" noProof="0" dirty="0">
                <a:ln>
                  <a:noFill/>
                </a:ln>
                <a:solidFill>
                  <a:srgbClr val="333E48"/>
                </a:solidFill>
                <a:effectLst/>
                <a:uLnTx/>
                <a:uFillTx/>
                <a:latin typeface="Verdana"/>
                <a:ea typeface="+mn-ea"/>
                <a:cs typeface="+mn-cs"/>
              </a:rPr>
              <a:t>Student feedback suggested </a:t>
            </a:r>
            <a:r>
              <a:rPr kumimoji="0" lang="en-US" sz="800" b="1" i="0" u="none" strike="noStrike" kern="1200" cap="none" spc="0" normalizeH="0" baseline="0" noProof="0" dirty="0">
                <a:ln>
                  <a:noFill/>
                </a:ln>
                <a:solidFill>
                  <a:srgbClr val="333E48"/>
                </a:solidFill>
                <a:effectLst/>
                <a:uLnTx/>
                <a:uFillTx/>
                <a:latin typeface="Verdana"/>
                <a:ea typeface="+mn-ea"/>
                <a:cs typeface="+mn-cs"/>
              </a:rPr>
              <a:t>inequitable experiences</a:t>
            </a:r>
          </a:p>
        </p:txBody>
      </p:sp>
      <p:sp>
        <p:nvSpPr>
          <p:cNvPr id="14" name="Rectangle 13"/>
          <p:cNvSpPr/>
          <p:nvPr/>
        </p:nvSpPr>
        <p:spPr bwMode="gray">
          <a:xfrm>
            <a:off x="4257323" y="1769086"/>
            <a:ext cx="357790" cy="477054"/>
          </a:xfrm>
          <a:prstGeom prst="rect">
            <a:avLst/>
          </a:prstGeom>
          <a:solidFill>
            <a:schemeClr val="bg1"/>
          </a:solid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srgbClr val="0069BF"/>
                </a:solidFill>
                <a:effectLst/>
                <a:uLnTx/>
                <a:uFillTx/>
                <a:latin typeface="Rockwell"/>
                <a:ea typeface="+mn-ea"/>
                <a:cs typeface="+mn-cs"/>
              </a:rPr>
              <a:t>3</a:t>
            </a:r>
          </a:p>
        </p:txBody>
      </p:sp>
      <p:sp>
        <p:nvSpPr>
          <p:cNvPr id="31" name="Text Placeholder 1"/>
          <p:cNvSpPr txBox="1">
            <a:spLocks/>
          </p:cNvSpPr>
          <p:nvPr/>
        </p:nvSpPr>
        <p:spPr bwMode="gray">
          <a:xfrm>
            <a:off x="4586256" y="2396567"/>
            <a:ext cx="1487866" cy="990015"/>
          </a:xfrm>
          <a:prstGeom prst="rect">
            <a:avLst/>
          </a:prstGeom>
        </p:spPr>
        <p:txBody>
          <a:bodyPr vert="horz" wrap="square" lIns="0" tIns="0" rIns="0" bIns="0" rtlCol="0">
            <a:spAutoFit/>
          </a:bodyPr>
          <a:lstStyle>
            <a:lvl1pPr marL="1143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pPr marL="114300" marR="0" lvl="0" indent="-114300" algn="l" defTabSz="640080" rtl="0" eaLnBrk="1" fontAlgn="auto" latinLnBrk="0" hangingPunct="1">
              <a:lnSpc>
                <a:spcPct val="100000"/>
              </a:lnSpc>
              <a:spcBef>
                <a:spcPts val="500"/>
              </a:spcBef>
              <a:spcAft>
                <a:spcPts val="0"/>
              </a:spcAft>
              <a:buClrTx/>
              <a:buSzTx/>
              <a:buFont typeface="Arial" pitchFamily="34" charset="0"/>
              <a:buChar char="•"/>
              <a:tabLst/>
              <a:defRPr/>
            </a:pPr>
            <a:r>
              <a:rPr kumimoji="0" lang="en-US" sz="800" b="0" i="0" u="none" strike="noStrike" kern="1200" cap="none" spc="0" normalizeH="0" baseline="0" noProof="0" dirty="0">
                <a:ln>
                  <a:noFill/>
                </a:ln>
                <a:solidFill>
                  <a:srgbClr val="333E48"/>
                </a:solidFill>
                <a:effectLst/>
                <a:uLnTx/>
                <a:uFillTx/>
                <a:latin typeface="Verdana"/>
                <a:ea typeface="+mn-ea"/>
                <a:cs typeface="+mn-cs"/>
              </a:rPr>
              <a:t>IR capacity focused on reporting/accreditation</a:t>
            </a:r>
          </a:p>
          <a:p>
            <a:pPr marL="114300" marR="0" lvl="0" indent="-114300" algn="l" defTabSz="640080" rtl="0" eaLnBrk="1" fontAlgn="auto" latinLnBrk="0" hangingPunct="1">
              <a:lnSpc>
                <a:spcPct val="100000"/>
              </a:lnSpc>
              <a:spcBef>
                <a:spcPts val="500"/>
              </a:spcBef>
              <a:spcAft>
                <a:spcPts val="0"/>
              </a:spcAft>
              <a:buClrTx/>
              <a:buSzTx/>
              <a:buFont typeface="Arial" pitchFamily="34" charset="0"/>
              <a:buChar char="•"/>
              <a:tabLst/>
              <a:defRPr/>
            </a:pPr>
            <a:r>
              <a:rPr kumimoji="0" lang="en-US" sz="800" b="0" i="0" u="none" strike="noStrike" kern="1200" cap="none" spc="0" normalizeH="0" baseline="0" noProof="0" dirty="0">
                <a:ln>
                  <a:noFill/>
                </a:ln>
                <a:solidFill>
                  <a:srgbClr val="333E48"/>
                </a:solidFill>
                <a:effectLst/>
                <a:uLnTx/>
                <a:uFillTx/>
                <a:latin typeface="Verdana"/>
                <a:ea typeface="+mn-ea"/>
                <a:cs typeface="+mn-cs"/>
              </a:rPr>
              <a:t>Key advising data (Starfish) not centrally available</a:t>
            </a:r>
          </a:p>
          <a:p>
            <a:pPr marL="114300" marR="0" lvl="0" indent="-114300" algn="l" defTabSz="640080" rtl="0" eaLnBrk="1" fontAlgn="auto" latinLnBrk="0" hangingPunct="1">
              <a:lnSpc>
                <a:spcPct val="100000"/>
              </a:lnSpc>
              <a:spcBef>
                <a:spcPts val="500"/>
              </a:spcBef>
              <a:spcAft>
                <a:spcPts val="0"/>
              </a:spcAft>
              <a:buClrTx/>
              <a:buSzTx/>
              <a:buFont typeface="Arial" pitchFamily="34" charset="0"/>
              <a:buChar char="•"/>
              <a:tabLst/>
              <a:defRPr/>
            </a:pPr>
            <a:r>
              <a:rPr kumimoji="0" lang="en-US" sz="800" b="1" i="0" u="none" strike="noStrike" kern="1200" cap="none" spc="0" normalizeH="0" baseline="0" noProof="0" dirty="0">
                <a:ln>
                  <a:noFill/>
                </a:ln>
                <a:solidFill>
                  <a:srgbClr val="333E48"/>
                </a:solidFill>
                <a:effectLst/>
                <a:uLnTx/>
                <a:uFillTx/>
                <a:latin typeface="Verdana"/>
                <a:ea typeface="+mn-ea"/>
                <a:cs typeface="+mn-cs"/>
              </a:rPr>
              <a:t>Needed a tool beyond Excel/laptop analysis</a:t>
            </a:r>
          </a:p>
        </p:txBody>
      </p:sp>
      <p:pic>
        <p:nvPicPr>
          <p:cNvPr id="33" name="Picture 4">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2938722" y="953964"/>
            <a:ext cx="421658" cy="27158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40DE6EE9-4479-3342-F229-7B456042D0E8}"/>
              </a:ext>
            </a:extLst>
          </p:cNvPr>
          <p:cNvSpPr txBox="1"/>
          <p:nvPr/>
        </p:nvSpPr>
        <p:spPr>
          <a:xfrm>
            <a:off x="658435" y="2093664"/>
            <a:ext cx="1139719" cy="2769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500"/>
              </a:spcBef>
              <a:spcAft>
                <a:spcPts val="0"/>
              </a:spcAft>
              <a:buClrTx/>
              <a:buSzTx/>
              <a:buFontTx/>
              <a:buNone/>
              <a:tabLst/>
              <a:defRPr/>
            </a:pPr>
            <a:r>
              <a:rPr kumimoji="0" lang="en-US" sz="900" b="1" i="0" u="none" strike="noStrike" kern="1200" cap="none" spc="0" normalizeH="0" baseline="0" noProof="0" dirty="0">
                <a:ln>
                  <a:noFill/>
                </a:ln>
                <a:solidFill>
                  <a:srgbClr val="333E48"/>
                </a:solidFill>
                <a:effectLst/>
                <a:uLnTx/>
                <a:uFillTx/>
                <a:latin typeface="Verdana"/>
                <a:ea typeface="+mn-ea"/>
                <a:cs typeface="+mn-cs"/>
              </a:rPr>
              <a:t>Budget &amp; Staffing Pressures</a:t>
            </a:r>
          </a:p>
        </p:txBody>
      </p:sp>
      <p:sp>
        <p:nvSpPr>
          <p:cNvPr id="29" name="TextBox 28">
            <a:extLst>
              <a:ext uri="{FF2B5EF4-FFF2-40B4-BE49-F238E27FC236}">
                <a16:creationId xmlns:a16="http://schemas.microsoft.com/office/drawing/2014/main" id="{3764F577-D0A8-54C5-C344-607BB72544EC}"/>
              </a:ext>
            </a:extLst>
          </p:cNvPr>
          <p:cNvSpPr txBox="1"/>
          <p:nvPr/>
        </p:nvSpPr>
        <p:spPr>
          <a:xfrm>
            <a:off x="2641892" y="2080430"/>
            <a:ext cx="1310599" cy="2769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500"/>
              </a:spcBef>
              <a:spcAft>
                <a:spcPts val="0"/>
              </a:spcAft>
              <a:buClrTx/>
              <a:buSzTx/>
              <a:buFontTx/>
              <a:buNone/>
              <a:tabLst/>
              <a:defRPr/>
            </a:pPr>
            <a:r>
              <a:rPr kumimoji="0" lang="en-US" sz="900" b="1" i="0" u="none" strike="noStrike" kern="1200" cap="none" spc="0" normalizeH="0" baseline="0" noProof="0" dirty="0">
                <a:ln>
                  <a:noFill/>
                </a:ln>
                <a:solidFill>
                  <a:srgbClr val="333E48"/>
                </a:solidFill>
                <a:effectLst/>
                <a:uLnTx/>
                <a:uFillTx/>
                <a:latin typeface="Verdana"/>
                <a:ea typeface="+mn-ea"/>
                <a:cs typeface="+mn-cs"/>
              </a:rPr>
              <a:t>Inconsistent Advising Experience</a:t>
            </a:r>
          </a:p>
        </p:txBody>
      </p:sp>
      <p:sp>
        <p:nvSpPr>
          <p:cNvPr id="30" name="TextBox 29">
            <a:extLst>
              <a:ext uri="{FF2B5EF4-FFF2-40B4-BE49-F238E27FC236}">
                <a16:creationId xmlns:a16="http://schemas.microsoft.com/office/drawing/2014/main" id="{4BA079EE-4AAE-9486-3368-A86EA7EC1C06}"/>
              </a:ext>
            </a:extLst>
          </p:cNvPr>
          <p:cNvSpPr txBox="1"/>
          <p:nvPr/>
        </p:nvSpPr>
        <p:spPr>
          <a:xfrm>
            <a:off x="4644332" y="2091903"/>
            <a:ext cx="1310599" cy="2769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500"/>
              </a:spcBef>
              <a:spcAft>
                <a:spcPts val="0"/>
              </a:spcAft>
              <a:buClrTx/>
              <a:buSzTx/>
              <a:buFontTx/>
              <a:buNone/>
              <a:tabLst/>
              <a:defRPr/>
            </a:pPr>
            <a:r>
              <a:rPr kumimoji="0" lang="en-US" sz="900" b="1" i="0" u="none" strike="noStrike" kern="1200" cap="none" spc="0" normalizeH="0" baseline="0" noProof="0" dirty="0">
                <a:ln>
                  <a:noFill/>
                </a:ln>
                <a:solidFill>
                  <a:srgbClr val="333E48"/>
                </a:solidFill>
                <a:effectLst/>
                <a:uLnTx/>
                <a:uFillTx/>
                <a:latin typeface="Verdana"/>
                <a:ea typeface="+mn-ea"/>
                <a:cs typeface="+mn-cs"/>
              </a:rPr>
              <a:t>Data &amp; Resource Limitations</a:t>
            </a:r>
          </a:p>
        </p:txBody>
      </p:sp>
      <p:sp>
        <p:nvSpPr>
          <p:cNvPr id="3" name="Text Placeholder 9">
            <a:extLst>
              <a:ext uri="{FF2B5EF4-FFF2-40B4-BE49-F238E27FC236}">
                <a16:creationId xmlns:a16="http://schemas.microsoft.com/office/drawing/2014/main" id="{4A135E95-8E0B-5274-97BD-ACD54AE37779}"/>
              </a:ext>
            </a:extLst>
          </p:cNvPr>
          <p:cNvSpPr txBox="1">
            <a:spLocks/>
          </p:cNvSpPr>
          <p:nvPr/>
        </p:nvSpPr>
        <p:spPr bwMode="gray">
          <a:xfrm>
            <a:off x="4111256" y="4677489"/>
            <a:ext cx="2289544" cy="123111"/>
          </a:xfrm>
          <a:prstGeom prst="rect">
            <a:avLst/>
          </a:prstGeom>
        </p:spPr>
        <p:txBody>
          <a:bodyPr vert="horz" wrap="square" lIns="0" tIns="0" rIns="64008" bIns="45720" rtlCol="0" anchor="b" anchorCtr="0">
            <a:spAutoFit/>
          </a:bodyPr>
          <a:lstStyle>
            <a:lvl1pPr marL="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1pPr>
            <a:lvl2pPr marL="114300" indent="0" algn="l" defTabSz="480060" rtl="0" eaLnBrk="1" latinLnBrk="0" hangingPunct="1">
              <a:lnSpc>
                <a:spcPct val="100000"/>
              </a:lnSpc>
              <a:spcBef>
                <a:spcPts val="200"/>
              </a:spcBef>
              <a:buClrTx/>
              <a:buFont typeface="Verdana" panose="020B0604030504040204" pitchFamily="34" charset="0"/>
              <a:buNone/>
              <a:defRPr sz="500" kern="1200">
                <a:solidFill>
                  <a:schemeClr val="tx1"/>
                </a:solidFill>
                <a:latin typeface="+mn-lt"/>
                <a:ea typeface="+mn-ea"/>
                <a:cs typeface="+mn-cs"/>
              </a:defRPr>
            </a:lvl2pPr>
            <a:lvl3pPr marL="22860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3pPr>
            <a:lvl4pPr marL="342900" indent="0" algn="l" defTabSz="480060" rtl="0" eaLnBrk="1" latinLnBrk="0" hangingPunct="1">
              <a:lnSpc>
                <a:spcPct val="100000"/>
              </a:lnSpc>
              <a:spcBef>
                <a:spcPts val="200"/>
              </a:spcBef>
              <a:buFont typeface="Verdana" panose="020B0604030504040204" pitchFamily="34" charset="0"/>
              <a:buNone/>
              <a:defRPr sz="500" kern="1200">
                <a:solidFill>
                  <a:schemeClr val="tx1"/>
                </a:solidFill>
                <a:latin typeface="+mn-lt"/>
                <a:ea typeface="+mn-ea"/>
                <a:cs typeface="+mn-cs"/>
              </a:defRPr>
            </a:lvl4pPr>
            <a:lvl5pPr marL="457200" indent="0" algn="l" defTabSz="480060" rtl="0" eaLnBrk="1" latinLnBrk="0" hangingPunct="1">
              <a:lnSpc>
                <a:spcPct val="100000"/>
              </a:lnSpc>
              <a:spcBef>
                <a:spcPts val="200"/>
              </a:spcBef>
              <a:buFont typeface="Arial" panose="020B0604020202020204" pitchFamily="34" charset="0"/>
              <a:buNone/>
              <a:defRPr sz="5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r>
              <a:rPr lang="en-US"/>
              <a:t>Source Penn State University, EAB interviews and analysis</a:t>
            </a:r>
            <a:endParaRPr lang="en-US" dirty="0"/>
          </a:p>
        </p:txBody>
      </p:sp>
    </p:spTree>
    <p:custDataLst>
      <p:tags r:id="rId1"/>
    </p:custDataLst>
    <p:extLst>
      <p:ext uri="{BB962C8B-B14F-4D97-AF65-F5344CB8AC3E}">
        <p14:creationId xmlns:p14="http://schemas.microsoft.com/office/powerpoint/2010/main" val="904726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76E6D-10AE-62AA-3BB5-CB8996B0B05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82757AA-9890-4A7B-411E-13643EEA0798}"/>
              </a:ext>
            </a:extLst>
          </p:cNvPr>
          <p:cNvSpPr>
            <a:spLocks noGrp="1"/>
          </p:cNvSpPr>
          <p:nvPr>
            <p:ph type="body" sz="quarter" idx="16"/>
          </p:nvPr>
        </p:nvSpPr>
        <p:spPr/>
        <p:txBody>
          <a:bodyPr/>
          <a:lstStyle/>
          <a:p>
            <a:r>
              <a:rPr lang="en-US" dirty="0"/>
              <a:t>Partner Spotlight: Penn State University</a:t>
            </a:r>
          </a:p>
        </p:txBody>
      </p:sp>
      <p:sp>
        <p:nvSpPr>
          <p:cNvPr id="3" name="Title 2">
            <a:extLst>
              <a:ext uri="{FF2B5EF4-FFF2-40B4-BE49-F238E27FC236}">
                <a16:creationId xmlns:a16="http://schemas.microsoft.com/office/drawing/2014/main" id="{527CF5E8-BF51-B0B8-3470-2BF0BB7642E4}"/>
              </a:ext>
            </a:extLst>
          </p:cNvPr>
          <p:cNvSpPr>
            <a:spLocks noGrp="1"/>
          </p:cNvSpPr>
          <p:nvPr>
            <p:ph type="title"/>
          </p:nvPr>
        </p:nvSpPr>
        <p:spPr/>
        <p:txBody>
          <a:bodyPr/>
          <a:lstStyle/>
          <a:p>
            <a:r>
              <a:rPr lang="en-US" dirty="0"/>
              <a:t>The Solution</a:t>
            </a:r>
          </a:p>
        </p:txBody>
      </p:sp>
      <p:sp>
        <p:nvSpPr>
          <p:cNvPr id="7" name="Oval 6">
            <a:extLst>
              <a:ext uri="{FF2B5EF4-FFF2-40B4-BE49-F238E27FC236}">
                <a16:creationId xmlns:a16="http://schemas.microsoft.com/office/drawing/2014/main" id="{7EAC6932-896A-EA60-2CC8-D69ECCDE5571}"/>
              </a:ext>
              <a:ext uri="{C183D7F6-B498-43B3-948B-1728B52AA6E4}">
                <adec:decorative xmlns:adec="http://schemas.microsoft.com/office/drawing/2017/decorative" val="1"/>
              </a:ext>
            </a:extLst>
          </p:cNvPr>
          <p:cNvSpPr/>
          <p:nvPr/>
        </p:nvSpPr>
        <p:spPr bwMode="gray">
          <a:xfrm>
            <a:off x="329766" y="1179049"/>
            <a:ext cx="5762620" cy="2996508"/>
          </a:xfrm>
          <a:prstGeom prst="ellipse">
            <a:avLst/>
          </a:prstGeom>
          <a:solidFill>
            <a:schemeClr val="accent5"/>
          </a:solidFill>
          <a:ln w="1270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1463675"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D6D8DA"/>
              </a:solidFill>
              <a:effectLst/>
              <a:uLnTx/>
              <a:uFillTx/>
              <a:latin typeface="Verdana"/>
              <a:ea typeface="+mn-ea"/>
              <a:cs typeface="+mn-cs"/>
            </a:endParaRPr>
          </a:p>
        </p:txBody>
      </p:sp>
      <p:sp>
        <p:nvSpPr>
          <p:cNvPr id="8" name="Oval 7">
            <a:extLst>
              <a:ext uri="{FF2B5EF4-FFF2-40B4-BE49-F238E27FC236}">
                <a16:creationId xmlns:a16="http://schemas.microsoft.com/office/drawing/2014/main" id="{7BB406F8-C8AD-A755-BF56-1C2A29AC920A}"/>
              </a:ext>
              <a:ext uri="{C183D7F6-B498-43B3-948B-1728B52AA6E4}">
                <adec:decorative xmlns:adec="http://schemas.microsoft.com/office/drawing/2017/decorative" val="1"/>
              </a:ext>
            </a:extLst>
          </p:cNvPr>
          <p:cNvSpPr/>
          <p:nvPr/>
        </p:nvSpPr>
        <p:spPr bwMode="gray">
          <a:xfrm>
            <a:off x="329766" y="1417334"/>
            <a:ext cx="4000058" cy="2504843"/>
          </a:xfrm>
          <a:prstGeom prst="ellipse">
            <a:avLst/>
          </a:prstGeom>
          <a:solidFill>
            <a:schemeClr val="accent3"/>
          </a:solidFill>
          <a:ln w="1270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1463675"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D6D8DA"/>
              </a:solidFill>
              <a:effectLst/>
              <a:uLnTx/>
              <a:uFillTx/>
              <a:latin typeface="Verdana"/>
              <a:ea typeface="+mn-ea"/>
              <a:cs typeface="+mn-cs"/>
            </a:endParaRPr>
          </a:p>
        </p:txBody>
      </p:sp>
      <p:sp>
        <p:nvSpPr>
          <p:cNvPr id="9" name="Oval 8">
            <a:extLst>
              <a:ext uri="{FF2B5EF4-FFF2-40B4-BE49-F238E27FC236}">
                <a16:creationId xmlns:a16="http://schemas.microsoft.com/office/drawing/2014/main" id="{7C779481-CB6E-5D75-E59B-DE9CDFE08C73}"/>
              </a:ext>
              <a:ext uri="{C183D7F6-B498-43B3-948B-1728B52AA6E4}">
                <adec:decorative xmlns:adec="http://schemas.microsoft.com/office/drawing/2017/decorative" val="1"/>
              </a:ext>
            </a:extLst>
          </p:cNvPr>
          <p:cNvSpPr/>
          <p:nvPr/>
        </p:nvSpPr>
        <p:spPr bwMode="gray">
          <a:xfrm>
            <a:off x="329766" y="1799740"/>
            <a:ext cx="2203944" cy="1715814"/>
          </a:xfrm>
          <a:prstGeom prst="ellipse">
            <a:avLst/>
          </a:prstGeom>
          <a:solidFill>
            <a:schemeClr val="accent4"/>
          </a:solidFill>
          <a:ln w="12700" cap="flat" cmpd="sng" algn="ctr">
            <a:solidFill>
              <a:schemeClr val="bg1"/>
            </a:solidFill>
            <a:prstDash val="solid"/>
            <a:miter lim="800000"/>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1463675"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D6D8DA"/>
              </a:solidFill>
              <a:effectLst/>
              <a:uLnTx/>
              <a:uFillTx/>
              <a:latin typeface="Verdana"/>
              <a:ea typeface="+mn-ea"/>
              <a:cs typeface="+mn-cs"/>
            </a:endParaRPr>
          </a:p>
        </p:txBody>
      </p:sp>
      <p:sp>
        <p:nvSpPr>
          <p:cNvPr id="10" name="TextBox 9">
            <a:extLst>
              <a:ext uri="{FF2B5EF4-FFF2-40B4-BE49-F238E27FC236}">
                <a16:creationId xmlns:a16="http://schemas.microsoft.com/office/drawing/2014/main" id="{89EBA595-0B96-99C0-E4B4-5E82A6BBE8AF}"/>
              </a:ext>
            </a:extLst>
          </p:cNvPr>
          <p:cNvSpPr txBox="1"/>
          <p:nvPr/>
        </p:nvSpPr>
        <p:spPr bwMode="gray">
          <a:xfrm>
            <a:off x="280193" y="835754"/>
            <a:ext cx="5812193" cy="153888"/>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333E48"/>
                </a:solidFill>
                <a:effectLst/>
                <a:uLnTx/>
                <a:uFillTx/>
                <a:latin typeface="Verdana"/>
                <a:ea typeface="+mn-ea"/>
                <a:cs typeface="+mn-cs"/>
              </a:rPr>
              <a:t>Analyzing Large Advising Datasets with Rapid Insight</a:t>
            </a:r>
          </a:p>
        </p:txBody>
      </p:sp>
      <p:sp>
        <p:nvSpPr>
          <p:cNvPr id="11" name="Text Placeholder 31">
            <a:extLst>
              <a:ext uri="{FF2B5EF4-FFF2-40B4-BE49-F238E27FC236}">
                <a16:creationId xmlns:a16="http://schemas.microsoft.com/office/drawing/2014/main" id="{8921BE88-79D0-8461-2127-A96CE2161F92}"/>
              </a:ext>
            </a:extLst>
          </p:cNvPr>
          <p:cNvSpPr txBox="1">
            <a:spLocks/>
          </p:cNvSpPr>
          <p:nvPr/>
        </p:nvSpPr>
        <p:spPr bwMode="gray">
          <a:xfrm>
            <a:off x="949646" y="2008923"/>
            <a:ext cx="1247147" cy="1100301"/>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marR="0" lvl="0" indent="0" algn="l" defTabSz="640080" rtl="0" eaLnBrk="1" fontAlgn="auto" latinLnBrk="0" hangingPunct="1">
              <a:lnSpc>
                <a:spcPct val="100000"/>
              </a:lnSpc>
              <a:spcBef>
                <a:spcPts val="300"/>
              </a:spcBef>
              <a:spcAft>
                <a:spcPts val="0"/>
              </a:spcAft>
              <a:buClrTx/>
              <a:buSzTx/>
              <a:buFont typeface="Arial" pitchFamily="34" charset="0"/>
              <a:buNone/>
              <a:tabLst/>
              <a:defRPr/>
            </a:pPr>
            <a:r>
              <a:rPr kumimoji="0" lang="en-US" sz="800" b="1" i="0" u="none" strike="noStrike" kern="1200" cap="none" spc="0" normalizeH="0" baseline="0" noProof="0" dirty="0">
                <a:ln>
                  <a:noFill/>
                </a:ln>
                <a:solidFill>
                  <a:srgbClr val="FFFFFF"/>
                </a:solidFill>
                <a:effectLst/>
                <a:uLnTx/>
                <a:uFillTx/>
                <a:latin typeface="Verdana"/>
                <a:ea typeface="+mn-ea"/>
                <a:cs typeface="+mn-cs"/>
              </a:rPr>
              <a:t>Data Analysis</a:t>
            </a:r>
          </a:p>
          <a:p>
            <a:pPr marL="114300" marR="0" lvl="0" indent="-114300" algn="l" defTabSz="640080" rtl="0" eaLnBrk="1" fontAlgn="auto" latinLnBrk="0" hangingPunct="1">
              <a:lnSpc>
                <a:spcPct val="100000"/>
              </a:lnSpc>
              <a:spcBef>
                <a:spcPts val="300"/>
              </a:spcBef>
              <a:spcAft>
                <a:spcPts val="0"/>
              </a:spcAft>
              <a:buClrTx/>
              <a:buSzTx/>
              <a:buFont typeface="Arial" pitchFamily="34" charset="0"/>
              <a:buChar char="•"/>
              <a:tabLst/>
              <a:defRPr/>
            </a:pPr>
            <a:r>
              <a:rPr kumimoji="0" lang="en-US" sz="800" b="0" i="0" u="none" strike="noStrike" kern="1200" cap="none" spc="0" normalizeH="0" baseline="0" noProof="0" dirty="0">
                <a:ln>
                  <a:noFill/>
                </a:ln>
                <a:solidFill>
                  <a:srgbClr val="FFFFFF"/>
                </a:solidFill>
                <a:effectLst/>
                <a:uLnTx/>
                <a:uFillTx/>
                <a:latin typeface="Verdana"/>
                <a:ea typeface="+mn-ea"/>
                <a:cs typeface="+mn-cs"/>
              </a:rPr>
              <a:t>Presence of any documented advising meeting</a:t>
            </a:r>
          </a:p>
          <a:p>
            <a:pPr marL="114300" marR="0" lvl="0" indent="-114300" algn="l" defTabSz="640080" rtl="0" eaLnBrk="1" fontAlgn="auto" latinLnBrk="0" hangingPunct="1">
              <a:lnSpc>
                <a:spcPct val="100000"/>
              </a:lnSpc>
              <a:spcBef>
                <a:spcPts val="300"/>
              </a:spcBef>
              <a:spcAft>
                <a:spcPts val="0"/>
              </a:spcAft>
              <a:buClrTx/>
              <a:buSzTx/>
              <a:buFont typeface="Arial" pitchFamily="34" charset="0"/>
              <a:buChar char="•"/>
              <a:tabLst/>
              <a:defRPr/>
            </a:pPr>
            <a:r>
              <a:rPr kumimoji="0" lang="en-US" sz="800" b="0" i="0" u="none" strike="noStrike" kern="1200" cap="none" spc="0" normalizeH="0" baseline="0" noProof="0" dirty="0">
                <a:ln>
                  <a:noFill/>
                </a:ln>
                <a:solidFill>
                  <a:srgbClr val="FFFFFF"/>
                </a:solidFill>
                <a:effectLst/>
                <a:uLnTx/>
                <a:uFillTx/>
                <a:latin typeface="Verdana"/>
                <a:ea typeface="+mn-ea"/>
                <a:cs typeface="+mn-cs"/>
              </a:rPr>
              <a:t>Student enrollment in subsequent term</a:t>
            </a:r>
          </a:p>
          <a:p>
            <a:pPr marL="114300" marR="0" lvl="0" indent="-114300" algn="l" defTabSz="640080" rtl="0" eaLnBrk="1" fontAlgn="auto" latinLnBrk="0" hangingPunct="1">
              <a:lnSpc>
                <a:spcPct val="100000"/>
              </a:lnSpc>
              <a:spcBef>
                <a:spcPts val="300"/>
              </a:spcBef>
              <a:spcAft>
                <a:spcPts val="0"/>
              </a:spcAft>
              <a:buClrTx/>
              <a:buSzTx/>
              <a:buFont typeface="Arial" pitchFamily="34" charset="0"/>
              <a:buChar char="•"/>
              <a:tabLst/>
              <a:defRPr/>
            </a:pPr>
            <a:r>
              <a:rPr kumimoji="0" lang="en-US" sz="800" b="0" i="0" u="none" strike="noStrike" kern="1200" cap="none" spc="0" normalizeH="0" baseline="0" noProof="0" dirty="0">
                <a:ln>
                  <a:noFill/>
                </a:ln>
                <a:solidFill>
                  <a:srgbClr val="FFFFFF"/>
                </a:solidFill>
                <a:effectLst/>
                <a:uLnTx/>
                <a:uFillTx/>
                <a:latin typeface="Verdana"/>
                <a:ea typeface="+mn-ea"/>
                <a:cs typeface="+mn-cs"/>
              </a:rPr>
              <a:t>Adviser role (faculty vs. professional)</a:t>
            </a:r>
          </a:p>
        </p:txBody>
      </p:sp>
      <p:sp>
        <p:nvSpPr>
          <p:cNvPr id="12" name="Text Placeholder 31">
            <a:extLst>
              <a:ext uri="{FF2B5EF4-FFF2-40B4-BE49-F238E27FC236}">
                <a16:creationId xmlns:a16="http://schemas.microsoft.com/office/drawing/2014/main" id="{01DBA32B-67A7-F148-DEA5-B59D130A29B9}"/>
              </a:ext>
            </a:extLst>
          </p:cNvPr>
          <p:cNvSpPr txBox="1">
            <a:spLocks/>
          </p:cNvSpPr>
          <p:nvPr/>
        </p:nvSpPr>
        <p:spPr bwMode="gray">
          <a:xfrm>
            <a:off x="2710404" y="2008923"/>
            <a:ext cx="1400852" cy="1300356"/>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marR="0" lvl="0" indent="0" algn="l" defTabSz="640080" rtl="0" eaLnBrk="1" fontAlgn="auto" latinLnBrk="0" hangingPunct="1">
              <a:lnSpc>
                <a:spcPct val="100000"/>
              </a:lnSpc>
              <a:spcBef>
                <a:spcPts val="300"/>
              </a:spcBef>
              <a:spcAft>
                <a:spcPts val="0"/>
              </a:spcAft>
              <a:buClrTx/>
              <a:buSzTx/>
              <a:buFont typeface="Arial" pitchFamily="34" charset="0"/>
              <a:buNone/>
              <a:tabLst/>
              <a:defRPr/>
            </a:pPr>
            <a:r>
              <a:rPr kumimoji="0" lang="en-US" sz="800" b="1" i="0" u="none" strike="noStrike" kern="1200" cap="none" spc="0" normalizeH="0" baseline="0" noProof="0" dirty="0">
                <a:ln>
                  <a:noFill/>
                </a:ln>
                <a:solidFill>
                  <a:srgbClr val="FFFFFF"/>
                </a:solidFill>
                <a:effectLst/>
                <a:uLnTx/>
                <a:uFillTx/>
                <a:latin typeface="Verdana"/>
                <a:ea typeface="+mn-ea"/>
                <a:cs typeface="+mn-cs"/>
              </a:rPr>
              <a:t>Action</a:t>
            </a:r>
          </a:p>
          <a:p>
            <a:pPr marL="114300" marR="0" lvl="0" indent="-114300" algn="l" defTabSz="640080" rtl="0" eaLnBrk="1" fontAlgn="auto" latinLnBrk="0" hangingPunct="1">
              <a:lnSpc>
                <a:spcPct val="100000"/>
              </a:lnSpc>
              <a:spcBef>
                <a:spcPts val="500"/>
              </a:spcBef>
              <a:spcAft>
                <a:spcPts val="0"/>
              </a:spcAft>
              <a:buClrTx/>
              <a:buSzTx/>
              <a:buFont typeface="Arial" pitchFamily="34" charset="0"/>
              <a:buChar char="•"/>
              <a:tabLst/>
              <a:defRPr/>
            </a:pPr>
            <a:r>
              <a:rPr kumimoji="0" lang="en-US" sz="800" b="0" i="0" u="none" strike="noStrike" kern="1200" cap="none" spc="0" normalizeH="0" baseline="0" noProof="0" dirty="0">
                <a:ln>
                  <a:noFill/>
                </a:ln>
                <a:solidFill>
                  <a:srgbClr val="FFFFFF"/>
                </a:solidFill>
                <a:effectLst/>
                <a:uLnTx/>
                <a:uFillTx/>
                <a:latin typeface="Verdana"/>
                <a:ea typeface="+mn-ea"/>
                <a:cs typeface="+mn-cs"/>
              </a:rPr>
              <a:t>Adapted EAB ROI template for Early Alert to advising context</a:t>
            </a:r>
          </a:p>
          <a:p>
            <a:pPr marL="114300" marR="0" lvl="0" indent="-114300" algn="l" defTabSz="640080" rtl="0" eaLnBrk="1" fontAlgn="auto" latinLnBrk="0" hangingPunct="1">
              <a:lnSpc>
                <a:spcPct val="100000"/>
              </a:lnSpc>
              <a:spcBef>
                <a:spcPts val="500"/>
              </a:spcBef>
              <a:spcAft>
                <a:spcPts val="0"/>
              </a:spcAft>
              <a:buClrTx/>
              <a:buSzTx/>
              <a:buFont typeface="Arial" pitchFamily="34" charset="0"/>
              <a:buChar char="•"/>
              <a:tabLst/>
              <a:defRPr/>
            </a:pPr>
            <a:r>
              <a:rPr kumimoji="0" lang="en-US" sz="800" b="0" i="0" u="none" strike="noStrike" kern="1200" cap="none" spc="0" normalizeH="0" baseline="0" noProof="0" dirty="0">
                <a:ln>
                  <a:noFill/>
                </a:ln>
                <a:solidFill>
                  <a:srgbClr val="FFFFFF"/>
                </a:solidFill>
                <a:effectLst/>
                <a:uLnTx/>
                <a:uFillTx/>
                <a:latin typeface="Verdana"/>
                <a:ea typeface="+mn-ea"/>
                <a:cs typeface="+mn-cs"/>
              </a:rPr>
              <a:t>Demonstrated the financial and student success impact of advising</a:t>
            </a:r>
          </a:p>
          <a:p>
            <a:pPr marL="114300" marR="0" lvl="0" indent="-114300" algn="l" defTabSz="640080" rtl="0" eaLnBrk="1" fontAlgn="auto" latinLnBrk="0" hangingPunct="1">
              <a:lnSpc>
                <a:spcPct val="100000"/>
              </a:lnSpc>
              <a:spcBef>
                <a:spcPts val="500"/>
              </a:spcBef>
              <a:spcAft>
                <a:spcPts val="0"/>
              </a:spcAft>
              <a:buClrTx/>
              <a:buSzTx/>
              <a:buFont typeface="Arial" pitchFamily="34" charset="0"/>
              <a:buChar char="•"/>
              <a:tabLst/>
              <a:defRPr/>
            </a:pPr>
            <a:endParaRPr kumimoji="0" lang="en-US" sz="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3" name="Text Placeholder 31">
            <a:extLst>
              <a:ext uri="{FF2B5EF4-FFF2-40B4-BE49-F238E27FC236}">
                <a16:creationId xmlns:a16="http://schemas.microsoft.com/office/drawing/2014/main" id="{A97C2552-EC32-9CD6-A2F1-344E0BD38708}"/>
              </a:ext>
            </a:extLst>
          </p:cNvPr>
          <p:cNvSpPr txBox="1">
            <a:spLocks/>
          </p:cNvSpPr>
          <p:nvPr/>
        </p:nvSpPr>
        <p:spPr bwMode="gray">
          <a:xfrm>
            <a:off x="4498775" y="2008923"/>
            <a:ext cx="1424505" cy="1308050"/>
          </a:xfrm>
          <a:prstGeom prst="rect">
            <a:avLst/>
          </a:prstGeom>
        </p:spPr>
        <p:txBody>
          <a:bodyPr wrap="square" lIns="0" tIns="0" rIns="0" bIns="0">
            <a:spAutoFit/>
          </a:bodyPr>
          <a:lstStyle>
            <a:lvl1pPr marL="1143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marR="0" lvl="0" indent="0" algn="l" defTabSz="640080" rtl="0" eaLnBrk="1" fontAlgn="auto" latinLnBrk="0" hangingPunct="1">
              <a:lnSpc>
                <a:spcPct val="100000"/>
              </a:lnSpc>
              <a:spcBef>
                <a:spcPts val="300"/>
              </a:spcBef>
              <a:spcAft>
                <a:spcPts val="0"/>
              </a:spcAft>
              <a:buClrTx/>
              <a:buSzTx/>
              <a:buFont typeface="Arial" pitchFamily="34" charset="0"/>
              <a:buNone/>
              <a:tabLst/>
              <a:defRPr/>
            </a:pPr>
            <a:r>
              <a:rPr kumimoji="0" lang="en-US" sz="800" b="1" i="0" u="none" strike="noStrike" kern="1200" cap="none" spc="0" normalizeH="0" baseline="0" noProof="0" dirty="0">
                <a:ln>
                  <a:noFill/>
                </a:ln>
                <a:solidFill>
                  <a:srgbClr val="FFFFFF"/>
                </a:solidFill>
                <a:effectLst/>
                <a:uLnTx/>
                <a:uFillTx/>
                <a:latin typeface="Verdana"/>
                <a:ea typeface="+mn-ea"/>
                <a:cs typeface="+mn-cs"/>
              </a:rPr>
              <a:t>Partnerships</a:t>
            </a:r>
          </a:p>
          <a:p>
            <a:pPr marL="114300" marR="0" lvl="0" indent="-114300" algn="l" defTabSz="640080" rtl="0" eaLnBrk="1" fontAlgn="auto" latinLnBrk="0" hangingPunct="1">
              <a:lnSpc>
                <a:spcPct val="100000"/>
              </a:lnSpc>
              <a:spcBef>
                <a:spcPts val="300"/>
              </a:spcBef>
              <a:spcAft>
                <a:spcPts val="0"/>
              </a:spcAft>
              <a:buClrTx/>
              <a:buSzTx/>
              <a:buFont typeface="Arial" pitchFamily="34" charset="0"/>
              <a:buChar char="•"/>
              <a:tabLst/>
              <a:defRPr/>
            </a:pPr>
            <a:r>
              <a:rPr kumimoji="0" lang="en-US" sz="800" b="0" i="0" u="none" strike="noStrike" kern="1200" cap="none" spc="0" normalizeH="0" baseline="0" noProof="0" dirty="0">
                <a:ln>
                  <a:noFill/>
                </a:ln>
                <a:solidFill>
                  <a:srgbClr val="FFFFFF"/>
                </a:solidFill>
                <a:effectLst/>
                <a:uLnTx/>
                <a:uFillTx/>
                <a:latin typeface="Verdana"/>
                <a:ea typeface="+mn-ea"/>
                <a:cs typeface="+mn-cs"/>
              </a:rPr>
              <a:t>Collaboration between IR, advising staff, and academic affairs leadership</a:t>
            </a:r>
          </a:p>
          <a:p>
            <a:pPr marL="114300" marR="0" lvl="0" indent="-114300" algn="l" defTabSz="640080" rtl="0" eaLnBrk="1" fontAlgn="auto" latinLnBrk="0" hangingPunct="1">
              <a:lnSpc>
                <a:spcPct val="100000"/>
              </a:lnSpc>
              <a:spcBef>
                <a:spcPts val="300"/>
              </a:spcBef>
              <a:spcAft>
                <a:spcPts val="0"/>
              </a:spcAft>
              <a:buClrTx/>
              <a:buSzTx/>
              <a:buFont typeface="Arial" pitchFamily="34" charset="0"/>
              <a:buChar char="•"/>
              <a:tabLst/>
              <a:defRPr/>
            </a:pPr>
            <a:r>
              <a:rPr kumimoji="0" lang="en-US" sz="800" b="0" i="0" u="none" strike="noStrike" kern="1200" cap="none" spc="0" normalizeH="0" baseline="0" noProof="0" dirty="0">
                <a:ln>
                  <a:noFill/>
                </a:ln>
                <a:solidFill>
                  <a:srgbClr val="FFFFFF"/>
                </a:solidFill>
                <a:effectLst/>
                <a:uLnTx/>
                <a:uFillTx/>
                <a:latin typeface="Verdana"/>
                <a:ea typeface="+mn-ea"/>
                <a:cs typeface="+mn-cs"/>
              </a:rPr>
              <a:t>Shared results with leaders influencing structure, evaluation, and accountability of advising</a:t>
            </a:r>
          </a:p>
        </p:txBody>
      </p:sp>
      <p:sp>
        <p:nvSpPr>
          <p:cNvPr id="4" name="Text Placeholder 9">
            <a:extLst>
              <a:ext uri="{FF2B5EF4-FFF2-40B4-BE49-F238E27FC236}">
                <a16:creationId xmlns:a16="http://schemas.microsoft.com/office/drawing/2014/main" id="{8C42B543-ABD2-2231-341F-F54E74CE2FDA}"/>
              </a:ext>
            </a:extLst>
          </p:cNvPr>
          <p:cNvSpPr txBox="1">
            <a:spLocks/>
          </p:cNvSpPr>
          <p:nvPr/>
        </p:nvSpPr>
        <p:spPr bwMode="gray">
          <a:xfrm>
            <a:off x="4111256" y="4677489"/>
            <a:ext cx="2289544" cy="123111"/>
          </a:xfrm>
          <a:prstGeom prst="rect">
            <a:avLst/>
          </a:prstGeom>
        </p:spPr>
        <p:txBody>
          <a:bodyPr vert="horz" wrap="square" lIns="0" tIns="0" rIns="64008" bIns="45720" rtlCol="0" anchor="b" anchorCtr="0">
            <a:spAutoFit/>
          </a:bodyPr>
          <a:lstStyle>
            <a:lvl1pPr marL="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1pPr>
            <a:lvl2pPr marL="114300" indent="0" algn="l" defTabSz="480060" rtl="0" eaLnBrk="1" latinLnBrk="0" hangingPunct="1">
              <a:lnSpc>
                <a:spcPct val="100000"/>
              </a:lnSpc>
              <a:spcBef>
                <a:spcPts val="200"/>
              </a:spcBef>
              <a:buClrTx/>
              <a:buFont typeface="Verdana" panose="020B0604030504040204" pitchFamily="34" charset="0"/>
              <a:buNone/>
              <a:defRPr sz="500" kern="1200">
                <a:solidFill>
                  <a:schemeClr val="tx1"/>
                </a:solidFill>
                <a:latin typeface="+mn-lt"/>
                <a:ea typeface="+mn-ea"/>
                <a:cs typeface="+mn-cs"/>
              </a:defRPr>
            </a:lvl2pPr>
            <a:lvl3pPr marL="228600" indent="0" algn="l" defTabSz="480060" rtl="0" eaLnBrk="1" latinLnBrk="0" hangingPunct="1">
              <a:lnSpc>
                <a:spcPct val="100000"/>
              </a:lnSpc>
              <a:spcBef>
                <a:spcPts val="200"/>
              </a:spcBef>
              <a:buClrTx/>
              <a:buFont typeface="Arial" panose="020B0604020202020204" pitchFamily="34" charset="0"/>
              <a:buNone/>
              <a:defRPr sz="500" kern="1200">
                <a:solidFill>
                  <a:schemeClr val="tx1"/>
                </a:solidFill>
                <a:latin typeface="+mn-lt"/>
                <a:ea typeface="+mn-ea"/>
                <a:cs typeface="+mn-cs"/>
              </a:defRPr>
            </a:lvl3pPr>
            <a:lvl4pPr marL="342900" indent="0" algn="l" defTabSz="480060" rtl="0" eaLnBrk="1" latinLnBrk="0" hangingPunct="1">
              <a:lnSpc>
                <a:spcPct val="100000"/>
              </a:lnSpc>
              <a:spcBef>
                <a:spcPts val="200"/>
              </a:spcBef>
              <a:buFont typeface="Verdana" panose="020B0604030504040204" pitchFamily="34" charset="0"/>
              <a:buNone/>
              <a:defRPr sz="500" kern="1200">
                <a:solidFill>
                  <a:schemeClr val="tx1"/>
                </a:solidFill>
                <a:latin typeface="+mn-lt"/>
                <a:ea typeface="+mn-ea"/>
                <a:cs typeface="+mn-cs"/>
              </a:defRPr>
            </a:lvl4pPr>
            <a:lvl5pPr marL="457200" indent="0" algn="l" defTabSz="480060" rtl="0" eaLnBrk="1" latinLnBrk="0" hangingPunct="1">
              <a:lnSpc>
                <a:spcPct val="100000"/>
              </a:lnSpc>
              <a:spcBef>
                <a:spcPts val="200"/>
              </a:spcBef>
              <a:buFont typeface="Arial" panose="020B0604020202020204" pitchFamily="34" charset="0"/>
              <a:buNone/>
              <a:defRPr sz="5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r>
              <a:rPr lang="en-US"/>
              <a:t>Source Penn State University, EAB interviews and analysis</a:t>
            </a:r>
            <a:endParaRPr lang="en-US" dirty="0"/>
          </a:p>
        </p:txBody>
      </p:sp>
    </p:spTree>
    <p:extLst>
      <p:ext uri="{BB962C8B-B14F-4D97-AF65-F5344CB8AC3E}">
        <p14:creationId xmlns:p14="http://schemas.microsoft.com/office/powerpoint/2010/main" val="3856294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B22CE98-F591-C181-0782-B4A1E758BFF6}"/>
              </a:ext>
            </a:extLst>
          </p:cNvPr>
          <p:cNvSpPr>
            <a:spLocks noGrp="1"/>
          </p:cNvSpPr>
          <p:nvPr>
            <p:ph type="body" sz="quarter" idx="16"/>
          </p:nvPr>
        </p:nvSpPr>
        <p:spPr/>
        <p:txBody>
          <a:bodyPr/>
          <a:lstStyle/>
          <a:p>
            <a:r>
              <a:rPr lang="en-US" dirty="0"/>
              <a:t>Partner Spotlight: Penn State University</a:t>
            </a:r>
          </a:p>
        </p:txBody>
      </p:sp>
      <p:sp>
        <p:nvSpPr>
          <p:cNvPr id="3" name="Title 2"/>
          <p:cNvSpPr>
            <a:spLocks noGrp="1"/>
          </p:cNvSpPr>
          <p:nvPr>
            <p:ph type="title"/>
          </p:nvPr>
        </p:nvSpPr>
        <p:spPr>
          <a:xfrm>
            <a:off x="280193" y="309824"/>
            <a:ext cx="5842795" cy="256480"/>
          </a:xfrm>
        </p:spPr>
        <p:txBody>
          <a:bodyPr/>
          <a:lstStyle/>
          <a:p>
            <a:r>
              <a:rPr lang="en-US" dirty="0"/>
              <a:t>Impact</a:t>
            </a:r>
          </a:p>
        </p:txBody>
      </p:sp>
      <p:sp>
        <p:nvSpPr>
          <p:cNvPr id="10" name="Text Placeholder 9">
            <a:extLst>
              <a:ext uri="{FF2B5EF4-FFF2-40B4-BE49-F238E27FC236}">
                <a16:creationId xmlns:a16="http://schemas.microsoft.com/office/drawing/2014/main" id="{88C60D0D-EFFC-FFEE-EFFD-370C9EC68F9F}"/>
              </a:ext>
            </a:extLst>
          </p:cNvPr>
          <p:cNvSpPr>
            <a:spLocks noGrp="1"/>
          </p:cNvSpPr>
          <p:nvPr>
            <p:ph type="body" sz="quarter" idx="18"/>
          </p:nvPr>
        </p:nvSpPr>
        <p:spPr>
          <a:xfrm>
            <a:off x="4111256" y="4677489"/>
            <a:ext cx="2289544" cy="123111"/>
          </a:xfrm>
        </p:spPr>
        <p:txBody>
          <a:bodyPr/>
          <a:lstStyle/>
          <a:p>
            <a:r>
              <a:rPr lang="en-US" dirty="0"/>
              <a:t>Source Penn State University, EAB interviews and analysis</a:t>
            </a:r>
          </a:p>
        </p:txBody>
      </p:sp>
      <p:sp>
        <p:nvSpPr>
          <p:cNvPr id="8" name="TextBox 7"/>
          <p:cNvSpPr txBox="1"/>
          <p:nvPr/>
        </p:nvSpPr>
        <p:spPr bwMode="gray">
          <a:xfrm>
            <a:off x="593495" y="1237562"/>
            <a:ext cx="1919634" cy="307777"/>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333E48"/>
                </a:solidFill>
                <a:effectLst/>
                <a:uLnTx/>
                <a:uFillTx/>
                <a:latin typeface="Verdana"/>
                <a:ea typeface="+mn-ea"/>
                <a:cs typeface="+mn-cs"/>
              </a:rPr>
              <a:t>Key Findings from the Rapid Insight Analysis</a:t>
            </a:r>
          </a:p>
        </p:txBody>
      </p:sp>
      <p:sp>
        <p:nvSpPr>
          <p:cNvPr id="34" name="Text Placeholder 1"/>
          <p:cNvSpPr txBox="1">
            <a:spLocks/>
          </p:cNvSpPr>
          <p:nvPr/>
        </p:nvSpPr>
        <p:spPr bwMode="gray">
          <a:xfrm>
            <a:off x="593493" y="1855404"/>
            <a:ext cx="2722142" cy="2195473"/>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114300" marR="0" lvl="0" indent="-114300" algn="l" defTabSz="640080" rtl="0" eaLnBrk="1" fontAlgn="auto" latinLnBrk="0" hangingPunct="1">
              <a:lnSpc>
                <a:spcPct val="100000"/>
              </a:lnSpc>
              <a:spcBef>
                <a:spcPts val="500"/>
              </a:spcBef>
              <a:spcAft>
                <a:spcPts val="0"/>
              </a:spcAft>
              <a:buClrTx/>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333E48"/>
                </a:solidFill>
                <a:effectLst/>
                <a:uLnTx/>
                <a:uFillTx/>
                <a:latin typeface="Verdana"/>
                <a:ea typeface="+mn-ea"/>
                <a:cs typeface="+mn-cs"/>
              </a:rPr>
              <a:t>Students with a documented advising meeting were </a:t>
            </a:r>
            <a:r>
              <a:rPr kumimoji="0" lang="en-US" sz="900" b="1" i="0" u="none" strike="noStrike" kern="1200" cap="none" spc="0" normalizeH="0" baseline="0" noProof="0" dirty="0">
                <a:ln>
                  <a:noFill/>
                </a:ln>
                <a:solidFill>
                  <a:srgbClr val="333E48"/>
                </a:solidFill>
                <a:effectLst/>
                <a:uLnTx/>
                <a:uFillTx/>
                <a:latin typeface="Verdana"/>
                <a:ea typeface="+mn-ea"/>
                <a:cs typeface="+mn-cs"/>
              </a:rPr>
              <a:t>much more likely to return</a:t>
            </a:r>
            <a:r>
              <a:rPr kumimoji="0" lang="en-US" sz="900" b="0" i="0" u="none" strike="noStrike" kern="1200" cap="none" spc="0" normalizeH="0" baseline="0" noProof="0" dirty="0">
                <a:ln>
                  <a:noFill/>
                </a:ln>
                <a:solidFill>
                  <a:srgbClr val="333E48"/>
                </a:solidFill>
                <a:effectLst/>
                <a:uLnTx/>
                <a:uFillTx/>
                <a:latin typeface="Verdana"/>
                <a:ea typeface="+mn-ea"/>
                <a:cs typeface="+mn-cs"/>
              </a:rPr>
              <a:t> the following semester.</a:t>
            </a:r>
          </a:p>
          <a:p>
            <a:pPr marL="114300" marR="0" lvl="0" indent="-114300" algn="l" defTabSz="640080" rtl="0" eaLnBrk="1" fontAlgn="auto" latinLnBrk="0" hangingPunct="1">
              <a:lnSpc>
                <a:spcPct val="100000"/>
              </a:lnSpc>
              <a:spcBef>
                <a:spcPts val="500"/>
              </a:spcBef>
              <a:spcAft>
                <a:spcPts val="0"/>
              </a:spcAft>
              <a:buClrTx/>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333E48"/>
                </a:solidFill>
                <a:effectLst/>
                <a:uLnTx/>
                <a:uFillTx/>
                <a:latin typeface="Verdana"/>
                <a:ea typeface="+mn-ea"/>
                <a:cs typeface="+mn-cs"/>
              </a:rPr>
              <a:t>Documented meetings reduced URM-majority retention gaps; </a:t>
            </a:r>
            <a:r>
              <a:rPr kumimoji="0" lang="en-US" sz="900" b="1" i="0" u="none" strike="noStrike" kern="1200" cap="none" spc="0" normalizeH="0" baseline="0" noProof="0" dirty="0">
                <a:ln>
                  <a:noFill/>
                </a:ln>
                <a:solidFill>
                  <a:srgbClr val="333E48"/>
                </a:solidFill>
                <a:effectLst/>
                <a:uLnTx/>
                <a:uFillTx/>
                <a:latin typeface="Verdana"/>
                <a:ea typeface="+mn-ea"/>
                <a:cs typeface="+mn-cs"/>
              </a:rPr>
              <a:t>without advising, gaps widened.</a:t>
            </a:r>
          </a:p>
          <a:p>
            <a:pPr marL="114300" marR="0" lvl="0" indent="-114300" algn="l" defTabSz="640080" rtl="0" eaLnBrk="1" fontAlgn="auto" latinLnBrk="0" hangingPunct="1">
              <a:lnSpc>
                <a:spcPct val="100000"/>
              </a:lnSpc>
              <a:spcBef>
                <a:spcPts val="500"/>
              </a:spcBef>
              <a:spcAft>
                <a:spcPts val="0"/>
              </a:spcAft>
              <a:buClrTx/>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333E48"/>
                </a:solidFill>
                <a:effectLst/>
                <a:uLnTx/>
                <a:uFillTx/>
                <a:latin typeface="Verdana"/>
                <a:ea typeface="+mn-ea"/>
                <a:cs typeface="+mn-cs"/>
              </a:rPr>
              <a:t>Financial modeling showed </a:t>
            </a:r>
            <a:r>
              <a:rPr kumimoji="0" lang="en-US" sz="900" b="1" i="0" u="none" strike="noStrike" kern="1200" cap="none" spc="0" normalizeH="0" baseline="0" noProof="0" dirty="0">
                <a:ln>
                  <a:noFill/>
                </a:ln>
                <a:solidFill>
                  <a:srgbClr val="333E48"/>
                </a:solidFill>
                <a:effectLst/>
                <a:uLnTx/>
                <a:uFillTx/>
                <a:latin typeface="Verdana"/>
                <a:ea typeface="+mn-ea"/>
                <a:cs typeface="+mn-cs"/>
              </a:rPr>
              <a:t>millions</a:t>
            </a:r>
            <a:r>
              <a:rPr kumimoji="0" lang="en-US" sz="900" b="0" i="0" u="none" strike="noStrike" kern="1200" cap="none" spc="0" normalizeH="0" baseline="0" noProof="0" dirty="0">
                <a:ln>
                  <a:noFill/>
                </a:ln>
                <a:solidFill>
                  <a:srgbClr val="333E48"/>
                </a:solidFill>
                <a:effectLst/>
                <a:uLnTx/>
                <a:uFillTx/>
                <a:latin typeface="Verdana"/>
                <a:ea typeface="+mn-ea"/>
                <a:cs typeface="+mn-cs"/>
              </a:rPr>
              <a:t> in tuition revenue linked to advising-related persistence.</a:t>
            </a:r>
          </a:p>
          <a:p>
            <a:pPr marL="114300" marR="0" lvl="0" indent="-114300" algn="l" defTabSz="640080" rtl="0" eaLnBrk="1" fontAlgn="auto" latinLnBrk="0" hangingPunct="1">
              <a:lnSpc>
                <a:spcPct val="100000"/>
              </a:lnSpc>
              <a:spcBef>
                <a:spcPts val="500"/>
              </a:spcBef>
              <a:spcAft>
                <a:spcPts val="0"/>
              </a:spcAft>
              <a:buClrTx/>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333E48"/>
                </a:solidFill>
                <a:effectLst/>
                <a:uLnTx/>
                <a:uFillTx/>
                <a:latin typeface="Verdana"/>
                <a:ea typeface="+mn-ea"/>
                <a:cs typeface="+mn-cs"/>
              </a:rPr>
              <a:t>Units with stronger adviser accountability had higher rates of documented meetings.</a:t>
            </a:r>
          </a:p>
          <a:p>
            <a:pPr marL="114300" marR="0" lvl="0" indent="-114300" algn="l" defTabSz="640080" rtl="0" eaLnBrk="1" fontAlgn="auto" latinLnBrk="0" hangingPunct="1">
              <a:lnSpc>
                <a:spcPct val="100000"/>
              </a:lnSpc>
              <a:spcBef>
                <a:spcPts val="500"/>
              </a:spcBef>
              <a:spcAft>
                <a:spcPts val="0"/>
              </a:spcAft>
              <a:buClrTx/>
              <a:buSzPct val="100000"/>
              <a:buFont typeface="Arial" panose="020B0604020202020204" pitchFamily="34" charset="0"/>
              <a:buChar char="•"/>
              <a:tabLst/>
              <a:defRPr/>
            </a:pPr>
            <a:r>
              <a:rPr kumimoji="0" lang="en-US" sz="900" b="0" i="0" u="none" strike="noStrike" kern="1200" cap="none" spc="0" normalizeH="0" baseline="0" noProof="0" dirty="0">
                <a:ln>
                  <a:noFill/>
                </a:ln>
                <a:solidFill>
                  <a:srgbClr val="333E48"/>
                </a:solidFill>
                <a:effectLst/>
                <a:uLnTx/>
                <a:uFillTx/>
                <a:latin typeface="Verdana"/>
                <a:ea typeface="+mn-ea"/>
                <a:cs typeface="+mn-cs"/>
              </a:rPr>
              <a:t>Advisers evaluated on advising responsibilities were more likely to hold/document meetings.</a:t>
            </a:r>
          </a:p>
        </p:txBody>
      </p:sp>
      <p:sp>
        <p:nvSpPr>
          <p:cNvPr id="21" name="Text Placeholder 9">
            <a:extLst>
              <a:ext uri="{C183D7F6-B498-43B3-948B-1728B52AA6E4}">
                <adec:decorative xmlns:adec="http://schemas.microsoft.com/office/drawing/2017/decorative" val="0"/>
              </a:ext>
            </a:extLst>
          </p:cNvPr>
          <p:cNvSpPr>
            <a:spLocks noGrp="1"/>
          </p:cNvSpPr>
          <p:nvPr/>
        </p:nvSpPr>
        <p:spPr bwMode="gray">
          <a:xfrm>
            <a:off x="3400846" y="946499"/>
            <a:ext cx="2722142" cy="3576289"/>
          </a:xfrm>
          <a:prstGeom prst="rect">
            <a:avLst/>
          </a:prstGeom>
          <a:solidFill>
            <a:schemeClr val="accent5"/>
          </a:solidFill>
          <a:ln w="19050">
            <a:noFill/>
            <a:miter lim="800000"/>
          </a:ln>
        </p:spPr>
        <p:txBody>
          <a:bodyPr vert="horz" wrap="square" lIns="182880" tIns="91440" rIns="182880" bIns="182880" rtlCol="0">
            <a:noAutofit/>
          </a:bodyPr>
          <a:lstStyle>
            <a:lvl1pPr marL="0" indent="0" algn="l" defTabSz="640080" rtl="0" eaLnBrk="1" latinLnBrk="0" hangingPunct="1">
              <a:spcBef>
                <a:spcPts val="0"/>
              </a:spcBef>
              <a:buFont typeface="Arial" pitchFamily="34" charset="0"/>
              <a:buNone/>
              <a:defRPr sz="1000" b="1" kern="1200" baseline="0">
                <a:solidFill>
                  <a:schemeClr val="tx1"/>
                </a:solidFill>
                <a:latin typeface="+mn-lt"/>
                <a:ea typeface="+mn-ea"/>
                <a:cs typeface="+mn-cs"/>
              </a:defRPr>
            </a:lvl1pPr>
            <a:lvl2pPr marL="0" indent="0" algn="l" defTabSz="640080" rtl="0" eaLnBrk="1" latinLnBrk="0" hangingPunct="1">
              <a:spcBef>
                <a:spcPts val="300"/>
              </a:spcBef>
              <a:buFont typeface="Arial" pitchFamily="34" charset="0"/>
              <a:buNone/>
              <a:defRPr sz="900" kern="1200">
                <a:solidFill>
                  <a:schemeClr val="tx1"/>
                </a:solidFill>
                <a:latin typeface="+mn-lt"/>
                <a:ea typeface="+mn-ea"/>
                <a:cs typeface="+mn-cs"/>
              </a:defRPr>
            </a:lvl2pPr>
            <a:lvl3pPr marL="0" indent="0" algn="l" defTabSz="640080" rtl="0" eaLnBrk="1" latinLnBrk="0" hangingPunct="1">
              <a:spcBef>
                <a:spcPts val="300"/>
              </a:spcBef>
              <a:buFont typeface="Arial" pitchFamily="34" charset="0"/>
              <a:buNone/>
              <a:defRPr sz="900" kern="1200">
                <a:solidFill>
                  <a:schemeClr val="tx1"/>
                </a:solidFill>
                <a:latin typeface="+mn-lt"/>
                <a:ea typeface="+mn-ea"/>
                <a:cs typeface="+mn-cs"/>
              </a:defRPr>
            </a:lvl3pPr>
            <a:lvl4pPr marL="0" indent="0" algn="l" defTabSz="640080" rtl="0" eaLnBrk="1" latinLnBrk="0" hangingPunct="1">
              <a:spcBef>
                <a:spcPts val="300"/>
              </a:spcBef>
              <a:buFont typeface="Arial" pitchFamily="34" charset="0"/>
              <a:buNone/>
              <a:defRPr sz="900" kern="1200">
                <a:solidFill>
                  <a:schemeClr val="tx1"/>
                </a:solidFill>
                <a:latin typeface="+mn-lt"/>
                <a:ea typeface="+mn-ea"/>
                <a:cs typeface="+mn-cs"/>
              </a:defRPr>
            </a:lvl4pPr>
            <a:lvl5pPr marL="0" indent="0" algn="l" defTabSz="640080" rtl="0" eaLnBrk="1" latinLnBrk="0" hangingPunct="1">
              <a:spcBef>
                <a:spcPts val="300"/>
              </a:spcBef>
              <a:buFont typeface="Arial" pitchFamily="34" charset="0"/>
              <a:buNone/>
              <a:defRPr sz="9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marR="0" lvl="0" indent="0" algn="l" defTabSz="640080" rtl="0" eaLnBrk="1" fontAlgn="auto" latinLnBrk="0" hangingPunct="1">
              <a:lnSpc>
                <a:spcPct val="100000"/>
              </a:lnSpc>
              <a:spcBef>
                <a:spcPts val="0"/>
              </a:spcBef>
              <a:spcAft>
                <a:spcPts val="0"/>
              </a:spcAft>
              <a:buClrTx/>
              <a:buSzTx/>
              <a:buFont typeface="Arial" pitchFamily="34" charset="0"/>
              <a:buNone/>
              <a:tabLst/>
              <a:defRPr/>
            </a:pPr>
            <a:r>
              <a:rPr kumimoji="0" lang="en-US" sz="1000" b="1" i="0" u="none" strike="noStrike" kern="1200" cap="none" spc="0" normalizeH="0" baseline="0" noProof="0" dirty="0">
                <a:ln>
                  <a:noFill/>
                </a:ln>
                <a:solidFill>
                  <a:srgbClr val="FFFFFF"/>
                </a:solidFill>
                <a:effectLst/>
                <a:uLnTx/>
                <a:uFillTx/>
                <a:latin typeface="Verdana"/>
                <a:ea typeface="+mn-ea"/>
                <a:cs typeface="+mn-cs"/>
              </a:rPr>
              <a:t>Now</a:t>
            </a:r>
          </a:p>
          <a:p>
            <a:pPr marL="0" marR="0" lvl="0" indent="0" algn="l" defTabSz="640080" rtl="0" eaLnBrk="1" fontAlgn="auto" latinLnBrk="0" hangingPunct="1">
              <a:lnSpc>
                <a:spcPct val="100000"/>
              </a:lnSpc>
              <a:spcBef>
                <a:spcPts val="600"/>
              </a:spcBef>
              <a:spcAft>
                <a:spcPts val="0"/>
              </a:spcAft>
              <a:buClrTx/>
              <a:buSzTx/>
              <a:buFont typeface="Arial" pitchFamily="34" charset="0"/>
              <a:buNone/>
              <a:tabLst/>
              <a:defRPr/>
            </a:pPr>
            <a:r>
              <a:rPr kumimoji="0" lang="en-US" sz="900" b="0" i="1" u="none" strike="noStrike" kern="1200" cap="none" spc="0" normalizeH="0" baseline="0" noProof="0" dirty="0">
                <a:ln>
                  <a:noFill/>
                </a:ln>
                <a:solidFill>
                  <a:srgbClr val="FFFFFF"/>
                </a:solidFill>
                <a:effectLst/>
                <a:uLnTx/>
                <a:uFillTx/>
                <a:latin typeface="Verdana"/>
                <a:ea typeface="+mn-ea"/>
                <a:cs typeface="+mn-cs"/>
              </a:rPr>
              <a:t>Advising’s Well-Earned Seat at the Table</a:t>
            </a:r>
          </a:p>
        </p:txBody>
      </p:sp>
      <p:sp>
        <p:nvSpPr>
          <p:cNvPr id="24" name="TextBox 23"/>
          <p:cNvSpPr txBox="1"/>
          <p:nvPr/>
        </p:nvSpPr>
        <p:spPr bwMode="gray">
          <a:xfrm>
            <a:off x="4009732" y="1650846"/>
            <a:ext cx="1958582" cy="415498"/>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50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Verdana"/>
                <a:ea typeface="+mn-ea"/>
                <a:cs typeface="+mn-cs"/>
              </a:rPr>
              <a:t>Campuses set goals to increase intentional outreach and documentation</a:t>
            </a:r>
          </a:p>
        </p:txBody>
      </p:sp>
      <p:sp>
        <p:nvSpPr>
          <p:cNvPr id="29" name="TextBox 28"/>
          <p:cNvSpPr txBox="1"/>
          <p:nvPr/>
        </p:nvSpPr>
        <p:spPr bwMode="gray">
          <a:xfrm>
            <a:off x="4009732" y="2216229"/>
            <a:ext cx="1958582" cy="415498"/>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50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Verdana"/>
                <a:ea typeface="+mn-ea"/>
                <a:cs typeface="+mn-cs"/>
              </a:rPr>
              <a:t>Faculty Affairs exploring ways to include advising quality in evaluations</a:t>
            </a:r>
          </a:p>
        </p:txBody>
      </p:sp>
      <p:sp>
        <p:nvSpPr>
          <p:cNvPr id="30" name="TextBox 29"/>
          <p:cNvSpPr txBox="1"/>
          <p:nvPr/>
        </p:nvSpPr>
        <p:spPr bwMode="gray">
          <a:xfrm>
            <a:off x="4009732" y="2781612"/>
            <a:ext cx="1958582" cy="415498"/>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50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Verdana"/>
                <a:ea typeface="+mn-ea"/>
                <a:cs typeface="+mn-cs"/>
              </a:rPr>
              <a:t>Academic affairs directors setting clearer expectations for faculty advising</a:t>
            </a:r>
          </a:p>
        </p:txBody>
      </p:sp>
      <p:sp>
        <p:nvSpPr>
          <p:cNvPr id="31" name="TextBox 30"/>
          <p:cNvSpPr txBox="1"/>
          <p:nvPr/>
        </p:nvSpPr>
        <p:spPr bwMode="gray">
          <a:xfrm>
            <a:off x="4009732" y="3346995"/>
            <a:ext cx="1958582" cy="2769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50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Verdana"/>
                <a:ea typeface="+mn-ea"/>
                <a:cs typeface="+mn-cs"/>
              </a:rPr>
              <a:t>Elevated advising as a strategic resource for persistence</a:t>
            </a:r>
          </a:p>
        </p:txBody>
      </p:sp>
      <p:sp>
        <p:nvSpPr>
          <p:cNvPr id="32" name="TextBox 31"/>
          <p:cNvSpPr txBox="1"/>
          <p:nvPr/>
        </p:nvSpPr>
        <p:spPr bwMode="gray">
          <a:xfrm>
            <a:off x="4009732" y="3773878"/>
            <a:ext cx="1958582" cy="553998"/>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50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Verdana"/>
                <a:ea typeface="+mn-ea"/>
                <a:cs typeface="+mn-cs"/>
              </a:rPr>
              <a:t>Supported Faculty Senate recommendation to revisit advising’s structure and accountability</a:t>
            </a:r>
          </a:p>
        </p:txBody>
      </p:sp>
      <p:cxnSp>
        <p:nvCxnSpPr>
          <p:cNvPr id="9" name="Straight Connector 8">
            <a:extLst>
              <a:ext uri="{C183D7F6-B498-43B3-948B-1728B52AA6E4}">
                <adec:decorative xmlns:adec="http://schemas.microsoft.com/office/drawing/2017/decorative" val="1"/>
              </a:ext>
            </a:extLst>
          </p:cNvPr>
          <p:cNvCxnSpPr/>
          <p:nvPr/>
        </p:nvCxnSpPr>
        <p:spPr bwMode="gray">
          <a:xfrm>
            <a:off x="593494" y="1619026"/>
            <a:ext cx="2722141" cy="0"/>
          </a:xfrm>
          <a:prstGeom prst="line">
            <a:avLst/>
          </a:prstGeom>
          <a:ln w="12700">
            <a:solidFill>
              <a:schemeClr val="accent6"/>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5" name="Picture 8">
            <a:extLst>
              <a:ext uri="{C183D7F6-B498-43B3-948B-1728B52AA6E4}">
                <adec:decorative xmlns:adec="http://schemas.microsoft.com/office/drawing/2017/decorative" val="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bwMode="gray">
          <a:xfrm>
            <a:off x="3617872" y="2306579"/>
            <a:ext cx="174833" cy="21945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a:extLst>
              <a:ext uri="{C183D7F6-B498-43B3-948B-1728B52AA6E4}">
                <adec:decorative xmlns:adec="http://schemas.microsoft.com/office/drawing/2017/decorative" val="1"/>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bwMode="gray">
          <a:xfrm>
            <a:off x="3627107" y="2841738"/>
            <a:ext cx="174833" cy="21945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7">
            <a:extLst>
              <a:ext uri="{C183D7F6-B498-43B3-948B-1728B52AA6E4}">
                <adec:decorative xmlns:adec="http://schemas.microsoft.com/office/drawing/2017/decorative" val="1"/>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tretch>
            <a:fillRect/>
          </a:stretch>
        </p:blipFill>
        <p:spPr bwMode="gray">
          <a:xfrm>
            <a:off x="3560926" y="3905427"/>
            <a:ext cx="335608" cy="2159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FB85416-A1D8-1F9E-FC30-6B3F2D94BD62}"/>
              </a:ext>
            </a:extLst>
          </p:cNvPr>
          <p:cNvPicPr>
            <a:picLocks noChangeAspect="1"/>
          </p:cNvPicPr>
          <p:nvPr/>
        </p:nvPicPr>
        <p:blipFill>
          <a:blip r:embed="rId10">
            <a:lum bright="70000" contrast="-70000"/>
          </a:blip>
          <a:stretch>
            <a:fillRect/>
          </a:stretch>
        </p:blipFill>
        <p:spPr>
          <a:xfrm>
            <a:off x="3562665" y="1727949"/>
            <a:ext cx="298595" cy="230913"/>
          </a:xfrm>
          <a:prstGeom prst="rect">
            <a:avLst/>
          </a:prstGeom>
        </p:spPr>
      </p:pic>
      <p:pic>
        <p:nvPicPr>
          <p:cNvPr id="5" name="Picture 4">
            <a:extLst>
              <a:ext uri="{FF2B5EF4-FFF2-40B4-BE49-F238E27FC236}">
                <a16:creationId xmlns:a16="http://schemas.microsoft.com/office/drawing/2014/main" id="{B187BECD-A47F-168A-4113-8EDBB6DBA1C1}"/>
              </a:ext>
            </a:extLst>
          </p:cNvPr>
          <p:cNvPicPr>
            <a:picLocks noChangeAspect="1"/>
          </p:cNvPicPr>
          <p:nvPr/>
        </p:nvPicPr>
        <p:blipFill>
          <a:blip r:embed="rId11">
            <a:lum bright="70000" contrast="-70000"/>
          </a:blip>
          <a:stretch>
            <a:fillRect/>
          </a:stretch>
        </p:blipFill>
        <p:spPr>
          <a:xfrm>
            <a:off x="3613977" y="3340793"/>
            <a:ext cx="292393" cy="292393"/>
          </a:xfrm>
          <a:prstGeom prst="rect">
            <a:avLst/>
          </a:prstGeom>
        </p:spPr>
      </p:pic>
    </p:spTree>
    <p:custDataLst>
      <p:tags r:id="rId1"/>
    </p:custDataLst>
    <p:extLst>
      <p:ext uri="{BB962C8B-B14F-4D97-AF65-F5344CB8AC3E}">
        <p14:creationId xmlns:p14="http://schemas.microsoft.com/office/powerpoint/2010/main" val="3708355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12B20E-850F-DB84-5897-1392E9E7C3B0}"/>
              </a:ext>
            </a:extLst>
          </p:cNvPr>
          <p:cNvSpPr>
            <a:spLocks noGrp="1"/>
          </p:cNvSpPr>
          <p:nvPr>
            <p:ph type="body" sz="quarter" idx="16"/>
          </p:nvPr>
        </p:nvSpPr>
        <p:spPr/>
        <p:txBody>
          <a:bodyPr/>
          <a:lstStyle/>
          <a:p>
            <a:r>
              <a:rPr lang="en-US" dirty="0"/>
              <a:t>Partner Spotlight: Penn State University</a:t>
            </a:r>
          </a:p>
        </p:txBody>
      </p:sp>
      <p:sp>
        <p:nvSpPr>
          <p:cNvPr id="3" name="Title 2">
            <a:extLst>
              <a:ext uri="{FF2B5EF4-FFF2-40B4-BE49-F238E27FC236}">
                <a16:creationId xmlns:a16="http://schemas.microsoft.com/office/drawing/2014/main" id="{6BA77D68-F70D-D447-206B-B5AD1B8DB2B4}"/>
              </a:ext>
            </a:extLst>
          </p:cNvPr>
          <p:cNvSpPr>
            <a:spLocks noGrp="1"/>
          </p:cNvSpPr>
          <p:nvPr>
            <p:ph type="title"/>
          </p:nvPr>
        </p:nvSpPr>
        <p:spPr/>
        <p:txBody>
          <a:bodyPr/>
          <a:lstStyle/>
          <a:p>
            <a:r>
              <a:rPr lang="en-US" dirty="0"/>
              <a:t>Step 1: Start Somewhere!</a:t>
            </a:r>
          </a:p>
        </p:txBody>
      </p:sp>
      <p:pic>
        <p:nvPicPr>
          <p:cNvPr id="8" name="Picture 7" descr="A diagram of a computer program&#10;&#10;AI-generated content may be incorrect.">
            <a:extLst>
              <a:ext uri="{FF2B5EF4-FFF2-40B4-BE49-F238E27FC236}">
                <a16:creationId xmlns:a16="http://schemas.microsoft.com/office/drawing/2014/main" id="{E1697582-BDAA-0029-1666-ABB09F6F52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53235"/>
            <a:ext cx="6400800" cy="3951019"/>
          </a:xfrm>
          <a:prstGeom prst="rect">
            <a:avLst/>
          </a:prstGeom>
        </p:spPr>
      </p:pic>
    </p:spTree>
    <p:extLst>
      <p:ext uri="{BB962C8B-B14F-4D97-AF65-F5344CB8AC3E}">
        <p14:creationId xmlns:p14="http://schemas.microsoft.com/office/powerpoint/2010/main" val="1067545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FBBDB43-CAD8-6D11-CEEA-3D58BFCE70FA}"/>
              </a:ext>
            </a:extLst>
          </p:cNvPr>
          <p:cNvSpPr>
            <a:spLocks noGrp="1"/>
          </p:cNvSpPr>
          <p:nvPr>
            <p:ph type="body" sz="quarter" idx="16"/>
          </p:nvPr>
        </p:nvSpPr>
        <p:spPr/>
        <p:txBody>
          <a:bodyPr/>
          <a:lstStyle/>
          <a:p>
            <a:r>
              <a:rPr lang="en-US" dirty="0"/>
              <a:t>Partner Spotlight: Penn State University</a:t>
            </a:r>
          </a:p>
        </p:txBody>
      </p:sp>
      <p:sp>
        <p:nvSpPr>
          <p:cNvPr id="3" name="Title 2">
            <a:extLst>
              <a:ext uri="{FF2B5EF4-FFF2-40B4-BE49-F238E27FC236}">
                <a16:creationId xmlns:a16="http://schemas.microsoft.com/office/drawing/2014/main" id="{A191FD8F-0F8B-13D1-26F0-234CC0B4460C}"/>
              </a:ext>
            </a:extLst>
          </p:cNvPr>
          <p:cNvSpPr>
            <a:spLocks noGrp="1"/>
          </p:cNvSpPr>
          <p:nvPr>
            <p:ph type="title"/>
          </p:nvPr>
        </p:nvSpPr>
        <p:spPr/>
        <p:txBody>
          <a:bodyPr/>
          <a:lstStyle/>
          <a:p>
            <a:r>
              <a:rPr lang="en-US" dirty="0"/>
              <a:t>Step 2: Adapt the Job to Your Research Question</a:t>
            </a:r>
          </a:p>
        </p:txBody>
      </p:sp>
      <p:pic>
        <p:nvPicPr>
          <p:cNvPr id="8" name="Picture 7" descr="A screenshot of a computer&#10;&#10;AI-generated content may be incorrect.">
            <a:extLst>
              <a:ext uri="{FF2B5EF4-FFF2-40B4-BE49-F238E27FC236}">
                <a16:creationId xmlns:a16="http://schemas.microsoft.com/office/drawing/2014/main" id="{4433217B-48AA-0877-2787-023AB884BD17}"/>
              </a:ext>
            </a:extLst>
          </p:cNvPr>
          <p:cNvPicPr>
            <a:picLocks noChangeAspect="1"/>
          </p:cNvPicPr>
          <p:nvPr/>
        </p:nvPicPr>
        <p:blipFill>
          <a:blip r:embed="rId3">
            <a:extLst>
              <a:ext uri="{28A0092B-C50C-407E-A947-70E740481C1C}">
                <a14:useLocalDpi xmlns:a14="http://schemas.microsoft.com/office/drawing/2010/main" val="0"/>
              </a:ext>
            </a:extLst>
          </a:blip>
          <a:srcRect t="4295"/>
          <a:stretch>
            <a:fillRect/>
          </a:stretch>
        </p:blipFill>
        <p:spPr>
          <a:xfrm>
            <a:off x="457200" y="682628"/>
            <a:ext cx="5486400" cy="3836613"/>
          </a:xfrm>
          <a:prstGeom prst="rect">
            <a:avLst/>
          </a:prstGeom>
        </p:spPr>
      </p:pic>
    </p:spTree>
    <p:extLst>
      <p:ext uri="{BB962C8B-B14F-4D97-AF65-F5344CB8AC3E}">
        <p14:creationId xmlns:p14="http://schemas.microsoft.com/office/powerpoint/2010/main" val="2199334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ECDF2-B047-CEF2-6C86-198C980C5D93}"/>
              </a:ext>
            </a:extLst>
          </p:cNvPr>
          <p:cNvSpPr>
            <a:spLocks noGrp="1"/>
          </p:cNvSpPr>
          <p:nvPr>
            <p:ph type="title"/>
          </p:nvPr>
        </p:nvSpPr>
        <p:spPr/>
        <p:txBody>
          <a:bodyPr/>
          <a:lstStyle/>
          <a:p>
            <a:r>
              <a:rPr lang="en-US" dirty="0">
                <a:solidFill>
                  <a:schemeClr val="accent2"/>
                </a:solidFill>
              </a:rPr>
              <a:t>Questions</a:t>
            </a:r>
          </a:p>
        </p:txBody>
      </p:sp>
      <p:sp>
        <p:nvSpPr>
          <p:cNvPr id="3" name="Text Placeholder 2">
            <a:extLst>
              <a:ext uri="{FF2B5EF4-FFF2-40B4-BE49-F238E27FC236}">
                <a16:creationId xmlns:a16="http://schemas.microsoft.com/office/drawing/2014/main" id="{E38E8E6C-6C88-BD1D-6D5D-7FEB490A9450}"/>
              </a:ext>
            </a:extLst>
          </p:cNvPr>
          <p:cNvSpPr>
            <a:spLocks noGrp="1"/>
          </p:cNvSpPr>
          <p:nvPr>
            <p:ph type="body" sz="quarter" idx="19"/>
          </p:nvPr>
        </p:nvSpPr>
        <p:spPr/>
        <p:txBody>
          <a:bodyPr/>
          <a:lstStyle/>
          <a:p>
            <a:endParaRPr lang="en-US"/>
          </a:p>
        </p:txBody>
      </p:sp>
      <p:sp>
        <p:nvSpPr>
          <p:cNvPr id="4" name="Text Placeholder 3">
            <a:extLst>
              <a:ext uri="{FF2B5EF4-FFF2-40B4-BE49-F238E27FC236}">
                <a16:creationId xmlns:a16="http://schemas.microsoft.com/office/drawing/2014/main" id="{0DDC4BDD-AFA9-08BE-8C3A-5295C6ADA16E}"/>
              </a:ext>
            </a:extLst>
          </p:cNvPr>
          <p:cNvSpPr>
            <a:spLocks noGrp="1"/>
          </p:cNvSpPr>
          <p:nvPr>
            <p:ph type="body" sz="quarter" idx="18"/>
          </p:nvPr>
        </p:nvSpPr>
        <p:spPr/>
        <p:txBody>
          <a:bodyPr/>
          <a:lstStyle/>
          <a:p>
            <a:endParaRPr lang="en-US"/>
          </a:p>
        </p:txBody>
      </p:sp>
      <p:sp>
        <p:nvSpPr>
          <p:cNvPr id="5" name="TextBox 4">
            <a:extLst>
              <a:ext uri="{FF2B5EF4-FFF2-40B4-BE49-F238E27FC236}">
                <a16:creationId xmlns:a16="http://schemas.microsoft.com/office/drawing/2014/main" id="{51BB4265-ABD7-71DF-CD09-F52775BE094B}"/>
              </a:ext>
            </a:extLst>
          </p:cNvPr>
          <p:cNvSpPr txBox="1"/>
          <p:nvPr/>
        </p:nvSpPr>
        <p:spPr bwMode="gray">
          <a:xfrm>
            <a:off x="2804985" y="2166509"/>
            <a:ext cx="2727134" cy="620683"/>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600" b="0" i="0" u="none" strike="noStrike" kern="1200" cap="none" spc="0" normalizeH="0" baseline="0" noProof="0" dirty="0">
                <a:ln>
                  <a:noFill/>
                </a:ln>
                <a:solidFill>
                  <a:srgbClr val="7FCFCF"/>
                </a:solidFill>
                <a:effectLst/>
                <a:uLnTx/>
                <a:uFillTx/>
                <a:latin typeface="Rockwell"/>
                <a:ea typeface="+mn-ea"/>
                <a:cs typeface="+mn-cs"/>
              </a:rPr>
              <a:t>Janet Schulenberg, Ph.D.</a:t>
            </a:r>
          </a:p>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50" b="0" i="1" u="none" strike="noStrike" kern="1200" cap="none" spc="0" normalizeH="0" baseline="0" noProof="0" dirty="0">
                <a:ln>
                  <a:noFill/>
                </a:ln>
                <a:solidFill>
                  <a:srgbClr val="FFFFFF"/>
                </a:solidFill>
                <a:effectLst/>
                <a:uLnTx/>
                <a:uFillTx/>
                <a:latin typeface="Verdana"/>
                <a:ea typeface="+mn-ea"/>
                <a:cs typeface="+mn-cs"/>
              </a:rPr>
              <a:t>Senior Director, Undergraduate Studies</a:t>
            </a:r>
          </a:p>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50" b="0" i="1" u="none" strike="noStrike" kern="1200" cap="none" spc="0" normalizeH="0" baseline="0" noProof="0" dirty="0">
                <a:ln>
                  <a:noFill/>
                </a:ln>
                <a:solidFill>
                  <a:srgbClr val="FFFFFF"/>
                </a:solidFill>
                <a:effectLst/>
                <a:uLnTx/>
                <a:uFillTx/>
                <a:latin typeface="Verdana"/>
                <a:ea typeface="+mn-ea"/>
                <a:cs typeface="+mn-cs"/>
              </a:rPr>
              <a:t>Penn State University</a:t>
            </a:r>
          </a:p>
        </p:txBody>
      </p:sp>
      <p:grpSp>
        <p:nvGrpSpPr>
          <p:cNvPr id="6" name="Group 5">
            <a:extLst>
              <a:ext uri="{FF2B5EF4-FFF2-40B4-BE49-F238E27FC236}">
                <a16:creationId xmlns:a16="http://schemas.microsoft.com/office/drawing/2014/main" id="{C8481FCF-7309-EFC1-1CB7-EA535E499DB2}"/>
              </a:ext>
            </a:extLst>
          </p:cNvPr>
          <p:cNvGrpSpPr/>
          <p:nvPr/>
        </p:nvGrpSpPr>
        <p:grpSpPr>
          <a:xfrm>
            <a:off x="1005691" y="1846232"/>
            <a:ext cx="1496466" cy="1496467"/>
            <a:chOff x="433709" y="1116774"/>
            <a:chExt cx="1805196" cy="1805193"/>
          </a:xfrm>
        </p:grpSpPr>
        <p:sp>
          <p:nvSpPr>
            <p:cNvPr id="7" name="Oval 6">
              <a:extLst>
                <a:ext uri="{FF2B5EF4-FFF2-40B4-BE49-F238E27FC236}">
                  <a16:creationId xmlns:a16="http://schemas.microsoft.com/office/drawing/2014/main" id="{2CABDCA4-E47E-45BB-1F4F-F2BC6D42D52D}"/>
                </a:ext>
              </a:extLst>
            </p:cNvPr>
            <p:cNvSpPr/>
            <p:nvPr/>
          </p:nvSpPr>
          <p:spPr bwMode="gray">
            <a:xfrm>
              <a:off x="433709" y="1116774"/>
              <a:ext cx="1805196" cy="1805193"/>
            </a:xfrm>
            <a:prstGeom prst="ellipse">
              <a:avLst/>
            </a:prstGeom>
            <a:noFill/>
            <a:ln w="19050">
              <a:solidFill>
                <a:schemeClr val="accent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Verdana"/>
                <a:ea typeface="+mn-ea"/>
                <a:cs typeface="+mn-cs"/>
              </a:endParaRPr>
            </a:p>
          </p:txBody>
        </p:sp>
        <p:sp>
          <p:nvSpPr>
            <p:cNvPr id="8" name="Oval 7">
              <a:extLst>
                <a:ext uri="{FF2B5EF4-FFF2-40B4-BE49-F238E27FC236}">
                  <a16:creationId xmlns:a16="http://schemas.microsoft.com/office/drawing/2014/main" id="{2E3F9CD9-A10E-503F-70DA-6302B066273E}"/>
                </a:ext>
              </a:extLst>
            </p:cNvPr>
            <p:cNvSpPr/>
            <p:nvPr/>
          </p:nvSpPr>
          <p:spPr bwMode="gray">
            <a:xfrm>
              <a:off x="443862" y="1172330"/>
              <a:ext cx="1676400" cy="1676400"/>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grpSp>
      <p:pic>
        <p:nvPicPr>
          <p:cNvPr id="9" name="Picture 2" descr="Janet Schulenberg, Senior Director">
            <a:extLst>
              <a:ext uri="{FF2B5EF4-FFF2-40B4-BE49-F238E27FC236}">
                <a16:creationId xmlns:a16="http://schemas.microsoft.com/office/drawing/2014/main" id="{FBB9BA2E-2DA1-4BEE-818F-618A4C576F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14" t="18285" r="4163" b="8573"/>
          <a:stretch>
            <a:fillRect/>
          </a:stretch>
        </p:blipFill>
        <p:spPr bwMode="auto">
          <a:xfrm>
            <a:off x="1018903" y="1899615"/>
            <a:ext cx="1393319" cy="138970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108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2AA9A-7742-CEA6-765A-109C503F7E8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25D1C3A-2A7E-871B-C988-F9FB50EFE076}"/>
              </a:ext>
            </a:extLst>
          </p:cNvPr>
          <p:cNvSpPr>
            <a:spLocks noGrp="1"/>
          </p:cNvSpPr>
          <p:nvPr>
            <p:ph type="body" sz="quarter" idx="21"/>
          </p:nvPr>
        </p:nvSpPr>
        <p:spPr>
          <a:xfrm>
            <a:off x="4686870" y="3494256"/>
            <a:ext cx="748219" cy="221432"/>
          </a:xfrm>
        </p:spPr>
        <p:txBody>
          <a:bodyPr/>
          <a:lstStyle/>
          <a:p>
            <a:r>
              <a:rPr lang="en-US" dirty="0"/>
              <a:t>Section</a:t>
            </a:r>
          </a:p>
        </p:txBody>
      </p:sp>
      <p:sp>
        <p:nvSpPr>
          <p:cNvPr id="3" name="Text Placeholder 2">
            <a:extLst>
              <a:ext uri="{FF2B5EF4-FFF2-40B4-BE49-F238E27FC236}">
                <a16:creationId xmlns:a16="http://schemas.microsoft.com/office/drawing/2014/main" id="{FEF9A231-75D3-10BB-62D7-3D2D17D771D5}"/>
              </a:ext>
            </a:extLst>
          </p:cNvPr>
          <p:cNvSpPr>
            <a:spLocks noGrp="1"/>
          </p:cNvSpPr>
          <p:nvPr>
            <p:ph type="body" sz="quarter" idx="22"/>
          </p:nvPr>
        </p:nvSpPr>
        <p:spPr/>
        <p:txBody>
          <a:bodyPr/>
          <a:lstStyle/>
          <a:p>
            <a:r>
              <a:rPr lang="en-US" dirty="0"/>
              <a:t>4</a:t>
            </a:r>
          </a:p>
        </p:txBody>
      </p:sp>
      <p:sp>
        <p:nvSpPr>
          <p:cNvPr id="4" name="Title 3">
            <a:extLst>
              <a:ext uri="{FF2B5EF4-FFF2-40B4-BE49-F238E27FC236}">
                <a16:creationId xmlns:a16="http://schemas.microsoft.com/office/drawing/2014/main" id="{E149F902-B4DC-2A3C-84F7-21576D02B196}"/>
              </a:ext>
            </a:extLst>
          </p:cNvPr>
          <p:cNvSpPr>
            <a:spLocks noGrp="1"/>
          </p:cNvSpPr>
          <p:nvPr>
            <p:ph type="title"/>
          </p:nvPr>
        </p:nvSpPr>
        <p:spPr>
          <a:xfrm>
            <a:off x="457200" y="2657886"/>
            <a:ext cx="4114800" cy="346249"/>
          </a:xfrm>
        </p:spPr>
        <p:txBody>
          <a:bodyPr/>
          <a:lstStyle/>
          <a:p>
            <a:r>
              <a:rPr lang="en-US" dirty="0"/>
              <a:t>Demo</a:t>
            </a:r>
          </a:p>
        </p:txBody>
      </p:sp>
      <p:sp>
        <p:nvSpPr>
          <p:cNvPr id="5" name="Text Placeholder 4">
            <a:extLst>
              <a:ext uri="{FF2B5EF4-FFF2-40B4-BE49-F238E27FC236}">
                <a16:creationId xmlns:a16="http://schemas.microsoft.com/office/drawing/2014/main" id="{9443C666-A01A-D6E4-5CFA-F5B48F1C1863}"/>
              </a:ext>
            </a:extLst>
          </p:cNvPr>
          <p:cNvSpPr>
            <a:spLocks noGrp="1"/>
          </p:cNvSpPr>
          <p:nvPr>
            <p:ph type="body" sz="quarter" idx="19"/>
          </p:nvPr>
        </p:nvSpPr>
        <p:spPr>
          <a:xfrm>
            <a:off x="457200" y="3105325"/>
            <a:ext cx="4114800" cy="169277"/>
          </a:xfrm>
        </p:spPr>
        <p:txBody>
          <a:bodyPr/>
          <a:lstStyle/>
          <a:p>
            <a:r>
              <a:rPr lang="en-US" dirty="0"/>
              <a:t>Identifying Early Indicators in Rapid Insight</a:t>
            </a:r>
          </a:p>
        </p:txBody>
      </p:sp>
      <p:sp>
        <p:nvSpPr>
          <p:cNvPr id="6" name="Text Placeholder 5">
            <a:extLst>
              <a:ext uri="{FF2B5EF4-FFF2-40B4-BE49-F238E27FC236}">
                <a16:creationId xmlns:a16="http://schemas.microsoft.com/office/drawing/2014/main" id="{734F60C6-15D2-DEEE-8719-081689B7AAD7}"/>
              </a:ext>
            </a:extLst>
          </p:cNvPr>
          <p:cNvSpPr>
            <a:spLocks noGrp="1"/>
          </p:cNvSpPr>
          <p:nvPr>
            <p:ph type="body" sz="quarter" idx="20"/>
          </p:nvPr>
        </p:nvSpPr>
        <p:spPr/>
        <p:txBody>
          <a:bodyPr/>
          <a:lstStyle/>
          <a:p>
            <a:endParaRPr lang="en-US"/>
          </a:p>
        </p:txBody>
      </p:sp>
    </p:spTree>
    <p:extLst>
      <p:ext uri="{BB962C8B-B14F-4D97-AF65-F5344CB8AC3E}">
        <p14:creationId xmlns:p14="http://schemas.microsoft.com/office/powerpoint/2010/main" val="1763050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3AB4A-883C-399F-6966-75EC53DCCF3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364E670-A83A-B194-09DB-A18FFA1B410C}"/>
              </a:ext>
            </a:extLst>
          </p:cNvPr>
          <p:cNvSpPr>
            <a:spLocks noGrp="1"/>
          </p:cNvSpPr>
          <p:nvPr>
            <p:ph type="body" sz="quarter" idx="21"/>
          </p:nvPr>
        </p:nvSpPr>
        <p:spPr>
          <a:xfrm>
            <a:off x="4686870" y="3494256"/>
            <a:ext cx="748219" cy="221432"/>
          </a:xfrm>
        </p:spPr>
        <p:txBody>
          <a:bodyPr/>
          <a:lstStyle/>
          <a:p>
            <a:r>
              <a:rPr lang="en-US" dirty="0"/>
              <a:t>Section</a:t>
            </a:r>
          </a:p>
        </p:txBody>
      </p:sp>
      <p:sp>
        <p:nvSpPr>
          <p:cNvPr id="3" name="Text Placeholder 2">
            <a:extLst>
              <a:ext uri="{FF2B5EF4-FFF2-40B4-BE49-F238E27FC236}">
                <a16:creationId xmlns:a16="http://schemas.microsoft.com/office/drawing/2014/main" id="{8CAAF1B4-2BEF-435C-C8F4-570696C242B8}"/>
              </a:ext>
            </a:extLst>
          </p:cNvPr>
          <p:cNvSpPr>
            <a:spLocks noGrp="1"/>
          </p:cNvSpPr>
          <p:nvPr>
            <p:ph type="body" sz="quarter" idx="22"/>
          </p:nvPr>
        </p:nvSpPr>
        <p:spPr/>
        <p:txBody>
          <a:bodyPr/>
          <a:lstStyle/>
          <a:p>
            <a:r>
              <a:rPr lang="en-US" dirty="0"/>
              <a:t>5</a:t>
            </a:r>
          </a:p>
        </p:txBody>
      </p:sp>
      <p:sp>
        <p:nvSpPr>
          <p:cNvPr id="4" name="Title 3">
            <a:extLst>
              <a:ext uri="{FF2B5EF4-FFF2-40B4-BE49-F238E27FC236}">
                <a16:creationId xmlns:a16="http://schemas.microsoft.com/office/drawing/2014/main" id="{418BF1A4-8ABC-DD41-1D0D-0E90EBA18A76}"/>
              </a:ext>
            </a:extLst>
          </p:cNvPr>
          <p:cNvSpPr>
            <a:spLocks noGrp="1"/>
          </p:cNvSpPr>
          <p:nvPr>
            <p:ph type="title"/>
          </p:nvPr>
        </p:nvSpPr>
        <p:spPr>
          <a:xfrm>
            <a:off x="457200" y="2311638"/>
            <a:ext cx="5743050" cy="692497"/>
          </a:xfrm>
        </p:spPr>
        <p:txBody>
          <a:bodyPr/>
          <a:lstStyle/>
          <a:p>
            <a:r>
              <a:rPr lang="en-US" dirty="0"/>
              <a:t>Applying Insights on Your Campus</a:t>
            </a:r>
          </a:p>
        </p:txBody>
      </p:sp>
      <p:sp>
        <p:nvSpPr>
          <p:cNvPr id="5" name="Text Placeholder 4">
            <a:extLst>
              <a:ext uri="{FF2B5EF4-FFF2-40B4-BE49-F238E27FC236}">
                <a16:creationId xmlns:a16="http://schemas.microsoft.com/office/drawing/2014/main" id="{989A59E3-CA6C-8739-BBA3-0D11862A8BA3}"/>
              </a:ext>
            </a:extLst>
          </p:cNvPr>
          <p:cNvSpPr>
            <a:spLocks noGrp="1"/>
          </p:cNvSpPr>
          <p:nvPr>
            <p:ph type="body" sz="quarter" idx="19"/>
          </p:nvPr>
        </p:nvSpPr>
        <p:spPr>
          <a:xfrm>
            <a:off x="457200" y="3105325"/>
            <a:ext cx="4114800" cy="169277"/>
          </a:xfrm>
        </p:spPr>
        <p:txBody>
          <a:bodyPr/>
          <a:lstStyle/>
          <a:p>
            <a:r>
              <a:rPr lang="en-US" dirty="0"/>
              <a:t>Where Will You Start?</a:t>
            </a:r>
          </a:p>
        </p:txBody>
      </p:sp>
      <p:sp>
        <p:nvSpPr>
          <p:cNvPr id="6" name="Text Placeholder 5">
            <a:extLst>
              <a:ext uri="{FF2B5EF4-FFF2-40B4-BE49-F238E27FC236}">
                <a16:creationId xmlns:a16="http://schemas.microsoft.com/office/drawing/2014/main" id="{D53624DC-B7D9-70F8-924E-868BB7A039CA}"/>
              </a:ext>
            </a:extLst>
          </p:cNvPr>
          <p:cNvSpPr>
            <a:spLocks noGrp="1"/>
          </p:cNvSpPr>
          <p:nvPr>
            <p:ph type="body" sz="quarter" idx="20"/>
          </p:nvPr>
        </p:nvSpPr>
        <p:spPr/>
        <p:txBody>
          <a:bodyPr/>
          <a:lstStyle/>
          <a:p>
            <a:endParaRPr lang="en-US"/>
          </a:p>
        </p:txBody>
      </p:sp>
    </p:spTree>
    <p:extLst>
      <p:ext uri="{BB962C8B-B14F-4D97-AF65-F5344CB8AC3E}">
        <p14:creationId xmlns:p14="http://schemas.microsoft.com/office/powerpoint/2010/main" val="2777747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518B98-D7A2-47C4-8EB5-E3FE328A1664}"/>
              </a:ext>
            </a:extLst>
          </p:cNvPr>
          <p:cNvSpPr>
            <a:spLocks noGrp="1"/>
          </p:cNvSpPr>
          <p:nvPr>
            <p:ph type="title"/>
          </p:nvPr>
        </p:nvSpPr>
        <p:spPr/>
        <p:txBody>
          <a:bodyPr/>
          <a:lstStyle/>
          <a:p>
            <a:r>
              <a:rPr lang="en-US" dirty="0"/>
              <a:t>How to Use the Zoom Annotation Feature</a:t>
            </a:r>
          </a:p>
        </p:txBody>
      </p:sp>
      <p:sp>
        <p:nvSpPr>
          <p:cNvPr id="33" name="Line Callout 1 46">
            <a:extLst>
              <a:ext uri="{FF2B5EF4-FFF2-40B4-BE49-F238E27FC236}">
                <a16:creationId xmlns:a16="http://schemas.microsoft.com/office/drawing/2014/main" id="{8BE5ACFE-A592-C94C-8A98-89C139B747DE}"/>
              </a:ext>
            </a:extLst>
          </p:cNvPr>
          <p:cNvSpPr/>
          <p:nvPr/>
        </p:nvSpPr>
        <p:spPr bwMode="gray">
          <a:xfrm>
            <a:off x="289379" y="1188882"/>
            <a:ext cx="1556179" cy="338554"/>
          </a:xfrm>
          <a:prstGeom prst="borderCallout1">
            <a:avLst>
              <a:gd name="adj1" fmla="val 51351"/>
              <a:gd name="adj2" fmla="val 100090"/>
              <a:gd name="adj3" fmla="val 52659"/>
              <a:gd name="adj4" fmla="val 246896"/>
            </a:avLst>
          </a:prstGeom>
          <a:solidFill>
            <a:schemeClr val="bg1"/>
          </a:solidFill>
          <a:ln w="12700" cap="flat" cmpd="sng" algn="ctr">
            <a:solidFill>
              <a:schemeClr val="tx2"/>
            </a:solidFill>
            <a:prstDash val="solid"/>
            <a:miter lim="800000"/>
            <a:headEnd type="none" w="med" len="med"/>
            <a:tailEnd type="oval" w="sm" len="sm"/>
          </a:ln>
          <a:effectLst/>
        </p:spPr>
        <p:txBody>
          <a:bodyPr vert="horz" wrap="square" lIns="91440" tIns="45720" rIns="91440" bIns="45720" numCol="1" rtlCol="0" anchor="t" anchorCtr="0" compatLnSpc="1">
            <a:prstTxWarp prst="textNoShape">
              <a:avLst/>
            </a:prstTxWarp>
            <a:spAutoFit/>
          </a:bodyPr>
          <a:lstStyle/>
          <a:p>
            <a:r>
              <a:rPr lang="en-US" sz="800" b="1" dirty="0"/>
              <a:t>Step 1: </a:t>
            </a:r>
            <a:r>
              <a:rPr lang="en-US" sz="800" dirty="0"/>
              <a:t>View Options, then Annotate.</a:t>
            </a:r>
          </a:p>
        </p:txBody>
      </p:sp>
      <p:sp>
        <p:nvSpPr>
          <p:cNvPr id="43" name="Line Callout 1 46">
            <a:extLst>
              <a:ext uri="{FF2B5EF4-FFF2-40B4-BE49-F238E27FC236}">
                <a16:creationId xmlns:a16="http://schemas.microsoft.com/office/drawing/2014/main" id="{0AC85398-56B3-194E-A4C3-348DCED4E4DE}"/>
              </a:ext>
            </a:extLst>
          </p:cNvPr>
          <p:cNvSpPr/>
          <p:nvPr/>
        </p:nvSpPr>
        <p:spPr bwMode="gray">
          <a:xfrm>
            <a:off x="289379" y="3738489"/>
            <a:ext cx="1212088" cy="584775"/>
          </a:xfrm>
          <a:prstGeom prst="borderCallout1">
            <a:avLst>
              <a:gd name="adj1" fmla="val 49625"/>
              <a:gd name="adj2" fmla="val 99611"/>
              <a:gd name="adj3" fmla="val 48241"/>
              <a:gd name="adj4" fmla="val 153815"/>
            </a:avLst>
          </a:prstGeom>
          <a:solidFill>
            <a:schemeClr val="bg1"/>
          </a:solidFill>
          <a:ln w="12700" cap="flat" cmpd="sng" algn="ctr">
            <a:solidFill>
              <a:schemeClr val="tx2"/>
            </a:solidFill>
            <a:prstDash val="solid"/>
            <a:miter lim="800000"/>
            <a:headEnd type="none" w="med" len="med"/>
            <a:tailEnd type="oval" w="sm" len="sm"/>
          </a:ln>
          <a:effectLst/>
        </p:spPr>
        <p:txBody>
          <a:bodyPr vert="horz" wrap="square" lIns="91440" tIns="45720" rIns="91440" bIns="45720" numCol="1" rtlCol="0" anchor="t" anchorCtr="0" compatLnSpc="1">
            <a:prstTxWarp prst="textNoShape">
              <a:avLst/>
            </a:prstTxWarp>
            <a:spAutoFit/>
          </a:bodyPr>
          <a:lstStyle/>
          <a:p>
            <a:r>
              <a:rPr lang="en-US" sz="800" b="1" dirty="0"/>
              <a:t>Step 2: </a:t>
            </a:r>
            <a:r>
              <a:rPr lang="en-US" sz="800" dirty="0"/>
              <a:t>Panel with different options for annotation. Please select Stamp.</a:t>
            </a:r>
          </a:p>
        </p:txBody>
      </p:sp>
      <p:pic>
        <p:nvPicPr>
          <p:cNvPr id="1028" name="Picture 4">
            <a:extLst>
              <a:ext uri="{FF2B5EF4-FFF2-40B4-BE49-F238E27FC236}">
                <a16:creationId xmlns:a16="http://schemas.microsoft.com/office/drawing/2014/main" id="{D9523CA5-D581-4053-B969-17210DF698E3}"/>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564" t="47537" r="9184" b="30311"/>
          <a:stretch/>
        </p:blipFill>
        <p:spPr bwMode="auto">
          <a:xfrm>
            <a:off x="2217768" y="3856654"/>
            <a:ext cx="3910984" cy="256478"/>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grpSp>
        <p:nvGrpSpPr>
          <p:cNvPr id="31" name="Group 30">
            <a:extLst>
              <a:ext uri="{FF2B5EF4-FFF2-40B4-BE49-F238E27FC236}">
                <a16:creationId xmlns:a16="http://schemas.microsoft.com/office/drawing/2014/main" id="{A5267048-8430-B844-9106-355E32B6AFD7}"/>
              </a:ext>
              <a:ext uri="{C183D7F6-B498-43B3-948B-1728B52AA6E4}">
                <adec:decorative xmlns:adec="http://schemas.microsoft.com/office/drawing/2017/decorative" val="1"/>
              </a:ext>
            </a:extLst>
          </p:cNvPr>
          <p:cNvGrpSpPr/>
          <p:nvPr/>
        </p:nvGrpSpPr>
        <p:grpSpPr>
          <a:xfrm>
            <a:off x="2217768" y="1036017"/>
            <a:ext cx="3905220" cy="2263516"/>
            <a:chOff x="188244" y="2044019"/>
            <a:chExt cx="4027397" cy="2139958"/>
          </a:xfrm>
        </p:grpSpPr>
        <p:pic>
          <p:nvPicPr>
            <p:cNvPr id="32" name="Picture 31" descr="A screenshot of a computer screen&#10;&#10;Description automatically generated">
              <a:extLst>
                <a:ext uri="{FF2B5EF4-FFF2-40B4-BE49-F238E27FC236}">
                  <a16:creationId xmlns:a16="http://schemas.microsoft.com/office/drawing/2014/main" id="{FD482FD8-9AAA-BE46-B002-EA47AE919D7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88244" y="2044019"/>
              <a:ext cx="4027397" cy="2139958"/>
            </a:xfrm>
            <a:prstGeom prst="rect">
              <a:avLst/>
            </a:prstGeom>
          </p:spPr>
        </p:pic>
        <p:pic>
          <p:nvPicPr>
            <p:cNvPr id="35" name="Picture 34" descr="A screenshot of a computer screen&#10;&#10;Description automatically generated">
              <a:extLst>
                <a:ext uri="{FF2B5EF4-FFF2-40B4-BE49-F238E27FC236}">
                  <a16:creationId xmlns:a16="http://schemas.microsoft.com/office/drawing/2014/main" id="{AC7F2830-9DF7-304F-AACF-ACCE6C863269}"/>
                </a:ext>
              </a:extLst>
            </p:cNvPr>
            <p:cNvPicPr>
              <a:picLocks noChangeAspect="1"/>
            </p:cNvPicPr>
            <p:nvPr/>
          </p:nvPicPr>
          <p:blipFill rotWithShape="1">
            <a:blip r:embed="rId5"/>
            <a:srcRect l="56759" t="35737" r="30926" b="51573"/>
            <a:stretch/>
          </p:blipFill>
          <p:spPr>
            <a:xfrm>
              <a:off x="3373583" y="2442355"/>
              <a:ext cx="740660" cy="429263"/>
            </a:xfrm>
            <a:prstGeom prst="rect">
              <a:avLst/>
            </a:prstGeom>
          </p:spPr>
        </p:pic>
        <p:sp>
          <p:nvSpPr>
            <p:cNvPr id="36" name="Rectangle 35">
              <a:extLst>
                <a:ext uri="{FF2B5EF4-FFF2-40B4-BE49-F238E27FC236}">
                  <a16:creationId xmlns:a16="http://schemas.microsoft.com/office/drawing/2014/main" id="{5FD69DCE-16B1-104B-8D26-C6CEABBA58CC}"/>
                </a:ext>
              </a:extLst>
            </p:cNvPr>
            <p:cNvSpPr/>
            <p:nvPr/>
          </p:nvSpPr>
          <p:spPr bwMode="gray">
            <a:xfrm>
              <a:off x="3303270" y="2797428"/>
              <a:ext cx="45719" cy="13833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4" name="Rectangle 3">
            <a:extLst>
              <a:ext uri="{FF2B5EF4-FFF2-40B4-BE49-F238E27FC236}">
                <a16:creationId xmlns:a16="http://schemas.microsoft.com/office/drawing/2014/main" id="{6062FD7F-2A27-C546-9CDC-9F00210EAB81}"/>
              </a:ext>
              <a:ext uri="{C183D7F6-B498-43B3-948B-1728B52AA6E4}">
                <adec:decorative xmlns:adec="http://schemas.microsoft.com/office/drawing/2017/decorative" val="1"/>
              </a:ext>
            </a:extLst>
          </p:cNvPr>
          <p:cNvSpPr/>
          <p:nvPr/>
        </p:nvSpPr>
        <p:spPr bwMode="gray">
          <a:xfrm>
            <a:off x="5260461" y="2063230"/>
            <a:ext cx="860097" cy="83000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91" name="Picture 90">
            <a:extLst>
              <a:ext uri="{FF2B5EF4-FFF2-40B4-BE49-F238E27FC236}">
                <a16:creationId xmlns:a16="http://schemas.microsoft.com/office/drawing/2014/main" id="{DBBF08CC-C6EC-7F41-A311-1530B0BD11DD}"/>
              </a:ext>
              <a:ext uri="{C183D7F6-B498-43B3-948B-1728B52AA6E4}">
                <adec:decorative xmlns:adec="http://schemas.microsoft.com/office/drawing/2017/decorative" val="1"/>
              </a:ext>
            </a:extLst>
          </p:cNvPr>
          <p:cNvPicPr>
            <a:picLocks noChangeAspect="1"/>
          </p:cNvPicPr>
          <p:nvPr/>
        </p:nvPicPr>
        <p:blipFill rotWithShape="1">
          <a:blip r:embed="rId6"/>
          <a:srcRect l="54524" r="29096" b="77211"/>
          <a:stretch/>
        </p:blipFill>
        <p:spPr>
          <a:xfrm>
            <a:off x="4139221" y="1369539"/>
            <a:ext cx="1344719" cy="1052423"/>
          </a:xfrm>
          <a:prstGeom prst="rect">
            <a:avLst/>
          </a:prstGeom>
        </p:spPr>
      </p:pic>
      <p:sp>
        <p:nvSpPr>
          <p:cNvPr id="28" name="Rectangle 27">
            <a:extLst>
              <a:ext uri="{FF2B5EF4-FFF2-40B4-BE49-F238E27FC236}">
                <a16:creationId xmlns:a16="http://schemas.microsoft.com/office/drawing/2014/main" id="{97CF28D6-ED08-704E-BA76-A875456DD010}"/>
              </a:ext>
              <a:ext uri="{C183D7F6-B498-43B3-948B-1728B52AA6E4}">
                <adec:decorative xmlns:adec="http://schemas.microsoft.com/office/drawing/2017/decorative" val="1"/>
              </a:ext>
            </a:extLst>
          </p:cNvPr>
          <p:cNvSpPr/>
          <p:nvPr/>
        </p:nvSpPr>
        <p:spPr bwMode="gray">
          <a:xfrm>
            <a:off x="4138634" y="1358159"/>
            <a:ext cx="763099" cy="15388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Rectangle 28">
            <a:extLst>
              <a:ext uri="{FF2B5EF4-FFF2-40B4-BE49-F238E27FC236}">
                <a16:creationId xmlns:a16="http://schemas.microsoft.com/office/drawing/2014/main" id="{3043CF19-0AEC-1941-8848-3E0A75AC3ADB}"/>
              </a:ext>
              <a:ext uri="{C183D7F6-B498-43B3-948B-1728B52AA6E4}">
                <adec:decorative xmlns:adec="http://schemas.microsoft.com/office/drawing/2017/decorative" val="1"/>
              </a:ext>
            </a:extLst>
          </p:cNvPr>
          <p:cNvSpPr/>
          <p:nvPr/>
        </p:nvSpPr>
        <p:spPr bwMode="gray">
          <a:xfrm>
            <a:off x="4138636" y="1871584"/>
            <a:ext cx="1344719" cy="153889"/>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Rectangle 22">
            <a:extLst>
              <a:ext uri="{FF2B5EF4-FFF2-40B4-BE49-F238E27FC236}">
                <a16:creationId xmlns:a16="http://schemas.microsoft.com/office/drawing/2014/main" id="{F1299654-DA2E-BC41-AB02-2413AA48692E}"/>
              </a:ext>
              <a:ext uri="{C183D7F6-B498-43B3-948B-1728B52AA6E4}">
                <adec:decorative xmlns:adec="http://schemas.microsoft.com/office/drawing/2017/decorative" val="1"/>
              </a:ext>
            </a:extLst>
          </p:cNvPr>
          <p:cNvSpPr/>
          <p:nvPr/>
        </p:nvSpPr>
        <p:spPr bwMode="gray">
          <a:xfrm>
            <a:off x="4370763" y="1033809"/>
            <a:ext cx="364929" cy="7909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rapezoid 24">
            <a:extLst>
              <a:ext uri="{FF2B5EF4-FFF2-40B4-BE49-F238E27FC236}">
                <a16:creationId xmlns:a16="http://schemas.microsoft.com/office/drawing/2014/main" id="{5925ED09-F14E-5F4F-B05D-C7A539BAAE14}"/>
              </a:ext>
              <a:ext uri="{C183D7F6-B498-43B3-948B-1728B52AA6E4}">
                <adec:decorative xmlns:adec="http://schemas.microsoft.com/office/drawing/2017/decorative" val="1"/>
              </a:ext>
            </a:extLst>
          </p:cNvPr>
          <p:cNvSpPr/>
          <p:nvPr/>
        </p:nvSpPr>
        <p:spPr bwMode="gray">
          <a:xfrm>
            <a:off x="4132448" y="1122396"/>
            <a:ext cx="841557" cy="228665"/>
          </a:xfrm>
          <a:prstGeom prst="trapezoid">
            <a:avLst>
              <a:gd name="adj" fmla="val 107319"/>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Oval 7">
            <a:extLst>
              <a:ext uri="{FF2B5EF4-FFF2-40B4-BE49-F238E27FC236}">
                <a16:creationId xmlns:a16="http://schemas.microsoft.com/office/drawing/2014/main" id="{A803152D-162B-5E4D-B58E-4C19CC7FC907}"/>
              </a:ext>
              <a:ext uri="{C183D7F6-B498-43B3-948B-1728B52AA6E4}">
                <adec:decorative xmlns:adec="http://schemas.microsoft.com/office/drawing/2017/decorative" val="1"/>
              </a:ext>
            </a:extLst>
          </p:cNvPr>
          <p:cNvSpPr/>
          <p:nvPr/>
        </p:nvSpPr>
        <p:spPr bwMode="gray">
          <a:xfrm>
            <a:off x="3272117" y="3810721"/>
            <a:ext cx="348343" cy="348343"/>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cxnSp>
        <p:nvCxnSpPr>
          <p:cNvPr id="11" name="Straight Connector 10">
            <a:extLst>
              <a:ext uri="{FF2B5EF4-FFF2-40B4-BE49-F238E27FC236}">
                <a16:creationId xmlns:a16="http://schemas.microsoft.com/office/drawing/2014/main" id="{DC4E0882-6089-12D4-419A-F0817EBC2E96}"/>
              </a:ext>
              <a:ext uri="{C183D7F6-B498-43B3-948B-1728B52AA6E4}">
                <adec:decorative xmlns:adec="http://schemas.microsoft.com/office/drawing/2017/decorative" val="1"/>
              </a:ext>
            </a:extLst>
          </p:cNvPr>
          <p:cNvCxnSpPr>
            <a:cxnSpLocks/>
          </p:cNvCxnSpPr>
          <p:nvPr/>
        </p:nvCxnSpPr>
        <p:spPr bwMode="gray">
          <a:xfrm>
            <a:off x="279056" y="626203"/>
            <a:ext cx="5849226"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B0AA595C-779A-4F9D-5A5D-C34D212BC7D9}"/>
              </a:ext>
            </a:extLst>
          </p:cNvPr>
          <p:cNvSpPr/>
          <p:nvPr/>
        </p:nvSpPr>
        <p:spPr bwMode="gray">
          <a:xfrm>
            <a:off x="2903284" y="2397551"/>
            <a:ext cx="384201" cy="161364"/>
          </a:xfrm>
          <a:prstGeom prst="rect">
            <a:avLst/>
          </a:prstGeom>
          <a:solidFill>
            <a:srgbClr val="0134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293384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6B297E-9C7D-E94A-8626-99DB0BCC3D94}"/>
              </a:ext>
              <a:ext uri="{C183D7F6-B498-43B3-948B-1728B52AA6E4}">
                <adec:decorative xmlns:adec="http://schemas.microsoft.com/office/drawing/2017/decorative" val="1"/>
              </a:ext>
            </a:extLst>
          </p:cNvPr>
          <p:cNvSpPr/>
          <p:nvPr/>
        </p:nvSpPr>
        <p:spPr bwMode="gray">
          <a:xfrm>
            <a:off x="277813" y="1294343"/>
            <a:ext cx="1453038" cy="128847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Rectangle 5">
            <a:extLst>
              <a:ext uri="{FF2B5EF4-FFF2-40B4-BE49-F238E27FC236}">
                <a16:creationId xmlns:a16="http://schemas.microsoft.com/office/drawing/2014/main" id="{0327A282-F5AB-C44A-BDEC-7182E424C6B9}"/>
              </a:ext>
              <a:ext uri="{C183D7F6-B498-43B3-948B-1728B52AA6E4}">
                <adec:decorative xmlns:adec="http://schemas.microsoft.com/office/drawing/2017/decorative" val="1"/>
              </a:ext>
            </a:extLst>
          </p:cNvPr>
          <p:cNvSpPr/>
          <p:nvPr/>
        </p:nvSpPr>
        <p:spPr bwMode="gray">
          <a:xfrm>
            <a:off x="3205904" y="1294343"/>
            <a:ext cx="1453038" cy="128847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ectangle 9">
            <a:extLst>
              <a:ext uri="{FF2B5EF4-FFF2-40B4-BE49-F238E27FC236}">
                <a16:creationId xmlns:a16="http://schemas.microsoft.com/office/drawing/2014/main" id="{4D13187A-5E0C-2A4C-B8E9-39FC741BB4AB}"/>
              </a:ext>
              <a:ext uri="{C183D7F6-B498-43B3-948B-1728B52AA6E4}">
                <adec:decorative xmlns:adec="http://schemas.microsoft.com/office/drawing/2017/decorative" val="1"/>
              </a:ext>
            </a:extLst>
          </p:cNvPr>
          <p:cNvSpPr/>
          <p:nvPr/>
        </p:nvSpPr>
        <p:spPr bwMode="gray">
          <a:xfrm>
            <a:off x="1741859" y="2582817"/>
            <a:ext cx="1453038" cy="128847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Rectangle 11">
            <a:extLst>
              <a:ext uri="{FF2B5EF4-FFF2-40B4-BE49-F238E27FC236}">
                <a16:creationId xmlns:a16="http://schemas.microsoft.com/office/drawing/2014/main" id="{96B1AC7D-453C-F841-99D7-113BC53BFF66}"/>
              </a:ext>
              <a:ext uri="{C183D7F6-B498-43B3-948B-1728B52AA6E4}">
                <adec:decorative xmlns:adec="http://schemas.microsoft.com/office/drawing/2017/decorative" val="1"/>
              </a:ext>
            </a:extLst>
          </p:cNvPr>
          <p:cNvSpPr/>
          <p:nvPr/>
        </p:nvSpPr>
        <p:spPr bwMode="gray">
          <a:xfrm>
            <a:off x="4669950" y="2582817"/>
            <a:ext cx="1453038" cy="128847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ext Placeholder 6">
            <a:extLst>
              <a:ext uri="{FF2B5EF4-FFF2-40B4-BE49-F238E27FC236}">
                <a16:creationId xmlns:a16="http://schemas.microsoft.com/office/drawing/2014/main" id="{FAAF77DE-9CDC-6FCB-3BF1-EE2CD369BE14}"/>
              </a:ext>
            </a:extLst>
          </p:cNvPr>
          <p:cNvSpPr>
            <a:spLocks noGrp="1"/>
          </p:cNvSpPr>
          <p:nvPr>
            <p:ph type="body" sz="quarter" idx="16"/>
          </p:nvPr>
        </p:nvSpPr>
        <p:spPr/>
        <p:txBody>
          <a:bodyPr/>
          <a:lstStyle/>
          <a:p>
            <a:r>
              <a:rPr lang="en-US" dirty="0"/>
              <a:t>Applying Insights on Your Campus</a:t>
            </a:r>
          </a:p>
        </p:txBody>
      </p:sp>
      <p:sp>
        <p:nvSpPr>
          <p:cNvPr id="3" name="Title 2">
            <a:extLst>
              <a:ext uri="{FF2B5EF4-FFF2-40B4-BE49-F238E27FC236}">
                <a16:creationId xmlns:a16="http://schemas.microsoft.com/office/drawing/2014/main" id="{2F04E8BD-1856-44A8-B6FC-DC20B3D64E04}"/>
              </a:ext>
            </a:extLst>
          </p:cNvPr>
          <p:cNvSpPr>
            <a:spLocks noGrp="1"/>
          </p:cNvSpPr>
          <p:nvPr>
            <p:ph type="title"/>
          </p:nvPr>
        </p:nvSpPr>
        <p:spPr>
          <a:xfrm>
            <a:off x="280193" y="309824"/>
            <a:ext cx="5842795" cy="256480"/>
          </a:xfrm>
        </p:spPr>
        <p:txBody>
          <a:bodyPr/>
          <a:lstStyle/>
          <a:p>
            <a:r>
              <a:rPr lang="en-US" dirty="0"/>
              <a:t>Where Will You Start?</a:t>
            </a:r>
          </a:p>
        </p:txBody>
      </p:sp>
      <p:sp>
        <p:nvSpPr>
          <p:cNvPr id="5" name="Text Placeholder 4">
            <a:extLst>
              <a:ext uri="{FF2B5EF4-FFF2-40B4-BE49-F238E27FC236}">
                <a16:creationId xmlns:a16="http://schemas.microsoft.com/office/drawing/2014/main" id="{FA44F3F8-CE53-C4BB-C0E2-6FB79ECB7B68}"/>
              </a:ext>
            </a:extLst>
          </p:cNvPr>
          <p:cNvSpPr>
            <a:spLocks noGrp="1"/>
          </p:cNvSpPr>
          <p:nvPr>
            <p:ph type="body" sz="quarter" idx="15"/>
          </p:nvPr>
        </p:nvSpPr>
        <p:spPr>
          <a:xfrm>
            <a:off x="849689" y="758208"/>
            <a:ext cx="4712430" cy="307777"/>
          </a:xfrm>
        </p:spPr>
        <p:txBody>
          <a:bodyPr/>
          <a:lstStyle/>
          <a:p>
            <a:pPr algn="ctr"/>
            <a:r>
              <a:rPr lang="en-US" sz="1000" b="1" dirty="0"/>
              <a:t>Which of these common early indicators of attrition are you interested in exploring?</a:t>
            </a:r>
          </a:p>
        </p:txBody>
      </p:sp>
      <p:sp>
        <p:nvSpPr>
          <p:cNvPr id="29" name="Text Placeholder 9">
            <a:extLst>
              <a:ext uri="{FF2B5EF4-FFF2-40B4-BE49-F238E27FC236}">
                <a16:creationId xmlns:a16="http://schemas.microsoft.com/office/drawing/2014/main" id="{4B742661-C140-E34A-B16C-6FB4B2F566A1}"/>
              </a:ext>
            </a:extLst>
          </p:cNvPr>
          <p:cNvSpPr txBox="1">
            <a:spLocks/>
          </p:cNvSpPr>
          <p:nvPr/>
        </p:nvSpPr>
        <p:spPr bwMode="gray">
          <a:xfrm>
            <a:off x="266270" y="1416115"/>
            <a:ext cx="1453038" cy="400110"/>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300" dirty="0">
                <a:solidFill>
                  <a:schemeClr val="accent6"/>
                </a:solidFill>
                <a:latin typeface="+mj-lt"/>
              </a:rPr>
              <a:t>Not registered for next term</a:t>
            </a:r>
          </a:p>
        </p:txBody>
      </p:sp>
      <p:sp>
        <p:nvSpPr>
          <p:cNvPr id="17" name="Text Placeholder 9">
            <a:extLst>
              <a:ext uri="{FF2B5EF4-FFF2-40B4-BE49-F238E27FC236}">
                <a16:creationId xmlns:a16="http://schemas.microsoft.com/office/drawing/2014/main" id="{43C03CA4-B10D-E64B-A644-EEC39E541AB3}"/>
              </a:ext>
            </a:extLst>
          </p:cNvPr>
          <p:cNvSpPr txBox="1">
            <a:spLocks/>
          </p:cNvSpPr>
          <p:nvPr/>
        </p:nvSpPr>
        <p:spPr bwMode="gray">
          <a:xfrm>
            <a:off x="1858778" y="1418214"/>
            <a:ext cx="1219200" cy="600164"/>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300" dirty="0">
                <a:solidFill>
                  <a:schemeClr val="accent4"/>
                </a:solidFill>
                <a:latin typeface="+mj-lt"/>
                <a:ea typeface="Verdana" panose="020B0604030504040204" pitchFamily="34" charset="0"/>
                <a:cs typeface="Verdana" panose="020B0604030504040204" pitchFamily="34" charset="0"/>
              </a:rPr>
              <a:t>Multiple course drops or withdrawals</a:t>
            </a:r>
          </a:p>
        </p:txBody>
      </p:sp>
      <p:sp>
        <p:nvSpPr>
          <p:cNvPr id="27" name="Text Placeholder 9">
            <a:extLst>
              <a:ext uri="{FF2B5EF4-FFF2-40B4-BE49-F238E27FC236}">
                <a16:creationId xmlns:a16="http://schemas.microsoft.com/office/drawing/2014/main" id="{29CB0A38-1873-9C46-9B06-AB88637F1D52}"/>
              </a:ext>
            </a:extLst>
          </p:cNvPr>
          <p:cNvSpPr txBox="1">
            <a:spLocks/>
          </p:cNvSpPr>
          <p:nvPr/>
        </p:nvSpPr>
        <p:spPr bwMode="gray">
          <a:xfrm>
            <a:off x="3322823" y="1418214"/>
            <a:ext cx="1219200" cy="600164"/>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300" dirty="0">
                <a:solidFill>
                  <a:schemeClr val="accent6"/>
                </a:solidFill>
                <a:latin typeface="+mj-lt"/>
                <a:ea typeface="Verdana" panose="020B0604030504040204" pitchFamily="34" charset="0"/>
                <a:cs typeface="Verdana" panose="020B0604030504040204" pitchFamily="34" charset="0"/>
              </a:rPr>
              <a:t>No advising meetings documented</a:t>
            </a:r>
          </a:p>
        </p:txBody>
      </p:sp>
      <p:sp>
        <p:nvSpPr>
          <p:cNvPr id="15" name="Text Placeholder 9">
            <a:extLst>
              <a:ext uri="{FF2B5EF4-FFF2-40B4-BE49-F238E27FC236}">
                <a16:creationId xmlns:a16="http://schemas.microsoft.com/office/drawing/2014/main" id="{686841FD-42A9-9E48-B72D-F4D111A23DC5}"/>
              </a:ext>
            </a:extLst>
          </p:cNvPr>
          <p:cNvSpPr txBox="1">
            <a:spLocks/>
          </p:cNvSpPr>
          <p:nvPr/>
        </p:nvSpPr>
        <p:spPr bwMode="gray">
          <a:xfrm>
            <a:off x="4786869" y="1418214"/>
            <a:ext cx="1219200" cy="600164"/>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300" dirty="0">
                <a:solidFill>
                  <a:schemeClr val="accent4"/>
                </a:solidFill>
                <a:latin typeface="+mj-lt"/>
                <a:ea typeface="Verdana" panose="020B0604030504040204" pitchFamily="34" charset="0"/>
                <a:cs typeface="Verdana" panose="020B0604030504040204" pitchFamily="34" charset="0"/>
              </a:rPr>
              <a:t>Low utilization of campus resources</a:t>
            </a:r>
          </a:p>
        </p:txBody>
      </p:sp>
      <p:sp>
        <p:nvSpPr>
          <p:cNvPr id="21" name="Text Placeholder 9">
            <a:extLst>
              <a:ext uri="{FF2B5EF4-FFF2-40B4-BE49-F238E27FC236}">
                <a16:creationId xmlns:a16="http://schemas.microsoft.com/office/drawing/2014/main" id="{FDCC5E09-163F-064F-8ECB-992C8630ADC7}"/>
              </a:ext>
            </a:extLst>
          </p:cNvPr>
          <p:cNvSpPr txBox="1">
            <a:spLocks/>
          </p:cNvSpPr>
          <p:nvPr/>
        </p:nvSpPr>
        <p:spPr bwMode="gray">
          <a:xfrm>
            <a:off x="266270" y="2771606"/>
            <a:ext cx="1453038" cy="200055"/>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300" dirty="0">
                <a:solidFill>
                  <a:schemeClr val="accent4"/>
                </a:solidFill>
                <a:latin typeface="+mj-lt"/>
                <a:ea typeface="Verdana" panose="020B0604030504040204" pitchFamily="34" charset="0"/>
                <a:cs typeface="Verdana" panose="020B0604030504040204" pitchFamily="34" charset="0"/>
              </a:rPr>
              <a:t>Frequent absences</a:t>
            </a:r>
          </a:p>
        </p:txBody>
      </p:sp>
      <p:sp>
        <p:nvSpPr>
          <p:cNvPr id="25" name="Text Placeholder 9">
            <a:extLst>
              <a:ext uri="{FF2B5EF4-FFF2-40B4-BE49-F238E27FC236}">
                <a16:creationId xmlns:a16="http://schemas.microsoft.com/office/drawing/2014/main" id="{27C7914B-45C0-A243-9BBC-33CDA65491A9}"/>
              </a:ext>
            </a:extLst>
          </p:cNvPr>
          <p:cNvSpPr txBox="1">
            <a:spLocks/>
          </p:cNvSpPr>
          <p:nvPr/>
        </p:nvSpPr>
        <p:spPr bwMode="gray">
          <a:xfrm>
            <a:off x="1847234" y="2771606"/>
            <a:ext cx="1219200" cy="600164"/>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300" dirty="0">
                <a:solidFill>
                  <a:schemeClr val="accent6"/>
                </a:solidFill>
                <a:latin typeface="+mj-lt"/>
                <a:ea typeface="Verdana" panose="020B0604030504040204" pitchFamily="34" charset="0"/>
                <a:cs typeface="Verdana" panose="020B0604030504040204" pitchFamily="34" charset="0"/>
              </a:rPr>
              <a:t>Account holds or late payments</a:t>
            </a:r>
          </a:p>
        </p:txBody>
      </p:sp>
      <p:sp>
        <p:nvSpPr>
          <p:cNvPr id="19" name="Text Placeholder 9">
            <a:extLst>
              <a:ext uri="{FF2B5EF4-FFF2-40B4-BE49-F238E27FC236}">
                <a16:creationId xmlns:a16="http://schemas.microsoft.com/office/drawing/2014/main" id="{4433F060-004E-7C44-AB72-BD7D67D6AD33}"/>
              </a:ext>
            </a:extLst>
          </p:cNvPr>
          <p:cNvSpPr txBox="1">
            <a:spLocks/>
          </p:cNvSpPr>
          <p:nvPr/>
        </p:nvSpPr>
        <p:spPr bwMode="gray">
          <a:xfrm>
            <a:off x="3322823" y="2771606"/>
            <a:ext cx="1219200" cy="400110"/>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300" dirty="0">
                <a:solidFill>
                  <a:schemeClr val="accent4"/>
                </a:solidFill>
                <a:latin typeface="+mj-lt"/>
                <a:ea typeface="Verdana" panose="020B0604030504040204" pitchFamily="34" charset="0"/>
                <a:cs typeface="Verdana" panose="020B0604030504040204" pitchFamily="34" charset="0"/>
              </a:rPr>
              <a:t>Unmet financial need </a:t>
            </a:r>
          </a:p>
        </p:txBody>
      </p:sp>
      <p:sp>
        <p:nvSpPr>
          <p:cNvPr id="23" name="Text Placeholder 9">
            <a:extLst>
              <a:ext uri="{FF2B5EF4-FFF2-40B4-BE49-F238E27FC236}">
                <a16:creationId xmlns:a16="http://schemas.microsoft.com/office/drawing/2014/main" id="{51413B73-1F7E-3643-AC34-B84756CB9FA1}"/>
              </a:ext>
            </a:extLst>
          </p:cNvPr>
          <p:cNvSpPr txBox="1">
            <a:spLocks/>
          </p:cNvSpPr>
          <p:nvPr/>
        </p:nvSpPr>
        <p:spPr bwMode="gray">
          <a:xfrm>
            <a:off x="4786869" y="2766178"/>
            <a:ext cx="1219200" cy="400110"/>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ctr">
              <a:buNone/>
            </a:pPr>
            <a:r>
              <a:rPr lang="en-US" sz="1300" dirty="0">
                <a:solidFill>
                  <a:schemeClr val="accent6"/>
                </a:solidFill>
                <a:latin typeface="+mj-lt"/>
                <a:ea typeface="Verdana" panose="020B0604030504040204" pitchFamily="34" charset="0"/>
                <a:cs typeface="Verdana" panose="020B0604030504040204" pitchFamily="34" charset="0"/>
              </a:rPr>
              <a:t>Low midterm performance</a:t>
            </a:r>
          </a:p>
        </p:txBody>
      </p:sp>
      <p:sp>
        <p:nvSpPr>
          <p:cNvPr id="36" name="Text Placeholder 4">
            <a:extLst>
              <a:ext uri="{FF2B5EF4-FFF2-40B4-BE49-F238E27FC236}">
                <a16:creationId xmlns:a16="http://schemas.microsoft.com/office/drawing/2014/main" id="{BCD480F5-DED8-EA82-482E-1328E5120423}"/>
              </a:ext>
            </a:extLst>
          </p:cNvPr>
          <p:cNvSpPr txBox="1">
            <a:spLocks/>
          </p:cNvSpPr>
          <p:nvPr/>
        </p:nvSpPr>
        <p:spPr bwMode="gray">
          <a:xfrm>
            <a:off x="401426" y="4241064"/>
            <a:ext cx="5842794" cy="184666"/>
          </a:xfrm>
          <a:prstGeom prst="rect">
            <a:avLst/>
          </a:prstGeom>
        </p:spPr>
        <p:txBody>
          <a:bodyPr vert="horz" wrap="square" lIns="0" tIns="0" rIns="0" bIns="0" rtlCol="0">
            <a:spAutoFit/>
          </a:bodyPr>
          <a:lstStyle>
            <a:lvl1pPr marL="0" indent="0" algn="l" defTabSz="480060" rtl="0" eaLnBrk="1" latinLnBrk="0" hangingPunct="1">
              <a:lnSpc>
                <a:spcPct val="100000"/>
              </a:lnSpc>
              <a:spcBef>
                <a:spcPts val="0"/>
              </a:spcBef>
              <a:buClrTx/>
              <a:buFont typeface="Arial" panose="020B0604020202020204" pitchFamily="34" charset="0"/>
              <a:buNone/>
              <a:defRPr sz="1200" kern="1200">
                <a:solidFill>
                  <a:schemeClr val="tx1"/>
                </a:solidFill>
                <a:latin typeface="+mn-lt"/>
                <a:ea typeface="+mn-ea"/>
                <a:cs typeface="+mn-cs"/>
              </a:defRPr>
            </a:lvl1pPr>
            <a:lvl2pPr marL="228600" indent="-114300" algn="l" defTabSz="480060" rtl="0" eaLnBrk="1" latinLnBrk="0" hangingPunct="1">
              <a:lnSpc>
                <a:spcPct val="100000"/>
              </a:lnSpc>
              <a:spcBef>
                <a:spcPts val="0"/>
              </a:spcBef>
              <a:buClrTx/>
              <a:buFont typeface="Verdana" panose="020B0604030504040204" pitchFamily="34" charset="0"/>
              <a:buChar char="–"/>
              <a:defRPr sz="1200" kern="1200">
                <a:solidFill>
                  <a:schemeClr val="tx1"/>
                </a:solidFill>
                <a:latin typeface="+mn-lt"/>
                <a:ea typeface="+mn-ea"/>
                <a:cs typeface="+mn-cs"/>
              </a:defRPr>
            </a:lvl2pPr>
            <a:lvl3pPr marL="342900" indent="-114300" algn="l" defTabSz="480060" rtl="0" eaLnBrk="1" latinLnBrk="0" hangingPunct="1">
              <a:lnSpc>
                <a:spcPct val="100000"/>
              </a:lnSpc>
              <a:spcBef>
                <a:spcPts val="0"/>
              </a:spcBef>
              <a:buClrTx/>
              <a:buFont typeface="Arial" panose="020B0604020202020204" pitchFamily="34" charset="0"/>
              <a:buChar char="•"/>
              <a:defRPr sz="1200" kern="1200">
                <a:solidFill>
                  <a:schemeClr val="tx1"/>
                </a:solidFill>
                <a:latin typeface="+mn-lt"/>
                <a:ea typeface="+mn-ea"/>
                <a:cs typeface="+mn-cs"/>
              </a:defRPr>
            </a:lvl3pPr>
            <a:lvl4pPr marL="457200" indent="-114300" algn="l" defTabSz="480060" rtl="0" eaLnBrk="1" latinLnBrk="0" hangingPunct="1">
              <a:lnSpc>
                <a:spcPct val="100000"/>
              </a:lnSpc>
              <a:spcBef>
                <a:spcPts val="0"/>
              </a:spcBef>
              <a:buFont typeface="Verdana" panose="020B0604030504040204" pitchFamily="34" charset="0"/>
              <a:buChar char="–"/>
              <a:defRPr sz="1200" kern="1200">
                <a:solidFill>
                  <a:schemeClr val="tx1"/>
                </a:solidFill>
                <a:latin typeface="+mn-lt"/>
                <a:ea typeface="+mn-ea"/>
                <a:cs typeface="+mn-cs"/>
              </a:defRPr>
            </a:lvl4pPr>
            <a:lvl5pPr marL="571500" indent="-114300" algn="l" defTabSz="480060" rtl="0" eaLnBrk="1" latinLnBrk="0" hangingPunct="1">
              <a:lnSpc>
                <a:spcPct val="100000"/>
              </a:lnSpc>
              <a:spcBef>
                <a:spcPts val="0"/>
              </a:spcBef>
              <a:buFont typeface="Arial" panose="020B0604020202020204" pitchFamily="34" charset="0"/>
              <a:buChar char="•"/>
              <a:defRPr sz="1200" kern="1200" baseline="0">
                <a:solidFill>
                  <a:schemeClr val="tx1"/>
                </a:solidFill>
                <a:latin typeface="+mn-lt"/>
                <a:ea typeface="+mn-ea"/>
                <a:cs typeface="+mn-cs"/>
              </a:defRPr>
            </a:lvl5pPr>
            <a:lvl6pPr marL="6858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48006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4300" algn="l" defTabSz="48006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a:lstStyle>
          <a:p>
            <a:pPr algn="ctr"/>
            <a:r>
              <a:rPr lang="en-US" b="1" dirty="0"/>
              <a:t>Or something else? Tell us in the chat!</a:t>
            </a:r>
          </a:p>
        </p:txBody>
      </p:sp>
    </p:spTree>
    <p:extLst>
      <p:ext uri="{BB962C8B-B14F-4D97-AF65-F5344CB8AC3E}">
        <p14:creationId xmlns:p14="http://schemas.microsoft.com/office/powerpoint/2010/main" val="4253659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476A2-D71C-4040-2C24-2482A50765C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DF50F94-DE88-44A6-AE57-7A485A5AE3F6}"/>
              </a:ext>
            </a:extLst>
          </p:cNvPr>
          <p:cNvSpPr>
            <a:spLocks noGrp="1"/>
          </p:cNvSpPr>
          <p:nvPr>
            <p:ph type="title"/>
          </p:nvPr>
        </p:nvSpPr>
        <p:spPr/>
        <p:txBody>
          <a:bodyPr/>
          <a:lstStyle/>
          <a:p>
            <a:r>
              <a:rPr lang="en-US" dirty="0"/>
              <a:t>Practical Next Steps</a:t>
            </a:r>
          </a:p>
        </p:txBody>
      </p:sp>
      <p:sp>
        <p:nvSpPr>
          <p:cNvPr id="8" name="TextBox 7">
            <a:extLst>
              <a:ext uri="{FF2B5EF4-FFF2-40B4-BE49-F238E27FC236}">
                <a16:creationId xmlns:a16="http://schemas.microsoft.com/office/drawing/2014/main" id="{6B95D1A9-A6F4-935D-C32B-F1DE5FB73F68}"/>
              </a:ext>
            </a:extLst>
          </p:cNvPr>
          <p:cNvSpPr txBox="1"/>
          <p:nvPr/>
        </p:nvSpPr>
        <p:spPr bwMode="gray">
          <a:xfrm>
            <a:off x="268288" y="811877"/>
            <a:ext cx="5437240" cy="153888"/>
          </a:xfrm>
          <a:prstGeom prst="rect">
            <a:avLst/>
          </a:prstGeom>
          <a:noFill/>
        </p:spPr>
        <p:txBody>
          <a:bodyPr wrap="square" lIns="0" tIns="0" rIns="0" bIns="0" rtlCol="0">
            <a:spAutoFit/>
          </a:bodyPr>
          <a:lstStyle/>
          <a:p>
            <a:r>
              <a:rPr lang="en-US" sz="1000" b="1" dirty="0"/>
              <a:t>What You Can Do this Fall to Impact Retention</a:t>
            </a:r>
          </a:p>
        </p:txBody>
      </p:sp>
      <p:sp>
        <p:nvSpPr>
          <p:cNvPr id="9" name="TextBox 8">
            <a:extLst>
              <a:ext uri="{FF2B5EF4-FFF2-40B4-BE49-F238E27FC236}">
                <a16:creationId xmlns:a16="http://schemas.microsoft.com/office/drawing/2014/main" id="{47CF7C3F-360C-E4B5-4260-457EC5AEEDBC}"/>
              </a:ext>
            </a:extLst>
          </p:cNvPr>
          <p:cNvSpPr txBox="1"/>
          <p:nvPr/>
        </p:nvSpPr>
        <p:spPr bwMode="gray">
          <a:xfrm>
            <a:off x="869549" y="1326733"/>
            <a:ext cx="2796785" cy="756617"/>
          </a:xfrm>
          <a:prstGeom prst="rect">
            <a:avLst/>
          </a:prstGeom>
          <a:noFill/>
        </p:spPr>
        <p:txBody>
          <a:bodyPr wrap="square" lIns="0" tIns="0" rIns="0" bIns="0" rtlCol="0">
            <a:spAutoFit/>
          </a:bodyPr>
          <a:lstStyle/>
          <a:p>
            <a:pPr>
              <a:spcBef>
                <a:spcPts val="500"/>
              </a:spcBef>
            </a:pPr>
            <a:r>
              <a:rPr lang="en-US" sz="900" b="1" dirty="0"/>
              <a:t>Identify a Risk Indicator</a:t>
            </a:r>
          </a:p>
          <a:p>
            <a:pPr>
              <a:spcBef>
                <a:spcPts val="500"/>
              </a:spcBef>
            </a:pPr>
            <a:r>
              <a:rPr lang="en-US" sz="900" dirty="0"/>
              <a:t>Start with the risk indicator you identified on the previous slide. Think: what student data do I have access to? What’s the low-hanging fruit for me to analyze?</a:t>
            </a:r>
          </a:p>
        </p:txBody>
      </p:sp>
      <p:sp>
        <p:nvSpPr>
          <p:cNvPr id="11" name="TextBox 10">
            <a:extLst>
              <a:ext uri="{FF2B5EF4-FFF2-40B4-BE49-F238E27FC236}">
                <a16:creationId xmlns:a16="http://schemas.microsoft.com/office/drawing/2014/main" id="{5FEB059A-AD91-C65E-F62A-C7B29EC8E150}"/>
              </a:ext>
            </a:extLst>
          </p:cNvPr>
          <p:cNvSpPr txBox="1"/>
          <p:nvPr/>
        </p:nvSpPr>
        <p:spPr bwMode="gray">
          <a:xfrm>
            <a:off x="869548" y="2435704"/>
            <a:ext cx="2916434" cy="820738"/>
          </a:xfrm>
          <a:prstGeom prst="rect">
            <a:avLst/>
          </a:prstGeom>
          <a:noFill/>
        </p:spPr>
        <p:txBody>
          <a:bodyPr wrap="square" lIns="0" tIns="0" rIns="0" bIns="0" rtlCol="0">
            <a:spAutoFit/>
          </a:bodyPr>
          <a:lstStyle/>
          <a:p>
            <a:pPr>
              <a:spcBef>
                <a:spcPts val="500"/>
              </a:spcBef>
            </a:pPr>
            <a:r>
              <a:rPr lang="en-US" sz="900" b="1" dirty="0"/>
              <a:t>Determine Who You Need to Connect With</a:t>
            </a:r>
          </a:p>
          <a:p>
            <a:pPr>
              <a:spcBef>
                <a:spcPts val="500"/>
              </a:spcBef>
            </a:pPr>
            <a:r>
              <a:rPr lang="en-US" sz="900" dirty="0"/>
              <a:t>What departments or individuals will you work with to gather data and report your findings?</a:t>
            </a:r>
          </a:p>
          <a:p>
            <a:pPr>
              <a:spcBef>
                <a:spcPts val="500"/>
              </a:spcBef>
            </a:pPr>
            <a:r>
              <a:rPr lang="en-US" sz="900" dirty="0"/>
              <a:t>Work with them to uncover pain points, challenges, or analyses they want to explore.</a:t>
            </a:r>
          </a:p>
        </p:txBody>
      </p:sp>
      <p:sp>
        <p:nvSpPr>
          <p:cNvPr id="37" name="Text Placeholder 1">
            <a:extLst>
              <a:ext uri="{FF2B5EF4-FFF2-40B4-BE49-F238E27FC236}">
                <a16:creationId xmlns:a16="http://schemas.microsoft.com/office/drawing/2014/main" id="{A8532010-AC0B-AB6F-9A3D-4AC8AC5B1705}"/>
              </a:ext>
            </a:extLst>
          </p:cNvPr>
          <p:cNvSpPr txBox="1">
            <a:spLocks/>
          </p:cNvSpPr>
          <p:nvPr/>
        </p:nvSpPr>
        <p:spPr bwMode="gray">
          <a:xfrm>
            <a:off x="3975884" y="1671865"/>
            <a:ext cx="2093976" cy="1384482"/>
          </a:xfrm>
          <a:custGeom>
            <a:avLst/>
            <a:gdLst>
              <a:gd name="connsiteX0" fmla="*/ 0 w 2167214"/>
              <a:gd name="connsiteY0" fmla="*/ 0 h 2248225"/>
              <a:gd name="connsiteX1" fmla="*/ 2167214 w 2167214"/>
              <a:gd name="connsiteY1" fmla="*/ 0 h 2248225"/>
              <a:gd name="connsiteX2" fmla="*/ 2167214 w 2167214"/>
              <a:gd name="connsiteY2" fmla="*/ 2248225 h 2248225"/>
              <a:gd name="connsiteX3" fmla="*/ 0 w 2167214"/>
              <a:gd name="connsiteY3" fmla="*/ 2248225 h 2248225"/>
              <a:gd name="connsiteX4" fmla="*/ 0 w 2167214"/>
              <a:gd name="connsiteY4" fmla="*/ 0 h 2248225"/>
              <a:gd name="connsiteX0" fmla="*/ 2158285 w 2167214"/>
              <a:gd name="connsiteY0" fmla="*/ 2281454 h 2248225"/>
              <a:gd name="connsiteX1" fmla="*/ -3446 w 2167214"/>
              <a:gd name="connsiteY1" fmla="*/ 2274214 h 2248225"/>
              <a:gd name="connsiteX0" fmla="*/ 3446 w 2176018"/>
              <a:gd name="connsiteY0" fmla="*/ 0 h 2274214"/>
              <a:gd name="connsiteX1" fmla="*/ 2170660 w 2176018"/>
              <a:gd name="connsiteY1" fmla="*/ 0 h 2274214"/>
              <a:gd name="connsiteX2" fmla="*/ 2170660 w 2176018"/>
              <a:gd name="connsiteY2" fmla="*/ 2248225 h 2274214"/>
              <a:gd name="connsiteX3" fmla="*/ 3446 w 2176018"/>
              <a:gd name="connsiteY3" fmla="*/ 2248225 h 2274214"/>
              <a:gd name="connsiteX4" fmla="*/ 3446 w 2176018"/>
              <a:gd name="connsiteY4" fmla="*/ 0 h 2274214"/>
              <a:gd name="connsiteX0" fmla="*/ 2176018 w 2176018"/>
              <a:gd name="connsiteY0" fmla="*/ 2248116 h 2274214"/>
              <a:gd name="connsiteX1" fmla="*/ 0 w 2176018"/>
              <a:gd name="connsiteY1" fmla="*/ 2274214 h 2274214"/>
              <a:gd name="connsiteX0" fmla="*/ 3446 w 2176018"/>
              <a:gd name="connsiteY0" fmla="*/ 0 h 2274214"/>
              <a:gd name="connsiteX1" fmla="*/ 2170660 w 2176018"/>
              <a:gd name="connsiteY1" fmla="*/ 0 h 2274214"/>
              <a:gd name="connsiteX2" fmla="*/ 2170660 w 2176018"/>
              <a:gd name="connsiteY2" fmla="*/ 2248225 h 2274214"/>
              <a:gd name="connsiteX3" fmla="*/ 3446 w 2176018"/>
              <a:gd name="connsiteY3" fmla="*/ 2248225 h 2274214"/>
              <a:gd name="connsiteX4" fmla="*/ 3446 w 2176018"/>
              <a:gd name="connsiteY4" fmla="*/ 0 h 2274214"/>
              <a:gd name="connsiteX0" fmla="*/ 2176018 w 2176018"/>
              <a:gd name="connsiteY0" fmla="*/ 2248116 h 2274214"/>
              <a:gd name="connsiteX1" fmla="*/ 0 w 2176018"/>
              <a:gd name="connsiteY1" fmla="*/ 2274214 h 2274214"/>
              <a:gd name="connsiteX0" fmla="*/ 10590 w 2183162"/>
              <a:gd name="connsiteY0" fmla="*/ 0 h 2248225"/>
              <a:gd name="connsiteX1" fmla="*/ 2177804 w 2183162"/>
              <a:gd name="connsiteY1" fmla="*/ 0 h 2248225"/>
              <a:gd name="connsiteX2" fmla="*/ 2177804 w 2183162"/>
              <a:gd name="connsiteY2" fmla="*/ 2248225 h 2248225"/>
              <a:gd name="connsiteX3" fmla="*/ 10590 w 2183162"/>
              <a:gd name="connsiteY3" fmla="*/ 2248225 h 2248225"/>
              <a:gd name="connsiteX4" fmla="*/ 10590 w 2183162"/>
              <a:gd name="connsiteY4" fmla="*/ 0 h 2248225"/>
              <a:gd name="connsiteX0" fmla="*/ 2183162 w 2183162"/>
              <a:gd name="connsiteY0" fmla="*/ 2248116 h 2248225"/>
              <a:gd name="connsiteX1" fmla="*/ 0 w 2183162"/>
              <a:gd name="connsiteY1" fmla="*/ 2248021 h 2248225"/>
              <a:gd name="connsiteX0" fmla="*/ 10590 w 2183162"/>
              <a:gd name="connsiteY0" fmla="*/ 0 h 2248225"/>
              <a:gd name="connsiteX1" fmla="*/ 2177804 w 2183162"/>
              <a:gd name="connsiteY1" fmla="*/ 0 h 2248225"/>
              <a:gd name="connsiteX2" fmla="*/ 2177804 w 2183162"/>
              <a:gd name="connsiteY2" fmla="*/ 2248225 h 2248225"/>
              <a:gd name="connsiteX3" fmla="*/ 10590 w 2183162"/>
              <a:gd name="connsiteY3" fmla="*/ 2248225 h 2248225"/>
              <a:gd name="connsiteX4" fmla="*/ 10590 w 2183162"/>
              <a:gd name="connsiteY4" fmla="*/ 0 h 2248225"/>
              <a:gd name="connsiteX0" fmla="*/ 2183162 w 2183162"/>
              <a:gd name="connsiteY0" fmla="*/ 2248116 h 2248225"/>
              <a:gd name="connsiteX1" fmla="*/ 0 w 2183162"/>
              <a:gd name="connsiteY1" fmla="*/ 2248021 h 2248225"/>
              <a:gd name="connsiteX0" fmla="*/ 1065 w 2173637"/>
              <a:gd name="connsiteY0" fmla="*/ 0 h 2248225"/>
              <a:gd name="connsiteX1" fmla="*/ 2168279 w 2173637"/>
              <a:gd name="connsiteY1" fmla="*/ 0 h 2248225"/>
              <a:gd name="connsiteX2" fmla="*/ 2168279 w 2173637"/>
              <a:gd name="connsiteY2" fmla="*/ 2248225 h 2248225"/>
              <a:gd name="connsiteX3" fmla="*/ 1065 w 2173637"/>
              <a:gd name="connsiteY3" fmla="*/ 2248225 h 2248225"/>
              <a:gd name="connsiteX4" fmla="*/ 1065 w 2173637"/>
              <a:gd name="connsiteY4" fmla="*/ 0 h 2248225"/>
              <a:gd name="connsiteX0" fmla="*/ 2173637 w 2173637"/>
              <a:gd name="connsiteY0" fmla="*/ 2248116 h 2248225"/>
              <a:gd name="connsiteX1" fmla="*/ 0 w 2173637"/>
              <a:gd name="connsiteY1" fmla="*/ 2248021 h 2248225"/>
              <a:gd name="connsiteX0" fmla="*/ 1065 w 2168279"/>
              <a:gd name="connsiteY0" fmla="*/ 0 h 2248225"/>
              <a:gd name="connsiteX1" fmla="*/ 2168279 w 2168279"/>
              <a:gd name="connsiteY1" fmla="*/ 0 h 2248225"/>
              <a:gd name="connsiteX2" fmla="*/ 2168279 w 2168279"/>
              <a:gd name="connsiteY2" fmla="*/ 2248225 h 2248225"/>
              <a:gd name="connsiteX3" fmla="*/ 1065 w 2168279"/>
              <a:gd name="connsiteY3" fmla="*/ 2248225 h 2248225"/>
              <a:gd name="connsiteX4" fmla="*/ 1065 w 2168279"/>
              <a:gd name="connsiteY4" fmla="*/ 0 h 2248225"/>
              <a:gd name="connsiteX0" fmla="*/ 2166493 w 2168279"/>
              <a:gd name="connsiteY0" fmla="*/ 2248116 h 2248225"/>
              <a:gd name="connsiteX1" fmla="*/ 0 w 2168279"/>
              <a:gd name="connsiteY1" fmla="*/ 2248021 h 2248225"/>
              <a:gd name="connsiteX0" fmla="*/ 1065 w 2168874"/>
              <a:gd name="connsiteY0" fmla="*/ 0 h 2248225"/>
              <a:gd name="connsiteX1" fmla="*/ 2168279 w 2168874"/>
              <a:gd name="connsiteY1" fmla="*/ 0 h 2248225"/>
              <a:gd name="connsiteX2" fmla="*/ 2168279 w 2168874"/>
              <a:gd name="connsiteY2" fmla="*/ 2248225 h 2248225"/>
              <a:gd name="connsiteX3" fmla="*/ 1065 w 2168874"/>
              <a:gd name="connsiteY3" fmla="*/ 2248225 h 2248225"/>
              <a:gd name="connsiteX4" fmla="*/ 1065 w 2168874"/>
              <a:gd name="connsiteY4" fmla="*/ 0 h 2248225"/>
              <a:gd name="connsiteX0" fmla="*/ 2168874 w 2168874"/>
              <a:gd name="connsiteY0" fmla="*/ 2248116 h 2248225"/>
              <a:gd name="connsiteX1" fmla="*/ 0 w 2168874"/>
              <a:gd name="connsiteY1" fmla="*/ 2248021 h 2248225"/>
            </a:gdLst>
            <a:ahLst/>
            <a:cxnLst>
              <a:cxn ang="0">
                <a:pos x="connsiteX0" y="connsiteY0"/>
              </a:cxn>
              <a:cxn ang="0">
                <a:pos x="connsiteX1" y="connsiteY1"/>
              </a:cxn>
            </a:cxnLst>
            <a:rect l="l" t="t" r="r" b="b"/>
            <a:pathLst>
              <a:path w="2168874" h="2248225" stroke="0" extrusionOk="0">
                <a:moveTo>
                  <a:pt x="1065" y="0"/>
                </a:moveTo>
                <a:lnTo>
                  <a:pt x="2168279" y="0"/>
                </a:lnTo>
                <a:lnTo>
                  <a:pt x="2168279" y="2248225"/>
                </a:lnTo>
                <a:lnTo>
                  <a:pt x="1065" y="2248225"/>
                </a:lnTo>
                <a:lnTo>
                  <a:pt x="1065" y="0"/>
                </a:lnTo>
                <a:close/>
              </a:path>
              <a:path w="2168874" h="2248225" fill="none" extrusionOk="0">
                <a:moveTo>
                  <a:pt x="2168874" y="2248116"/>
                </a:moveTo>
                <a:lnTo>
                  <a:pt x="0" y="2248021"/>
                </a:lnTo>
              </a:path>
            </a:pathLst>
          </a:custGeom>
          <a:solidFill>
            <a:schemeClr val="bg2"/>
          </a:solidFill>
          <a:ln w="28575">
            <a:solidFill>
              <a:schemeClr val="accent4"/>
            </a:solidFill>
            <a:miter lim="800000"/>
          </a:ln>
        </p:spPr>
        <p:txBody>
          <a:bodyPr vert="horz" wrap="square" lIns="182880" tIns="210312" rIns="182880" bIns="18288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buNone/>
            </a:pPr>
            <a:r>
              <a:rPr lang="en-US" sz="1000" b="1" dirty="0"/>
              <a:t>Your Role Continues</a:t>
            </a:r>
          </a:p>
          <a:p>
            <a:pPr marL="0" indent="0">
              <a:buNone/>
            </a:pPr>
            <a:r>
              <a:rPr lang="en-US" sz="1000" dirty="0"/>
              <a:t>Institutional Research’s role isn’t just identifying risk; </a:t>
            </a:r>
            <a:r>
              <a:rPr lang="en-US" sz="1000" b="1" dirty="0"/>
              <a:t>it’s shaping institutional actions with your insight.</a:t>
            </a:r>
          </a:p>
        </p:txBody>
      </p:sp>
      <p:grpSp>
        <p:nvGrpSpPr>
          <p:cNvPr id="38" name="Group 37">
            <a:extLst>
              <a:ext uri="{FF2B5EF4-FFF2-40B4-BE49-F238E27FC236}">
                <a16:creationId xmlns:a16="http://schemas.microsoft.com/office/drawing/2014/main" id="{09BD9895-C56A-F3C1-1F89-C16FD6250D80}"/>
              </a:ext>
              <a:ext uri="{C183D7F6-B498-43B3-948B-1728B52AA6E4}">
                <adec:decorative xmlns:adec="http://schemas.microsoft.com/office/drawing/2017/decorative" val="1"/>
              </a:ext>
            </a:extLst>
          </p:cNvPr>
          <p:cNvGrpSpPr/>
          <p:nvPr/>
        </p:nvGrpSpPr>
        <p:grpSpPr bwMode="gray">
          <a:xfrm>
            <a:off x="5705528" y="1671865"/>
            <a:ext cx="364332" cy="181522"/>
            <a:chOff x="5525241" y="1749562"/>
            <a:chExt cx="364332" cy="181522"/>
          </a:xfrm>
        </p:grpSpPr>
        <p:sp>
          <p:nvSpPr>
            <p:cNvPr id="39" name="Rectangle 38">
              <a:extLst>
                <a:ext uri="{FF2B5EF4-FFF2-40B4-BE49-F238E27FC236}">
                  <a16:creationId xmlns:a16="http://schemas.microsoft.com/office/drawing/2014/main" id="{859FC67A-9A46-8ADB-209E-7A092BD7EEE9}"/>
                </a:ext>
              </a:extLst>
            </p:cNvPr>
            <p:cNvSpPr/>
            <p:nvPr/>
          </p:nvSpPr>
          <p:spPr bwMode="gray">
            <a:xfrm>
              <a:off x="5525241" y="1749562"/>
              <a:ext cx="364332" cy="154187"/>
            </a:xfrm>
            <a:prstGeom prst="rect">
              <a:avLst/>
            </a:prstGeom>
            <a:solidFill>
              <a:schemeClr val="bg2"/>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sp>
          <p:nvSpPr>
            <p:cNvPr id="40" name="Round Same Side Corner Rectangle 39">
              <a:extLst>
                <a:ext uri="{FF2B5EF4-FFF2-40B4-BE49-F238E27FC236}">
                  <a16:creationId xmlns:a16="http://schemas.microsoft.com/office/drawing/2014/main" id="{0E292CFA-AEA4-2380-0B4C-67F6EF0F02F1}"/>
                </a:ext>
              </a:extLst>
            </p:cNvPr>
            <p:cNvSpPr/>
            <p:nvPr/>
          </p:nvSpPr>
          <p:spPr bwMode="gray">
            <a:xfrm rot="10800000">
              <a:off x="5617901" y="1749563"/>
              <a:ext cx="213772" cy="181521"/>
            </a:xfrm>
            <a:prstGeom prst="round2SameRect">
              <a:avLst/>
            </a:prstGeom>
            <a:solidFill>
              <a:schemeClr val="accent4"/>
            </a:solidFill>
            <a:ln w="1905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endParaRPr lang="en-US" sz="1000" dirty="0"/>
            </a:p>
          </p:txBody>
        </p:sp>
        <p:grpSp>
          <p:nvGrpSpPr>
            <p:cNvPr id="41" name="Group 40">
              <a:extLst>
                <a:ext uri="{FF2B5EF4-FFF2-40B4-BE49-F238E27FC236}">
                  <a16:creationId xmlns:a16="http://schemas.microsoft.com/office/drawing/2014/main" id="{50DE01CC-DB53-9127-F2B8-A3BF213C4286}"/>
                </a:ext>
              </a:extLst>
            </p:cNvPr>
            <p:cNvGrpSpPr>
              <a:grpSpLocks noChangeAspect="1"/>
            </p:cNvGrpSpPr>
            <p:nvPr/>
          </p:nvGrpSpPr>
          <p:grpSpPr bwMode="gray">
            <a:xfrm>
              <a:off x="5653194" y="1779526"/>
              <a:ext cx="143187" cy="118872"/>
              <a:chOff x="996640" y="2897515"/>
              <a:chExt cx="131871" cy="109478"/>
            </a:xfrm>
            <a:solidFill>
              <a:schemeClr val="bg1"/>
            </a:solidFill>
          </p:grpSpPr>
          <p:sp>
            <p:nvSpPr>
              <p:cNvPr id="42" name="Freeform 41">
                <a:extLst>
                  <a:ext uri="{FF2B5EF4-FFF2-40B4-BE49-F238E27FC236}">
                    <a16:creationId xmlns:a16="http://schemas.microsoft.com/office/drawing/2014/main" id="{072C3D12-4042-244D-F230-966B31B90727}"/>
                  </a:ext>
                </a:extLst>
              </p:cNvPr>
              <p:cNvSpPr/>
              <p:nvPr/>
            </p:nvSpPr>
            <p:spPr bwMode="gray">
              <a:xfrm rot="5400000">
                <a:off x="1042173" y="2920656"/>
                <a:ext cx="108929" cy="63746"/>
              </a:xfrm>
              <a:custGeom>
                <a:avLst/>
                <a:gdLst>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4 h 6"/>
                  <a:gd name="connsiteX6" fmla="*/ 0 w 6"/>
                  <a:gd name="connsiteY6" fmla="*/ 3 h 6"/>
                  <a:gd name="connsiteX7" fmla="*/ 1 w 6"/>
                  <a:gd name="connsiteY7" fmla="*/ 1 h 6"/>
                  <a:gd name="connsiteX8" fmla="*/ 1 w 6"/>
                  <a:gd name="connsiteY8"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4 h 6"/>
                  <a:gd name="connsiteX6" fmla="*/ 0 w 6"/>
                  <a:gd name="connsiteY6" fmla="*/ 3 h 6"/>
                  <a:gd name="connsiteX7" fmla="*/ 1 w 6"/>
                  <a:gd name="connsiteY7"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4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 h="6">
                    <a:moveTo>
                      <a:pt x="1" y="0"/>
                    </a:moveTo>
                    <a:lnTo>
                      <a:pt x="6" y="0"/>
                    </a:lnTo>
                    <a:cubicBezTo>
                      <a:pt x="6" y="0"/>
                      <a:pt x="5" y="1"/>
                      <a:pt x="5" y="3"/>
                    </a:cubicBezTo>
                    <a:cubicBezTo>
                      <a:pt x="5" y="5"/>
                      <a:pt x="6" y="6"/>
                      <a:pt x="6" y="6"/>
                    </a:cubicBezTo>
                    <a:lnTo>
                      <a:pt x="1" y="6"/>
                    </a:lnTo>
                    <a:cubicBezTo>
                      <a:pt x="1" y="6"/>
                      <a:pt x="0" y="5"/>
                      <a:pt x="0" y="3"/>
                    </a:cubicBezTo>
                    <a:cubicBezTo>
                      <a:pt x="0" y="1"/>
                      <a:pt x="1" y="0"/>
                      <a:pt x="1" y="0"/>
                    </a:cubicBezTo>
                    <a:close/>
                  </a:path>
                </a:pathLst>
              </a:custGeom>
              <a:grp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1000" dirty="0">
                  <a:solidFill>
                    <a:schemeClr val="bg2"/>
                  </a:solidFill>
                </a:endParaRPr>
              </a:p>
            </p:txBody>
          </p:sp>
          <p:sp>
            <p:nvSpPr>
              <p:cNvPr id="43" name="Freeform 42">
                <a:extLst>
                  <a:ext uri="{FF2B5EF4-FFF2-40B4-BE49-F238E27FC236}">
                    <a16:creationId xmlns:a16="http://schemas.microsoft.com/office/drawing/2014/main" id="{F22238D0-9094-4928-1C39-260361FFDFFB}"/>
                  </a:ext>
                </a:extLst>
              </p:cNvPr>
              <p:cNvSpPr/>
              <p:nvPr/>
            </p:nvSpPr>
            <p:spPr bwMode="gray">
              <a:xfrm rot="16200000" flipH="1">
                <a:off x="974048" y="2920107"/>
                <a:ext cx="108929" cy="63746"/>
              </a:xfrm>
              <a:custGeom>
                <a:avLst/>
                <a:gdLst>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4 h 6"/>
                  <a:gd name="connsiteX6" fmla="*/ 0 w 6"/>
                  <a:gd name="connsiteY6" fmla="*/ 3 h 6"/>
                  <a:gd name="connsiteX7" fmla="*/ 1 w 6"/>
                  <a:gd name="connsiteY7" fmla="*/ 1 h 6"/>
                  <a:gd name="connsiteX8" fmla="*/ 1 w 6"/>
                  <a:gd name="connsiteY8"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4 h 6"/>
                  <a:gd name="connsiteX6" fmla="*/ 0 w 6"/>
                  <a:gd name="connsiteY6" fmla="*/ 3 h 6"/>
                  <a:gd name="connsiteX7" fmla="*/ 1 w 6"/>
                  <a:gd name="connsiteY7"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4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 name="connsiteX0" fmla="*/ 1 w 6"/>
                  <a:gd name="connsiteY0" fmla="*/ 0 h 6"/>
                  <a:gd name="connsiteX1" fmla="*/ 6 w 6"/>
                  <a:gd name="connsiteY1" fmla="*/ 0 h 6"/>
                  <a:gd name="connsiteX2" fmla="*/ 5 w 6"/>
                  <a:gd name="connsiteY2" fmla="*/ 3 h 6"/>
                  <a:gd name="connsiteX3" fmla="*/ 6 w 6"/>
                  <a:gd name="connsiteY3" fmla="*/ 6 h 6"/>
                  <a:gd name="connsiteX4" fmla="*/ 1 w 6"/>
                  <a:gd name="connsiteY4" fmla="*/ 6 h 6"/>
                  <a:gd name="connsiteX5" fmla="*/ 0 w 6"/>
                  <a:gd name="connsiteY5" fmla="*/ 3 h 6"/>
                  <a:gd name="connsiteX6" fmla="*/ 1 w 6"/>
                  <a:gd name="connsiteY6" fmla="*/ 0 h 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 h="6">
                    <a:moveTo>
                      <a:pt x="1" y="0"/>
                    </a:moveTo>
                    <a:lnTo>
                      <a:pt x="6" y="0"/>
                    </a:lnTo>
                    <a:cubicBezTo>
                      <a:pt x="6" y="0"/>
                      <a:pt x="5" y="1"/>
                      <a:pt x="5" y="3"/>
                    </a:cubicBezTo>
                    <a:cubicBezTo>
                      <a:pt x="5" y="5"/>
                      <a:pt x="6" y="6"/>
                      <a:pt x="6" y="6"/>
                    </a:cubicBezTo>
                    <a:lnTo>
                      <a:pt x="1" y="6"/>
                    </a:lnTo>
                    <a:cubicBezTo>
                      <a:pt x="1" y="6"/>
                      <a:pt x="0" y="5"/>
                      <a:pt x="0" y="3"/>
                    </a:cubicBezTo>
                    <a:cubicBezTo>
                      <a:pt x="0" y="1"/>
                      <a:pt x="1" y="0"/>
                      <a:pt x="1" y="0"/>
                    </a:cubicBezTo>
                    <a:close/>
                  </a:path>
                </a:pathLst>
              </a:custGeom>
              <a:grp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defTabSz="1463675"/>
                <a:endParaRPr lang="en-US" sz="1000" dirty="0">
                  <a:solidFill>
                    <a:schemeClr val="bg2"/>
                  </a:solidFill>
                </a:endParaRPr>
              </a:p>
            </p:txBody>
          </p:sp>
        </p:grpSp>
      </p:grpSp>
      <p:pic>
        <p:nvPicPr>
          <p:cNvPr id="14" name="Picture 13" descr="A hand holding a plant&#10;&#10;Description automatically generated">
            <a:extLst>
              <a:ext uri="{FF2B5EF4-FFF2-40B4-BE49-F238E27FC236}">
                <a16:creationId xmlns:a16="http://schemas.microsoft.com/office/drawing/2014/main" id="{1EE4E480-779D-5D5C-5733-3F1C52DCA1F7}"/>
              </a:ext>
            </a:extLst>
          </p:cNvPr>
          <p:cNvPicPr>
            <a:picLocks noChangeAspect="1"/>
          </p:cNvPicPr>
          <p:nvPr/>
        </p:nvPicPr>
        <p:blipFill>
          <a:blip r:embed="rId4"/>
          <a:stretch>
            <a:fillRect/>
          </a:stretch>
        </p:blipFill>
        <p:spPr>
          <a:xfrm>
            <a:off x="303086" y="1345572"/>
            <a:ext cx="457200" cy="438150"/>
          </a:xfrm>
          <a:prstGeom prst="rect">
            <a:avLst/>
          </a:prstGeom>
        </p:spPr>
      </p:pic>
      <p:pic>
        <p:nvPicPr>
          <p:cNvPr id="15" name="Picture 14">
            <a:extLst>
              <a:ext uri="{FF2B5EF4-FFF2-40B4-BE49-F238E27FC236}">
                <a16:creationId xmlns:a16="http://schemas.microsoft.com/office/drawing/2014/main" id="{4A7897F0-EA60-1E9A-446B-BB514C359057}"/>
              </a:ext>
            </a:extLst>
          </p:cNvPr>
          <p:cNvPicPr>
            <a:picLocks noChangeAspect="1"/>
          </p:cNvPicPr>
          <p:nvPr/>
        </p:nvPicPr>
        <p:blipFill>
          <a:blip r:embed="rId5"/>
          <a:stretch>
            <a:fillRect/>
          </a:stretch>
        </p:blipFill>
        <p:spPr>
          <a:xfrm>
            <a:off x="330940" y="2435704"/>
            <a:ext cx="452628" cy="457200"/>
          </a:xfrm>
          <a:prstGeom prst="rect">
            <a:avLst/>
          </a:prstGeom>
        </p:spPr>
      </p:pic>
      <p:sp>
        <p:nvSpPr>
          <p:cNvPr id="3" name="TextBox 2">
            <a:extLst>
              <a:ext uri="{FF2B5EF4-FFF2-40B4-BE49-F238E27FC236}">
                <a16:creationId xmlns:a16="http://schemas.microsoft.com/office/drawing/2014/main" id="{FB4CB263-F0D1-3A3E-0603-C352DC4A061B}"/>
              </a:ext>
            </a:extLst>
          </p:cNvPr>
          <p:cNvSpPr txBox="1"/>
          <p:nvPr/>
        </p:nvSpPr>
        <p:spPr bwMode="gray">
          <a:xfrm>
            <a:off x="869548" y="3612909"/>
            <a:ext cx="2916434" cy="756617"/>
          </a:xfrm>
          <a:prstGeom prst="rect">
            <a:avLst/>
          </a:prstGeom>
          <a:noFill/>
        </p:spPr>
        <p:txBody>
          <a:bodyPr wrap="square" lIns="0" tIns="0" rIns="0" bIns="0" rtlCol="0">
            <a:spAutoFit/>
          </a:bodyPr>
          <a:lstStyle/>
          <a:p>
            <a:pPr>
              <a:spcBef>
                <a:spcPts val="500"/>
              </a:spcBef>
            </a:pPr>
            <a:r>
              <a:rPr lang="en-US" sz="900" b="1" dirty="0"/>
              <a:t>Leverage Rapid Insight</a:t>
            </a:r>
          </a:p>
          <a:p>
            <a:pPr>
              <a:spcBef>
                <a:spcPts val="500"/>
              </a:spcBef>
            </a:pPr>
            <a:r>
              <a:rPr lang="en-US" sz="900" dirty="0"/>
              <a:t>Leverage the platform to identify early indicators of attrition, </a:t>
            </a:r>
            <a:r>
              <a:rPr lang="en-US" sz="900" dirty="0">
                <a:solidFill>
                  <a:srgbClr val="333E48"/>
                </a:solidFill>
              </a:rPr>
              <a:t>build a first-to-second term retention model, or correlate interventions to retention on your campus.</a:t>
            </a:r>
            <a:endParaRPr lang="en-US" sz="900" dirty="0"/>
          </a:p>
        </p:txBody>
      </p:sp>
      <p:pic>
        <p:nvPicPr>
          <p:cNvPr id="12" name="Picture 11">
            <a:extLst>
              <a:ext uri="{FF2B5EF4-FFF2-40B4-BE49-F238E27FC236}">
                <a16:creationId xmlns:a16="http://schemas.microsoft.com/office/drawing/2014/main" id="{944AEBBF-3B18-49A0-A784-71BA4B225110}"/>
              </a:ext>
            </a:extLst>
          </p:cNvPr>
          <p:cNvPicPr>
            <a:picLocks noChangeAspect="1"/>
          </p:cNvPicPr>
          <p:nvPr/>
        </p:nvPicPr>
        <p:blipFill>
          <a:blip r:embed="rId6"/>
          <a:stretch>
            <a:fillRect/>
          </a:stretch>
        </p:blipFill>
        <p:spPr>
          <a:xfrm>
            <a:off x="303086" y="3612909"/>
            <a:ext cx="457200" cy="422148"/>
          </a:xfrm>
          <a:prstGeom prst="rect">
            <a:avLst/>
          </a:prstGeom>
        </p:spPr>
      </p:pic>
    </p:spTree>
    <p:custDataLst>
      <p:tags r:id="rId1"/>
    </p:custDataLst>
    <p:extLst>
      <p:ext uri="{BB962C8B-B14F-4D97-AF65-F5344CB8AC3E}">
        <p14:creationId xmlns:p14="http://schemas.microsoft.com/office/powerpoint/2010/main" val="2993547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BE25C-66E9-9CE9-0EF3-D57972F1342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F7B5C2E-4369-91D3-8CCE-CEEAA77CF089}"/>
              </a:ext>
            </a:extLst>
          </p:cNvPr>
          <p:cNvSpPr>
            <a:spLocks noGrp="1"/>
          </p:cNvSpPr>
          <p:nvPr>
            <p:ph type="title"/>
          </p:nvPr>
        </p:nvSpPr>
        <p:spPr>
          <a:xfrm>
            <a:off x="277812" y="1371723"/>
            <a:ext cx="5845175" cy="249299"/>
          </a:xfrm>
        </p:spPr>
        <p:txBody>
          <a:bodyPr/>
          <a:lstStyle/>
          <a:p>
            <a:r>
              <a:rPr lang="en-US" dirty="0"/>
              <a:t>Final Poll</a:t>
            </a:r>
          </a:p>
        </p:txBody>
      </p:sp>
      <p:sp>
        <p:nvSpPr>
          <p:cNvPr id="7" name="TextBox 6">
            <a:extLst>
              <a:ext uri="{FF2B5EF4-FFF2-40B4-BE49-F238E27FC236}">
                <a16:creationId xmlns:a16="http://schemas.microsoft.com/office/drawing/2014/main" id="{272CB112-2CC5-7E21-6FA2-4F94F767FBF5}"/>
              </a:ext>
            </a:extLst>
          </p:cNvPr>
          <p:cNvSpPr txBox="1"/>
          <p:nvPr/>
        </p:nvSpPr>
        <p:spPr>
          <a:xfrm>
            <a:off x="420687" y="2066925"/>
            <a:ext cx="5465763" cy="1492716"/>
          </a:xfrm>
          <a:prstGeom prst="rect">
            <a:avLst/>
          </a:prstGeom>
          <a:noFill/>
        </p:spPr>
        <p:txBody>
          <a:bodyPr wrap="square" lIns="0" tIns="0" rIns="0" bIns="0" rtlCol="0">
            <a:spAutoFit/>
          </a:bodyPr>
          <a:lstStyle/>
          <a:p>
            <a:pPr algn="l">
              <a:spcBef>
                <a:spcPts val="500"/>
              </a:spcBef>
            </a:pPr>
            <a:r>
              <a:rPr lang="en-US" sz="900" dirty="0"/>
              <a:t>Please provide feedback on today’s session.</a:t>
            </a:r>
          </a:p>
          <a:p>
            <a:pPr algn="l">
              <a:spcBef>
                <a:spcPts val="500"/>
              </a:spcBef>
            </a:pPr>
            <a:endParaRPr lang="en-US" sz="900" dirty="0"/>
          </a:p>
          <a:p>
            <a:pPr algn="l">
              <a:spcBef>
                <a:spcPts val="500"/>
              </a:spcBef>
            </a:pPr>
            <a:r>
              <a:rPr lang="en-US" sz="900" dirty="0"/>
              <a:t>After today’s session, how confident do you feel in identifying early indicators of fall-to-spring attrition at your institution?</a:t>
            </a:r>
          </a:p>
          <a:p>
            <a:pPr algn="l">
              <a:spcBef>
                <a:spcPts val="500"/>
              </a:spcBef>
            </a:pPr>
            <a:endParaRPr lang="en-US" sz="900" dirty="0"/>
          </a:p>
          <a:p>
            <a:pPr algn="l">
              <a:spcBef>
                <a:spcPts val="500"/>
              </a:spcBef>
            </a:pPr>
            <a:r>
              <a:rPr lang="en-US" sz="900" dirty="0"/>
              <a:t>Would you like us to register you for the next Skills &amp; Solutions session on October 30?</a:t>
            </a:r>
          </a:p>
          <a:p>
            <a:pPr algn="l">
              <a:spcBef>
                <a:spcPts val="500"/>
              </a:spcBef>
            </a:pPr>
            <a:endParaRPr lang="en-US" sz="900" dirty="0"/>
          </a:p>
          <a:p>
            <a:pPr algn="l">
              <a:spcBef>
                <a:spcPts val="500"/>
              </a:spcBef>
            </a:pPr>
            <a:r>
              <a:rPr lang="en-US" sz="900" dirty="0"/>
              <a:t>Would you like to schedule a one-on-one meeting with Lily?</a:t>
            </a:r>
          </a:p>
        </p:txBody>
      </p:sp>
      <p:cxnSp>
        <p:nvCxnSpPr>
          <p:cNvPr id="8" name="Straight Connector 7">
            <a:extLst>
              <a:ext uri="{FF2B5EF4-FFF2-40B4-BE49-F238E27FC236}">
                <a16:creationId xmlns:a16="http://schemas.microsoft.com/office/drawing/2014/main" id="{E008D151-FAF1-0A8A-41EE-020A6C28ACCC}"/>
              </a:ext>
            </a:extLst>
          </p:cNvPr>
          <p:cNvCxnSpPr/>
          <p:nvPr/>
        </p:nvCxnSpPr>
        <p:spPr bwMode="gray">
          <a:xfrm>
            <a:off x="279003" y="1762125"/>
            <a:ext cx="5607447" cy="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8A11C92-5189-A10A-FC83-AB530A8989D8}"/>
              </a:ext>
            </a:extLst>
          </p:cNvPr>
          <p:cNvCxnSpPr/>
          <p:nvPr/>
        </p:nvCxnSpPr>
        <p:spPr bwMode="gray">
          <a:xfrm>
            <a:off x="431403" y="1914525"/>
            <a:ext cx="5607447"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4158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E9853-DBA9-B8F5-2C09-BAED937FEF3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E4E7BD6-39AF-5571-03B6-F9A8D703C704}"/>
              </a:ext>
            </a:extLst>
          </p:cNvPr>
          <p:cNvSpPr>
            <a:spLocks noGrp="1"/>
          </p:cNvSpPr>
          <p:nvPr>
            <p:ph type="title"/>
          </p:nvPr>
        </p:nvSpPr>
        <p:spPr/>
        <p:txBody>
          <a:bodyPr/>
          <a:lstStyle/>
          <a:p>
            <a:r>
              <a:rPr lang="en-US" dirty="0"/>
              <a:t>Next Steps</a:t>
            </a:r>
          </a:p>
        </p:txBody>
      </p:sp>
      <p:sp>
        <p:nvSpPr>
          <p:cNvPr id="8" name="TextBox 7">
            <a:extLst>
              <a:ext uri="{FF2B5EF4-FFF2-40B4-BE49-F238E27FC236}">
                <a16:creationId xmlns:a16="http://schemas.microsoft.com/office/drawing/2014/main" id="{77B90ED7-8D28-EB59-78B5-6FEB580961F7}"/>
              </a:ext>
            </a:extLst>
          </p:cNvPr>
          <p:cNvSpPr txBox="1"/>
          <p:nvPr/>
        </p:nvSpPr>
        <p:spPr bwMode="gray">
          <a:xfrm>
            <a:off x="519955" y="1389580"/>
            <a:ext cx="2606905" cy="307777"/>
          </a:xfrm>
          <a:prstGeom prst="rect">
            <a:avLst/>
          </a:prstGeom>
          <a:noFill/>
        </p:spPr>
        <p:txBody>
          <a:bodyPr wrap="square" lIns="0" tIns="0" rIns="0" bIns="0" rtlCol="0">
            <a:spAutoFit/>
          </a:bodyPr>
          <a:lstStyle/>
          <a:p>
            <a:r>
              <a:rPr lang="en-US" sz="1000" b="1" dirty="0"/>
              <a:t>Want Help with Your Retention Model this Fall?</a:t>
            </a:r>
          </a:p>
        </p:txBody>
      </p:sp>
      <p:sp>
        <p:nvSpPr>
          <p:cNvPr id="34" name="Text Placeholder 1">
            <a:extLst>
              <a:ext uri="{FF2B5EF4-FFF2-40B4-BE49-F238E27FC236}">
                <a16:creationId xmlns:a16="http://schemas.microsoft.com/office/drawing/2014/main" id="{538B75EB-B406-AC41-FB8F-6A4A2F0E4C58}"/>
              </a:ext>
            </a:extLst>
          </p:cNvPr>
          <p:cNvSpPr txBox="1">
            <a:spLocks/>
          </p:cNvSpPr>
          <p:nvPr/>
        </p:nvSpPr>
        <p:spPr bwMode="gray">
          <a:xfrm>
            <a:off x="519954" y="2007422"/>
            <a:ext cx="2722142" cy="1641475"/>
          </a:xfrm>
          <a:prstGeom prst="rect">
            <a:avLst/>
          </a:prstGeom>
        </p:spPr>
        <p:txBody>
          <a:bodyPr vert="horz" wrap="square" lIns="0" tIns="0" rIns="0" bIns="0" rtlCol="0" anchor="t">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baseline="0">
                <a:solidFill>
                  <a:schemeClr val="tx1"/>
                </a:solidFill>
                <a:latin typeface="+mn-lt"/>
                <a:ea typeface="+mn-ea"/>
                <a:cs typeface="+mn-cs"/>
              </a:defRPr>
            </a:lvl8pPr>
            <a:lvl9pPr marL="1028700" indent="-114300" algn="l" defTabSz="640080" rtl="0" eaLnBrk="1" latinLnBrk="0" hangingPunct="1">
              <a:spcBef>
                <a:spcPts val="500"/>
              </a:spcBef>
              <a:buClr>
                <a:schemeClr val="tx1"/>
              </a:buClr>
              <a:buSzPct val="100000"/>
              <a:buFont typeface="Arial" panose="020B0604020202020204" pitchFamily="34" charset="0"/>
              <a:buChar char="•"/>
              <a:defRPr sz="900" kern="1200" baseline="0">
                <a:solidFill>
                  <a:schemeClr val="tx1"/>
                </a:solidFill>
                <a:latin typeface="+mn-lt"/>
                <a:ea typeface="+mn-ea"/>
                <a:cs typeface="+mn-cs"/>
              </a:defRPr>
            </a:lvl9pPr>
          </a:lstStyle>
          <a:p>
            <a:pPr marL="0" indent="0">
              <a:buNone/>
            </a:pPr>
            <a:r>
              <a:rPr lang="en-US" b="1" dirty="0">
                <a:hlinkClick r:id="rId4"/>
              </a:rPr>
              <a:t>Rapid Insight Skills &amp; Solutions Session</a:t>
            </a:r>
            <a:br>
              <a:rPr lang="en-US" dirty="0"/>
            </a:br>
            <a:r>
              <a:rPr lang="en-US" dirty="0"/>
              <a:t>October 30 | 2:00-2:45PM ET</a:t>
            </a:r>
          </a:p>
          <a:p>
            <a:pPr marL="0" indent="0">
              <a:buNone/>
            </a:pPr>
            <a:r>
              <a:rPr lang="en-US" dirty="0"/>
              <a:t>Join us for a quick, low-pressure training session to enrich your retention modeling practice.</a:t>
            </a:r>
          </a:p>
          <a:p>
            <a:pPr marL="0" indent="0">
              <a:buNone/>
            </a:pPr>
            <a:endParaRPr lang="en-US" dirty="0"/>
          </a:p>
          <a:p>
            <a:pPr marL="0" indent="0">
              <a:buNone/>
            </a:pPr>
            <a:r>
              <a:rPr lang="en-US" b="1" dirty="0"/>
              <a:t>Schedule a One-on-One Session</a:t>
            </a:r>
          </a:p>
          <a:p>
            <a:pPr marL="0" indent="0">
              <a:buNone/>
            </a:pPr>
            <a:r>
              <a:rPr lang="en-US" dirty="0"/>
              <a:t>Meet with Lily to brainstorm project ideas or get help with a current project. Sign up in the poll.</a:t>
            </a:r>
            <a:endParaRPr lang="en-US" dirty="0">
              <a:ea typeface="Verdana"/>
            </a:endParaRPr>
          </a:p>
        </p:txBody>
      </p:sp>
      <p:sp>
        <p:nvSpPr>
          <p:cNvPr id="21" name="Text Placeholder 9">
            <a:extLst>
              <a:ext uri="{FF2B5EF4-FFF2-40B4-BE49-F238E27FC236}">
                <a16:creationId xmlns:a16="http://schemas.microsoft.com/office/drawing/2014/main" id="{EF43086B-7CB7-E3A4-6783-F265C7B1B18E}"/>
              </a:ext>
              <a:ext uri="{C183D7F6-B498-43B3-948B-1728B52AA6E4}">
                <adec:decorative xmlns:adec="http://schemas.microsoft.com/office/drawing/2017/decorative" val="0"/>
              </a:ext>
            </a:extLst>
          </p:cNvPr>
          <p:cNvSpPr>
            <a:spLocks noGrp="1"/>
          </p:cNvSpPr>
          <p:nvPr/>
        </p:nvSpPr>
        <p:spPr bwMode="gray">
          <a:xfrm>
            <a:off x="3824151" y="946499"/>
            <a:ext cx="2056695" cy="3446200"/>
          </a:xfrm>
          <a:prstGeom prst="rect">
            <a:avLst/>
          </a:prstGeom>
          <a:solidFill>
            <a:schemeClr val="accent5"/>
          </a:solidFill>
          <a:ln w="19050">
            <a:noFill/>
            <a:miter lim="800000"/>
          </a:ln>
        </p:spPr>
        <p:txBody>
          <a:bodyPr vert="horz" wrap="square" lIns="182880" tIns="91440" rIns="182880" bIns="182880" rtlCol="0">
            <a:noAutofit/>
          </a:bodyPr>
          <a:lstStyle>
            <a:lvl1pPr marL="0" indent="0" algn="l" defTabSz="640080" rtl="0" eaLnBrk="1" latinLnBrk="0" hangingPunct="1">
              <a:spcBef>
                <a:spcPts val="0"/>
              </a:spcBef>
              <a:buFont typeface="Arial" pitchFamily="34" charset="0"/>
              <a:buNone/>
              <a:defRPr sz="1000" b="1" kern="1200" baseline="0">
                <a:solidFill>
                  <a:schemeClr val="tx1"/>
                </a:solidFill>
                <a:latin typeface="+mn-lt"/>
                <a:ea typeface="+mn-ea"/>
                <a:cs typeface="+mn-cs"/>
              </a:defRPr>
            </a:lvl1pPr>
            <a:lvl2pPr marL="0" indent="0" algn="l" defTabSz="640080" rtl="0" eaLnBrk="1" latinLnBrk="0" hangingPunct="1">
              <a:spcBef>
                <a:spcPts val="300"/>
              </a:spcBef>
              <a:buFont typeface="Arial" pitchFamily="34" charset="0"/>
              <a:buNone/>
              <a:defRPr sz="900" kern="1200">
                <a:solidFill>
                  <a:schemeClr val="tx1"/>
                </a:solidFill>
                <a:latin typeface="+mn-lt"/>
                <a:ea typeface="+mn-ea"/>
                <a:cs typeface="+mn-cs"/>
              </a:defRPr>
            </a:lvl2pPr>
            <a:lvl3pPr marL="0" indent="0" algn="l" defTabSz="640080" rtl="0" eaLnBrk="1" latinLnBrk="0" hangingPunct="1">
              <a:spcBef>
                <a:spcPts val="300"/>
              </a:spcBef>
              <a:buFont typeface="Arial" pitchFamily="34" charset="0"/>
              <a:buNone/>
              <a:defRPr sz="900" kern="1200">
                <a:solidFill>
                  <a:schemeClr val="tx1"/>
                </a:solidFill>
                <a:latin typeface="+mn-lt"/>
                <a:ea typeface="+mn-ea"/>
                <a:cs typeface="+mn-cs"/>
              </a:defRPr>
            </a:lvl3pPr>
            <a:lvl4pPr marL="0" indent="0" algn="l" defTabSz="640080" rtl="0" eaLnBrk="1" latinLnBrk="0" hangingPunct="1">
              <a:spcBef>
                <a:spcPts val="300"/>
              </a:spcBef>
              <a:buFont typeface="Arial" pitchFamily="34" charset="0"/>
              <a:buNone/>
              <a:defRPr sz="900" kern="1200">
                <a:solidFill>
                  <a:schemeClr val="tx1"/>
                </a:solidFill>
                <a:latin typeface="+mn-lt"/>
                <a:ea typeface="+mn-ea"/>
                <a:cs typeface="+mn-cs"/>
              </a:defRPr>
            </a:lvl4pPr>
            <a:lvl5pPr marL="0" indent="0" algn="l" defTabSz="640080" rtl="0" eaLnBrk="1" latinLnBrk="0" hangingPunct="1">
              <a:spcBef>
                <a:spcPts val="300"/>
              </a:spcBef>
              <a:buFont typeface="Arial" pitchFamily="34" charset="0"/>
              <a:buNone/>
              <a:defRPr sz="9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r>
              <a:rPr lang="en-US" dirty="0">
                <a:solidFill>
                  <a:schemeClr val="bg1"/>
                </a:solidFill>
              </a:rPr>
              <a:t>On-Demand Resources</a:t>
            </a:r>
          </a:p>
        </p:txBody>
      </p:sp>
      <p:cxnSp>
        <p:nvCxnSpPr>
          <p:cNvPr id="9" name="Straight Connector 8">
            <a:extLst>
              <a:ext uri="{FF2B5EF4-FFF2-40B4-BE49-F238E27FC236}">
                <a16:creationId xmlns:a16="http://schemas.microsoft.com/office/drawing/2014/main" id="{C0EFF06D-5A5F-80B1-9B31-A140C8B07107}"/>
              </a:ext>
              <a:ext uri="{C183D7F6-B498-43B3-948B-1728B52AA6E4}">
                <adec:decorative xmlns:adec="http://schemas.microsoft.com/office/drawing/2017/decorative" val="1"/>
              </a:ext>
            </a:extLst>
          </p:cNvPr>
          <p:cNvCxnSpPr/>
          <p:nvPr/>
        </p:nvCxnSpPr>
        <p:spPr bwMode="gray">
          <a:xfrm>
            <a:off x="519955" y="1771044"/>
            <a:ext cx="2722141" cy="0"/>
          </a:xfrm>
          <a:prstGeom prst="line">
            <a:avLst/>
          </a:prstGeom>
          <a:ln w="12700">
            <a:solidFill>
              <a:schemeClr val="accent6"/>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Text Placeholder 9">
            <a:extLst>
              <a:ext uri="{FF2B5EF4-FFF2-40B4-BE49-F238E27FC236}">
                <a16:creationId xmlns:a16="http://schemas.microsoft.com/office/drawing/2014/main" id="{AFB5CE47-B866-6AC1-CE97-A0B95A51BE08}"/>
              </a:ext>
            </a:extLst>
          </p:cNvPr>
          <p:cNvSpPr>
            <a:spLocks noGrp="1"/>
          </p:cNvSpPr>
          <p:nvPr/>
        </p:nvSpPr>
        <p:spPr bwMode="gray">
          <a:xfrm>
            <a:off x="4041153" y="1771044"/>
            <a:ext cx="1490608" cy="1779974"/>
          </a:xfrm>
          <a:prstGeom prst="rect">
            <a:avLst/>
          </a:prstGeom>
        </p:spPr>
        <p:txBody>
          <a:bodyPr vert="horz" wrap="square" lIns="0" tIns="0" rIns="0" bIns="0" rtlCol="0">
            <a:spAutoFit/>
          </a:bodyPr>
          <a:lstStyle>
            <a:lvl1pPr marL="114300" indent="-114300" algn="l" defTabSz="640080" rtl="0" eaLnBrk="1" latinLnBrk="0" hangingPunct="1">
              <a:spcBef>
                <a:spcPts val="300"/>
              </a:spcBef>
              <a:buFont typeface="Arial" pitchFamily="34" charset="0"/>
              <a:buChar char="•"/>
              <a:defRPr sz="900" kern="1200" baseline="0">
                <a:solidFill>
                  <a:schemeClr val="tx1"/>
                </a:solidFill>
                <a:latin typeface="+mn-lt"/>
                <a:ea typeface="+mn-ea"/>
                <a:cs typeface="+mn-cs"/>
              </a:defRPr>
            </a:lvl1pPr>
            <a:lvl2pPr marL="228600" indent="-114300" algn="l" defTabSz="640080" rtl="0" eaLnBrk="1" latinLnBrk="0" hangingPunct="1">
              <a:spcBef>
                <a:spcPts val="300"/>
              </a:spcBef>
              <a:buFont typeface="Arial"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300"/>
              </a:spcBef>
              <a:buFont typeface="Arial"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300"/>
              </a:spcBef>
              <a:buFont typeface="Arial"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300"/>
              </a:spcBef>
              <a:buFont typeface="Arial" pitchFamily="34" charset="0"/>
              <a:buChar char="•"/>
              <a:defRPr sz="9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spcBef>
                <a:spcPts val="500"/>
              </a:spcBef>
              <a:buNone/>
            </a:pPr>
            <a:r>
              <a:rPr lang="en-US" dirty="0">
                <a:solidFill>
                  <a:schemeClr val="bg1"/>
                </a:solidFill>
              </a:rPr>
              <a:t>Follow along with </a:t>
            </a:r>
            <a:r>
              <a:rPr lang="en-US" dirty="0">
                <a:solidFill>
                  <a:schemeClr val="accent6"/>
                </a:solidFill>
                <a:hlinkClick r:id="rId5">
                  <a:extLst>
                    <a:ext uri="{A12FA001-AC4F-418D-AE19-62706E023703}">
                      <ahyp:hlinkClr xmlns:ahyp="http://schemas.microsoft.com/office/drawing/2018/hyperlinkcolor" val="tx"/>
                    </a:ext>
                  </a:extLst>
                </a:hlinkClick>
              </a:rPr>
              <a:t>our Three-Part Retention Modeling Cohort</a:t>
            </a:r>
            <a:r>
              <a:rPr lang="en-US" dirty="0">
                <a:solidFill>
                  <a:schemeClr val="accent6"/>
                </a:solidFill>
              </a:rPr>
              <a:t> </a:t>
            </a:r>
            <a:r>
              <a:rPr lang="en-US" dirty="0">
                <a:solidFill>
                  <a:schemeClr val="bg1"/>
                </a:solidFill>
              </a:rPr>
              <a:t>to:</a:t>
            </a:r>
          </a:p>
          <a:p>
            <a:pPr>
              <a:spcBef>
                <a:spcPts val="500"/>
              </a:spcBef>
            </a:pPr>
            <a:endParaRPr lang="en-US" dirty="0">
              <a:solidFill>
                <a:schemeClr val="bg1"/>
              </a:solidFill>
            </a:endParaRPr>
          </a:p>
          <a:p>
            <a:pPr>
              <a:spcBef>
                <a:spcPts val="500"/>
              </a:spcBef>
            </a:pPr>
            <a:r>
              <a:rPr lang="en-US" dirty="0">
                <a:solidFill>
                  <a:schemeClr val="bg1"/>
                </a:solidFill>
              </a:rPr>
              <a:t>Translate raw data into a predictive model</a:t>
            </a:r>
          </a:p>
          <a:p>
            <a:pPr>
              <a:spcBef>
                <a:spcPts val="500"/>
              </a:spcBef>
            </a:pPr>
            <a:r>
              <a:rPr lang="en-US" dirty="0">
                <a:solidFill>
                  <a:schemeClr val="bg1"/>
                </a:solidFill>
              </a:rPr>
              <a:t>Score students on their risk of attrition</a:t>
            </a:r>
          </a:p>
          <a:p>
            <a:pPr>
              <a:spcBef>
                <a:spcPts val="500"/>
              </a:spcBef>
            </a:pPr>
            <a:r>
              <a:rPr lang="en-US" dirty="0">
                <a:solidFill>
                  <a:schemeClr val="bg1"/>
                </a:solidFill>
              </a:rPr>
              <a:t>Explore and refine your understanding of students’ challenges</a:t>
            </a:r>
          </a:p>
        </p:txBody>
      </p:sp>
    </p:spTree>
    <p:custDataLst>
      <p:tags r:id="rId1"/>
    </p:custDataLst>
    <p:extLst>
      <p:ext uri="{BB962C8B-B14F-4D97-AF65-F5344CB8AC3E}">
        <p14:creationId xmlns:p14="http://schemas.microsoft.com/office/powerpoint/2010/main" val="755728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44A29-DC22-DF4A-478C-3B0064712195}"/>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679117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AB1 4x3 On-screen">
  <a:themeElements>
    <a:clrScheme name="EAB Theme Colors 2024">
      <a:dk1>
        <a:srgbClr val="333E48"/>
      </a:dk1>
      <a:lt1>
        <a:srgbClr val="FFFFFF"/>
      </a:lt1>
      <a:dk2>
        <a:srgbClr val="ED8B00"/>
      </a:dk2>
      <a:lt2>
        <a:srgbClr val="D6D8DA"/>
      </a:lt2>
      <a:accent1>
        <a:srgbClr val="C4C7CA"/>
      </a:accent1>
      <a:accent2>
        <a:srgbClr val="7FCFCF"/>
      </a:accent2>
      <a:accent3>
        <a:srgbClr val="004B87"/>
      </a:accent3>
      <a:accent4>
        <a:srgbClr val="0072CE"/>
      </a:accent4>
      <a:accent5>
        <a:srgbClr val="002746"/>
      </a:accent5>
      <a:accent6>
        <a:srgbClr val="00B1B0"/>
      </a:accent6>
      <a:hlink>
        <a:srgbClr val="0072CE"/>
      </a:hlink>
      <a:folHlink>
        <a:srgbClr val="0072CE"/>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5"/>
        </a:solidFill>
        <a:ln>
          <a:solidFill>
            <a:schemeClr val="accent5"/>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spcBef>
            <a:spcPts val="500"/>
          </a:spcBef>
          <a:defRPr sz="900" dirty="0" smtClean="0"/>
        </a:defPPr>
      </a:lstStyle>
    </a:txDef>
  </a:objectDefaults>
  <a:extraClrSchemeLst/>
  <a:custClrLst>
    <a:custClr name="Dark Orange">
      <a:srgbClr val="D96800"/>
    </a:custClr>
    <a:custClr name="Light Navy Blue">
      <a:srgbClr val="00355F"/>
    </a:custClr>
    <a:custClr name="Dark Navy Blue">
      <a:srgbClr val="031D32"/>
    </a:custClr>
    <a:custClr name="Green Directions">
      <a:srgbClr val="008A00"/>
    </a:custClr>
  </a:custClrLst>
  <a:extLst>
    <a:ext uri="{05A4C25C-085E-4340-85A3-A5531E510DB2}">
      <thm15:themeFamily xmlns:thm15="http://schemas.microsoft.com/office/thememl/2012/main" name="EAB1 Presentation Template 4x3-011824.potx" id="{6BEA3256-0F17-4860-A9FB-88FE1A534883}" vid="{486B7987-B0AD-4FBE-A9C5-A650C91A2DA8}"/>
    </a:ext>
  </a:extLst>
</a:theme>
</file>

<file path=ppt/theme/theme2.xml><?xml version="1.0" encoding="utf-8"?>
<a:theme xmlns:a="http://schemas.openxmlformats.org/drawingml/2006/main" name="1_EAB1 4x3 On-screen">
  <a:themeElements>
    <a:clrScheme name="EAB Colors March 2024">
      <a:dk1>
        <a:srgbClr val="333E48"/>
      </a:dk1>
      <a:lt1>
        <a:srgbClr val="FFFFFF"/>
      </a:lt1>
      <a:dk2>
        <a:srgbClr val="ED8B00"/>
      </a:dk2>
      <a:lt2>
        <a:srgbClr val="D6D8DA"/>
      </a:lt2>
      <a:accent1>
        <a:srgbClr val="C4C7CA"/>
      </a:accent1>
      <a:accent2>
        <a:srgbClr val="7FCFCF"/>
      </a:accent2>
      <a:accent3>
        <a:srgbClr val="004B87"/>
      </a:accent3>
      <a:accent4>
        <a:srgbClr val="0069BF"/>
      </a:accent4>
      <a:accent5>
        <a:srgbClr val="002746"/>
      </a:accent5>
      <a:accent6>
        <a:srgbClr val="00B1B0"/>
      </a:accent6>
      <a:hlink>
        <a:srgbClr val="0069BF"/>
      </a:hlink>
      <a:folHlink>
        <a:srgbClr val="037680"/>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5"/>
        </a:solidFill>
        <a:ln>
          <a:solidFill>
            <a:schemeClr val="accent5"/>
          </a:solid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spcBef>
            <a:spcPts val="500"/>
          </a:spcBef>
          <a:defRPr sz="9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spcBef>
            <a:spcPts val="500"/>
          </a:spcBef>
          <a:defRPr sz="900" dirty="0" smtClean="0"/>
        </a:defPPr>
      </a:lstStyle>
    </a:txDef>
  </a:objectDefaults>
  <a:extraClrSchemeLst/>
  <a:custClrLst>
    <a:custClr name="Dark Orange">
      <a:srgbClr val="D96800"/>
    </a:custClr>
    <a:custClr name="Light Navy Blue">
      <a:srgbClr val="00355F"/>
    </a:custClr>
    <a:custClr name="Dark Navy Blue">
      <a:srgbClr val="031D32"/>
    </a:custClr>
    <a:custClr name="Green Directions">
      <a:srgbClr val="008A00"/>
    </a:custClr>
  </a:custClrLst>
  <a:extLst>
    <a:ext uri="{05A4C25C-085E-4340-85A3-A5531E510DB2}">
      <thm15:themeFamily xmlns:thm15="http://schemas.microsoft.com/office/thememl/2012/main" name="EAB1 Presentation GLG Graphic Layout Guide 4x3-012825.potx" id="{1FAAA4FC-90A6-4AED-8B14-FFBEFCFDA168}" vid="{1768DC0B-2E39-44E9-A152-2C483CA191C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AB chart theme colors dk-lt 2020">
    <a:dk1>
      <a:srgbClr val="333E48"/>
    </a:dk1>
    <a:lt1>
      <a:srgbClr val="FFFFFF"/>
    </a:lt1>
    <a:dk2>
      <a:srgbClr val="F28B00"/>
    </a:dk2>
    <a:lt2>
      <a:srgbClr val="D6D8DA"/>
    </a:lt2>
    <a:accent1>
      <a:srgbClr val="00355F"/>
    </a:accent1>
    <a:accent2>
      <a:srgbClr val="004B87"/>
    </a:accent2>
    <a:accent3>
      <a:srgbClr val="0072CC"/>
    </a:accent3>
    <a:accent4>
      <a:srgbClr val="00B1B0"/>
    </a:accent4>
    <a:accent5>
      <a:srgbClr val="7FCFCF"/>
    </a:accent5>
    <a:accent6>
      <a:srgbClr val="C4C7CA"/>
    </a:accent6>
    <a:hlink>
      <a:srgbClr val="0072CC"/>
    </a:hlink>
    <a:folHlink>
      <a:srgbClr val="0072CC"/>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EAB chart theme colors dk-lt 2020">
    <a:dk1>
      <a:srgbClr val="333E48"/>
    </a:dk1>
    <a:lt1>
      <a:srgbClr val="FFFFFF"/>
    </a:lt1>
    <a:dk2>
      <a:srgbClr val="F28B00"/>
    </a:dk2>
    <a:lt2>
      <a:srgbClr val="D6D8DA"/>
    </a:lt2>
    <a:accent1>
      <a:srgbClr val="00355F"/>
    </a:accent1>
    <a:accent2>
      <a:srgbClr val="004B87"/>
    </a:accent2>
    <a:accent3>
      <a:srgbClr val="0072CC"/>
    </a:accent3>
    <a:accent4>
      <a:srgbClr val="00B1B0"/>
    </a:accent4>
    <a:accent5>
      <a:srgbClr val="7FCFCF"/>
    </a:accent5>
    <a:accent6>
      <a:srgbClr val="C4C7CA"/>
    </a:accent6>
    <a:hlink>
      <a:srgbClr val="0072CC"/>
    </a:hlink>
    <a:folHlink>
      <a:srgbClr val="0072CC"/>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EAB1 Presentation Template 4x3-011824 (3)</Template>
  <TotalTime>11863</TotalTime>
  <Words>2628</Words>
  <Application>Microsoft Macintosh PowerPoint</Application>
  <PresentationFormat>Custom</PresentationFormat>
  <Paragraphs>291</Paragraphs>
  <Slides>27</Slides>
  <Notes>26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Calibri</vt:lpstr>
      <vt:lpstr>Rockwell</vt:lpstr>
      <vt:lpstr>Times New Roman</vt:lpstr>
      <vt:lpstr>Verdana</vt:lpstr>
      <vt:lpstr>Wingdings</vt:lpstr>
      <vt:lpstr>EAB1 4x3 On-screen</vt:lpstr>
      <vt:lpstr>1_EAB1 4x3 On-screen</vt:lpstr>
      <vt:lpstr>Strategy Spotlight: Improving Fall-to-Spring Retention with Rapid Insight</vt:lpstr>
      <vt:lpstr>Meet Your Presenters</vt:lpstr>
      <vt:lpstr>Using Zoom</vt:lpstr>
      <vt:lpstr>Give the Chat a Try!</vt:lpstr>
      <vt:lpstr>Strategy Spotlight: Improving Fall-to-Spring Retention with Rapid Insight</vt:lpstr>
      <vt:lpstr>Session ROADMAP</vt:lpstr>
      <vt:lpstr>Today’s Objectives</vt:lpstr>
      <vt:lpstr>IR’s Role in Retention</vt:lpstr>
      <vt:lpstr>IR’s Role in Retention</vt:lpstr>
      <vt:lpstr>Common Early Indicators of Attrition Risk</vt:lpstr>
      <vt:lpstr>Partner Spotlight:  Penn State University</vt:lpstr>
      <vt:lpstr>The Pennsylvania State University (Penn State)</vt:lpstr>
      <vt:lpstr>One University, Geographically Dispersed</vt:lpstr>
      <vt:lpstr>The Challenge </vt:lpstr>
      <vt:lpstr>The Solution</vt:lpstr>
      <vt:lpstr>Impact</vt:lpstr>
      <vt:lpstr>Step 1: Start Somewhere!</vt:lpstr>
      <vt:lpstr>Step 2: Adapt the Job to Your Research Question</vt:lpstr>
      <vt:lpstr>Questions</vt:lpstr>
      <vt:lpstr>Demo</vt:lpstr>
      <vt:lpstr>Applying Insights on Your Campus</vt:lpstr>
      <vt:lpstr>How to Use the Zoom Annotation Feature</vt:lpstr>
      <vt:lpstr>Where Will You Start?</vt:lpstr>
      <vt:lpstr>Practical Next Steps</vt:lpstr>
      <vt:lpstr>Final Poll</vt:lpstr>
      <vt:lpstr>Next Steps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Data-Driven Student Success with Rapid Insight: Strategies and Best Practices</dc:title>
  <dc:creator>Chan, Katerina</dc:creator>
  <cp:lastModifiedBy>Flowers, Catherine</cp:lastModifiedBy>
  <cp:revision>950</cp:revision>
  <dcterms:created xsi:type="dcterms:W3CDTF">2024-02-26T17:23:30Z</dcterms:created>
  <dcterms:modified xsi:type="dcterms:W3CDTF">2025-10-03T14:43:35Z</dcterms:modified>
</cp:coreProperties>
</file>