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0.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21.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22.xml" ContentType="application/vnd.openxmlformats-officedocument.presentationml.slideLayout+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slideLayouts/slideLayout23.xml" ContentType="application/vnd.openxmlformats-officedocument.presentationml.slideLayout+xml"/>
  <Override PartName="/ppt/theme/theme5.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slideLayouts/slideLayout24.xml" ContentType="application/vnd.openxmlformats-officedocument.presentationml.slideLayout+xml"/>
  <Override PartName="/ppt/theme/theme6.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27.xml" ContentType="application/vnd.openxmlformats-officedocument.presentationml.slideLayout+xml"/>
  <Override PartName="/ppt/theme/theme8.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6" r:id="rId2"/>
    <p:sldMasterId id="2147483789" r:id="rId3"/>
    <p:sldMasterId id="2147483660" r:id="rId4"/>
    <p:sldMasterId id="2147483648" r:id="rId5"/>
    <p:sldMasterId id="2147483798" r:id="rId6"/>
    <p:sldMasterId id="2147483800" r:id="rId7"/>
    <p:sldMasterId id="2147483672" r:id="rId8"/>
  </p:sldMasterIdLst>
  <p:notesMasterIdLst>
    <p:notesMasterId r:id="rId38"/>
  </p:notesMasterIdLst>
  <p:sldIdLst>
    <p:sldId id="258" r:id="rId9"/>
    <p:sldId id="2453" r:id="rId10"/>
    <p:sldId id="2145708315" r:id="rId11"/>
    <p:sldId id="3306" r:id="rId12"/>
    <p:sldId id="2147347216" r:id="rId13"/>
    <p:sldId id="2145707583" r:id="rId14"/>
    <p:sldId id="2147347219" r:id="rId15"/>
    <p:sldId id="2145708828" r:id="rId16"/>
    <p:sldId id="2145708814" r:id="rId17"/>
    <p:sldId id="3133" r:id="rId18"/>
    <p:sldId id="2147347222" r:id="rId19"/>
    <p:sldId id="2145708852" r:id="rId20"/>
    <p:sldId id="2145708850" r:id="rId21"/>
    <p:sldId id="2145708853" r:id="rId22"/>
    <p:sldId id="2147347225" r:id="rId23"/>
    <p:sldId id="2145708837" r:id="rId24"/>
    <p:sldId id="2145708839" r:id="rId25"/>
    <p:sldId id="2145708840" r:id="rId26"/>
    <p:sldId id="2145707594" r:id="rId27"/>
    <p:sldId id="2145707593" r:id="rId28"/>
    <p:sldId id="2145708856" r:id="rId29"/>
    <p:sldId id="2147347218" r:id="rId30"/>
    <p:sldId id="2145708859" r:id="rId31"/>
    <p:sldId id="2147347224" r:id="rId32"/>
    <p:sldId id="2145708857" r:id="rId33"/>
    <p:sldId id="296" r:id="rId34"/>
    <p:sldId id="2145708417" r:id="rId35"/>
    <p:sldId id="2145708376" r:id="rId36"/>
    <p:sldId id="2147347217" r:id="rId37"/>
  </p:sldIdLst>
  <p:sldSz cx="6400800" cy="4800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1598" autoAdjust="0"/>
  </p:normalViewPr>
  <p:slideViewPr>
    <p:cSldViewPr snapToGrid="0" showGuides="1">
      <p:cViewPr varScale="1">
        <p:scale>
          <a:sx n="122" d="100"/>
          <a:sy n="122" d="100"/>
        </p:scale>
        <p:origin x="2748"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B9529-020D-408F-8E29-012DA2C55CF9}" type="datetimeFigureOut">
              <a:rPr lang="en-US" smtClean="0"/>
              <a:t>10/3/2025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1E82D-A42D-44C1-B6FE-B15E8F78A2BE}" type="slidenum">
              <a:rPr lang="en-US" smtClean="0"/>
              <a:t>‹#›</a:t>
            </a:fld>
            <a:endParaRPr lang="en-US"/>
          </a:p>
        </p:txBody>
      </p:sp>
    </p:spTree>
    <p:extLst>
      <p:ext uri="{BB962C8B-B14F-4D97-AF65-F5344CB8AC3E}">
        <p14:creationId xmlns:p14="http://schemas.microsoft.com/office/powerpoint/2010/main" val="117171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dirty="0"/>
              <a:t>Kurtis</a:t>
            </a:r>
          </a:p>
          <a:p>
            <a:pPr algn="l">
              <a:spcBef>
                <a:spcPts val="500"/>
              </a:spcBef>
            </a:pPr>
            <a:r>
              <a:rPr lang="en-US" sz="1200" dirty="0"/>
              <a:t>Rapid Insight offers a powerful suite of self-service analytics tools designed to help you prepare data, build predictive models, and create interactive cloud-based dashboards with ease. Edify partners receive complimentary access to Rapid Insight, unlocking new opportunities to maximize their data strategy.</a:t>
            </a:r>
          </a:p>
          <a:p>
            <a:pPr algn="l">
              <a:spcBef>
                <a:spcPts val="500"/>
              </a:spcBef>
            </a:pPr>
            <a:endParaRPr lang="en-US" sz="1200" dirty="0"/>
          </a:p>
          <a:p>
            <a:pPr algn="l">
              <a:spcBef>
                <a:spcPts val="500"/>
              </a:spcBef>
            </a:pPr>
            <a:r>
              <a:rPr lang="en-US" sz="1200" dirty="0"/>
              <a:t>Join us for an interactive session to discover how Edify and Rapid Insight work seamlessly together to empower hands-on data exploration, streamline compliance reporting, and scale your analytics capabilities. We’ll showcase examples of how partners are already leveraging both platforms to meet institutional goals, including successful state reporting initiatives.</a:t>
            </a:r>
          </a:p>
          <a:p>
            <a:pPr algn="l">
              <a:spcBef>
                <a:spcPts val="500"/>
              </a:spcBef>
            </a:pPr>
            <a:endParaRPr lang="en-US" sz="1200" dirty="0"/>
          </a:p>
          <a:p>
            <a:pPr algn="l">
              <a:spcBef>
                <a:spcPts val="500"/>
              </a:spcBef>
            </a:pPr>
            <a:r>
              <a:rPr lang="en-US" sz="1200" dirty="0"/>
              <a:t>In this session, you’ll learn how to:</a:t>
            </a:r>
          </a:p>
          <a:p>
            <a:pPr marL="171450" indent="-171450" algn="l">
              <a:spcBef>
                <a:spcPts val="500"/>
              </a:spcBef>
              <a:buFont typeface="Arial" panose="020B0604020202020204" pitchFamily="34" charset="0"/>
              <a:buChar char="•"/>
            </a:pPr>
            <a:r>
              <a:rPr lang="en-US" sz="1200" dirty="0"/>
              <a:t>Supercharge your data workflows by integrating Rapid Insight with Edify</a:t>
            </a:r>
          </a:p>
          <a:p>
            <a:pPr marL="171450" indent="-171450" algn="l">
              <a:spcBef>
                <a:spcPts val="500"/>
              </a:spcBef>
              <a:buFont typeface="Arial" panose="020B0604020202020204" pitchFamily="34" charset="0"/>
              <a:buChar char="•"/>
            </a:pPr>
            <a:r>
              <a:rPr lang="en-US" sz="1200" dirty="0"/>
              <a:t>Build multi-source reports in minutes</a:t>
            </a:r>
          </a:p>
          <a:p>
            <a:pPr marL="171450" indent="-171450" algn="l">
              <a:spcBef>
                <a:spcPts val="500"/>
              </a:spcBef>
              <a:buFont typeface="Arial" panose="020B0604020202020204" pitchFamily="34" charset="0"/>
              <a:buChar char="•"/>
            </a:pPr>
            <a:r>
              <a:rPr lang="en-US" sz="1200" dirty="0"/>
              <a:t>Dive into no- or low-code data exploration and analysis</a:t>
            </a:r>
          </a:p>
          <a:p>
            <a:pPr marL="171450" indent="-171450" algn="l">
              <a:spcBef>
                <a:spcPts val="500"/>
              </a:spcBef>
              <a:buFont typeface="Arial" panose="020B0604020202020204" pitchFamily="34" charset="0"/>
              <a:buChar char="•"/>
            </a:pPr>
            <a:r>
              <a:rPr lang="en-US" sz="1200" dirty="0"/>
              <a:t>Expand data access, enabling more staff to participate in data-driven projects</a:t>
            </a:r>
          </a:p>
          <a:p>
            <a:pPr marL="171450" indent="-171450" algn="l">
              <a:spcBef>
                <a:spcPts val="500"/>
              </a:spcBef>
              <a:buFont typeface="Arial" panose="020B0604020202020204" pitchFamily="34" charset="0"/>
              <a:buChar char="•"/>
            </a:pPr>
            <a:r>
              <a:rPr lang="en-US" sz="1200" dirty="0"/>
              <a:t>Take advantage of complimentary Rapid Insight access through your Edify partnership</a:t>
            </a:r>
          </a:p>
          <a:p>
            <a:pPr algn="l">
              <a:spcBef>
                <a:spcPts val="500"/>
              </a:spcBef>
            </a:pPr>
            <a:br>
              <a:rPr lang="en-US" sz="1200" dirty="0"/>
            </a:br>
            <a:r>
              <a:rPr lang="en-US" sz="1200" dirty="0"/>
              <a:t>Who should attend?</a:t>
            </a:r>
          </a:p>
          <a:p>
            <a:pPr algn="l">
              <a:spcBef>
                <a:spcPts val="500"/>
              </a:spcBef>
            </a:pPr>
            <a:r>
              <a:rPr lang="en-US" sz="1200" dirty="0"/>
              <a:t>This session is ideal for both technical and non-technical users – anyone interested in leveraging Rapid Insight, from data reporters and request managers to data consumers eager to self-serve and explore data independently.</a:t>
            </a:r>
          </a:p>
          <a:p>
            <a:pPr marL="0" marR="0">
              <a:lnSpc>
                <a:spcPct val="115000"/>
              </a:lnSpc>
              <a:spcAft>
                <a:spcPts val="800"/>
              </a:spcAft>
              <a:buNone/>
            </a:pPr>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a:t>
            </a:fld>
            <a:endParaRPr lang="en-US"/>
          </a:p>
        </p:txBody>
      </p:sp>
    </p:spTree>
    <p:extLst>
      <p:ext uri="{BB962C8B-B14F-4D97-AF65-F5344CB8AC3E}">
        <p14:creationId xmlns:p14="http://schemas.microsoft.com/office/powerpoint/2010/main" val="3173672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Kurtis</a:t>
            </a:r>
          </a:p>
          <a:p>
            <a:endParaRPr lang="en-US" dirty="0">
              <a:latin typeface="Calibri"/>
              <a:cs typeface="Calibri"/>
            </a:endParaRPr>
          </a:p>
          <a:p>
            <a:r>
              <a:rPr lang="en-US" dirty="0">
                <a:latin typeface="Calibri"/>
                <a:cs typeface="Calibri"/>
              </a:rPr>
              <a:t>So to help our partners face these challenges when it comes to fulfilling compliance and reporting needs, we have a variety of offerings included in your Edify partnership.</a:t>
            </a:r>
            <a:endParaRPr lang="en-US" dirty="0"/>
          </a:p>
          <a:p>
            <a:pPr marL="228600" indent="-228600">
              <a:buAutoNum type="arabicPeriod"/>
            </a:pPr>
            <a:r>
              <a:rPr lang="en-US" dirty="0">
                <a:latin typeface="Calibri"/>
                <a:cs typeface="Calibri"/>
              </a:rPr>
              <a:t>So the first is the core platform of Edify itself, allowing you to have a centralized data lake and data warehouse that serves a central source of truth and encompasses critical data warehousing features, like snapshotting and data archiving. </a:t>
            </a:r>
          </a:p>
          <a:p>
            <a:pPr marL="228600" indent="-228600">
              <a:buAutoNum type="arabicPeriod"/>
            </a:pPr>
            <a:r>
              <a:rPr lang="en-US" dirty="0">
                <a:latin typeface="Calibri"/>
                <a:cs typeface="Calibri"/>
              </a:rPr>
              <a:t>Edify is also helping to build that foundation that enables data governance on campus, with features like our embedded data dictionary and data lineage. </a:t>
            </a:r>
          </a:p>
          <a:p>
            <a:pPr marL="228600" indent="-228600">
              <a:buAutoNum type="arabicPeriod"/>
            </a:pPr>
            <a:r>
              <a:rPr lang="en-US" dirty="0">
                <a:latin typeface="Calibri"/>
                <a:cs typeface="Calibri"/>
              </a:rPr>
              <a:t>But we also offer ways to empower teams in a decentralized way which is where Rapid Insight comes into play…</a:t>
            </a:r>
          </a:p>
          <a:p>
            <a:pPr marL="228600" indent="-228600">
              <a:buAutoNum type="arabicPeriod"/>
            </a:pPr>
            <a:endParaRPr lang="en-US" dirty="0">
              <a:latin typeface="Calibri"/>
              <a:cs typeface="Calibri"/>
            </a:endParaRPr>
          </a:p>
          <a:p>
            <a:pPr marL="0" indent="0">
              <a:buNone/>
            </a:pP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97617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5BED2-D9B2-7AED-41BE-44947B6F9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973BB-9695-F921-5737-E3FF6F33A8A0}"/>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0F0137B-CDF7-DA10-D1EA-9B75D1F2BA20}"/>
              </a:ext>
            </a:extLst>
          </p:cNvPr>
          <p:cNvSpPr>
            <a:spLocks noGrp="1"/>
          </p:cNvSpPr>
          <p:nvPr>
            <p:ph type="body" idx="1"/>
          </p:nvPr>
        </p:nvSpPr>
        <p:spPr/>
        <p:txBody>
          <a:bodyPr/>
          <a:lstStyle/>
          <a:p>
            <a:r>
              <a:rPr lang="en-US" dirty="0"/>
              <a:t>Lily </a:t>
            </a:r>
          </a:p>
          <a:p>
            <a:r>
              <a:rPr lang="en-US" dirty="0"/>
              <a:t>Construct – is a data preparation tool that allows you to automate a bunch of the manual manipulations you may do to data on a recurring basis.</a:t>
            </a:r>
          </a:p>
          <a:p>
            <a:r>
              <a:rPr lang="en-US" dirty="0"/>
              <a:t>Predict – is a self-service tool for predictive modeling and allows you to find correlation in variables to outcomes</a:t>
            </a:r>
          </a:p>
          <a:p>
            <a:endParaRPr lang="en-US" dirty="0"/>
          </a:p>
          <a:p>
            <a:r>
              <a:rPr lang="en-US" dirty="0"/>
              <a:t>Using these tools independently, you can connect to multiple data sets, including Edify – build models to support institutional initiatives – and export that data to individual workbooks, Tableau, or publish to Bridge.</a:t>
            </a:r>
          </a:p>
          <a:p>
            <a:endParaRPr lang="en-US" dirty="0"/>
          </a:p>
        </p:txBody>
      </p:sp>
      <p:sp>
        <p:nvSpPr>
          <p:cNvPr id="4" name="Slide Number Placeholder 3">
            <a:extLst>
              <a:ext uri="{FF2B5EF4-FFF2-40B4-BE49-F238E27FC236}">
                <a16:creationId xmlns:a16="http://schemas.microsoft.com/office/drawing/2014/main" id="{87A3B835-1E86-5AAF-4523-AC71E31675DA}"/>
              </a:ext>
            </a:extLst>
          </p:cNvPr>
          <p:cNvSpPr>
            <a:spLocks noGrp="1"/>
          </p:cNvSpPr>
          <p:nvPr>
            <p:ph type="sldNum" sz="quarter" idx="5"/>
          </p:nvPr>
        </p:nvSpPr>
        <p:spPr/>
        <p:txBody>
          <a:bodyPr/>
          <a:lstStyle/>
          <a:p>
            <a:fld id="{BF4803AB-2594-4B0A-8DC3-A3880FE8631C}" type="slidenum">
              <a:rPr lang="en-US" smtClean="0"/>
              <a:pPr/>
              <a:t>11</a:t>
            </a:fld>
            <a:endParaRPr lang="en-US" dirty="0"/>
          </a:p>
        </p:txBody>
      </p:sp>
    </p:spTree>
    <p:extLst>
      <p:ext uri="{BB962C8B-B14F-4D97-AF65-F5344CB8AC3E}">
        <p14:creationId xmlns:p14="http://schemas.microsoft.com/office/powerpoint/2010/main" val="148195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Lily</a:t>
            </a:r>
          </a:p>
        </p:txBody>
      </p:sp>
      <p:sp>
        <p:nvSpPr>
          <p:cNvPr id="4" name="Slide Number Placeholder 3"/>
          <p:cNvSpPr>
            <a:spLocks noGrp="1"/>
          </p:cNvSpPr>
          <p:nvPr>
            <p:ph type="sldNum" sz="quarter" idx="5"/>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2945682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7A797-39D6-7501-3111-229FF6E60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F9FD70-2363-7612-377F-E64500085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E2CF35-9BF1-DC5A-44FF-F54214CE5770}"/>
              </a:ext>
            </a:extLst>
          </p:cNvPr>
          <p:cNvSpPr>
            <a:spLocks noGrp="1"/>
          </p:cNvSpPr>
          <p:nvPr>
            <p:ph type="body" idx="1"/>
          </p:nvPr>
        </p:nvSpPr>
        <p:spPr/>
        <p:txBody>
          <a:bodyPr/>
          <a:lstStyle/>
          <a:p>
            <a:r>
              <a:rPr lang="en-US" dirty="0"/>
              <a:t>Lily</a:t>
            </a:r>
          </a:p>
        </p:txBody>
      </p:sp>
      <p:sp>
        <p:nvSpPr>
          <p:cNvPr id="4" name="Slide Number Placeholder 3">
            <a:extLst>
              <a:ext uri="{FF2B5EF4-FFF2-40B4-BE49-F238E27FC236}">
                <a16:creationId xmlns:a16="http://schemas.microsoft.com/office/drawing/2014/main" id="{B83878FD-3E66-7CC6-692E-F360332D77C9}"/>
              </a:ext>
            </a:extLst>
          </p:cNvPr>
          <p:cNvSpPr>
            <a:spLocks noGrp="1"/>
          </p:cNvSpPr>
          <p:nvPr>
            <p:ph type="sldNum" sz="quarter" idx="5"/>
          </p:nvPr>
        </p:nvSpPr>
        <p:spPr/>
        <p:txBody>
          <a:bodyPr/>
          <a:lstStyle/>
          <a:p>
            <a:fld id="{BF4803AB-2594-4B0A-8DC3-A3880FE8631C}" type="slidenum">
              <a:rPr lang="en-US" smtClean="0"/>
              <a:pPr/>
              <a:t>13</a:t>
            </a:fld>
            <a:endParaRPr lang="en-US" dirty="0"/>
          </a:p>
        </p:txBody>
      </p:sp>
    </p:spTree>
    <p:extLst>
      <p:ext uri="{BB962C8B-B14F-4D97-AF65-F5344CB8AC3E}">
        <p14:creationId xmlns:p14="http://schemas.microsoft.com/office/powerpoint/2010/main" val="137281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Lily</a:t>
            </a:r>
          </a:p>
        </p:txBody>
      </p:sp>
      <p:sp>
        <p:nvSpPr>
          <p:cNvPr id="4" name="Slide Number Placeholder 3"/>
          <p:cNvSpPr>
            <a:spLocks noGrp="1"/>
          </p:cNvSpPr>
          <p:nvPr>
            <p:ph type="sldNum" sz="quarter" idx="5"/>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1532969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94748-1472-3F91-3010-81D9DDB7E3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0E421-E773-EE40-F57A-93BD0D51DF8C}"/>
              </a:ext>
            </a:extLst>
          </p:cNvPr>
          <p:cNvSpPr>
            <a:spLocks noGrp="1" noRot="1" noChangeAspect="1"/>
          </p:cNvSpPr>
          <p:nvPr>
            <p:ph type="sldImg"/>
          </p:nvPr>
        </p:nvSpPr>
        <p:spPr>
          <a:xfrm>
            <a:off x="223838" y="239713"/>
            <a:ext cx="6402387" cy="4800600"/>
          </a:xfrm>
        </p:spPr>
      </p:sp>
      <p:sp>
        <p:nvSpPr>
          <p:cNvPr id="3" name="Notes Placeholder 2">
            <a:extLst>
              <a:ext uri="{FF2B5EF4-FFF2-40B4-BE49-F238E27FC236}">
                <a16:creationId xmlns:a16="http://schemas.microsoft.com/office/drawing/2014/main" id="{5D83CFD7-0AC7-04BD-0989-7B801C45C5EA}"/>
              </a:ext>
            </a:extLst>
          </p:cNvPr>
          <p:cNvSpPr>
            <a:spLocks noGrp="1"/>
          </p:cNvSpPr>
          <p:nvPr>
            <p:ph type="body" idx="1"/>
          </p:nvPr>
        </p:nvSpPr>
        <p:spPr/>
        <p:txBody>
          <a:bodyPr/>
          <a:lstStyle/>
          <a:p>
            <a:r>
              <a:rPr lang="en-US" dirty="0"/>
              <a:t>Lily</a:t>
            </a:r>
          </a:p>
        </p:txBody>
      </p:sp>
    </p:spTree>
    <p:extLst>
      <p:ext uri="{BB962C8B-B14F-4D97-AF65-F5344CB8AC3E}">
        <p14:creationId xmlns:p14="http://schemas.microsoft.com/office/powerpoint/2010/main" val="340297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Lily</a:t>
            </a:r>
          </a:p>
        </p:txBody>
      </p:sp>
      <p:sp>
        <p:nvSpPr>
          <p:cNvPr id="4" name="Slide Number Placeholder 3"/>
          <p:cNvSpPr>
            <a:spLocks noGrp="1"/>
          </p:cNvSpPr>
          <p:nvPr>
            <p:ph type="sldNum" sz="quarter" idx="5"/>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1763620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Lily</a:t>
            </a:r>
          </a:p>
        </p:txBody>
      </p:sp>
      <p:sp>
        <p:nvSpPr>
          <p:cNvPr id="4" name="Slide Number Placeholder 3"/>
          <p:cNvSpPr>
            <a:spLocks noGrp="1"/>
          </p:cNvSpPr>
          <p:nvPr>
            <p:ph type="sldNum" sz="quarter" idx="5"/>
          </p:nvPr>
        </p:nvSpPr>
        <p:spPr/>
        <p:txBody>
          <a:bodyPr/>
          <a:lstStyle/>
          <a:p>
            <a:fld id="{BF4803AB-2594-4B0A-8DC3-A3880FE8631C}" type="slidenum">
              <a:rPr lang="en-US" smtClean="0"/>
              <a:pPr/>
              <a:t>17</a:t>
            </a:fld>
            <a:endParaRPr lang="en-US" dirty="0"/>
          </a:p>
        </p:txBody>
      </p:sp>
    </p:spTree>
    <p:extLst>
      <p:ext uri="{BB962C8B-B14F-4D97-AF65-F5344CB8AC3E}">
        <p14:creationId xmlns:p14="http://schemas.microsoft.com/office/powerpoint/2010/main" val="2511266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Lily</a:t>
            </a:r>
          </a:p>
          <a:p>
            <a:r>
              <a:rPr lang="en-US" dirty="0">
                <a:latin typeface="Verdana"/>
                <a:ea typeface="Verdana"/>
              </a:rPr>
              <a:t>Note: Animations on slide</a:t>
            </a:r>
          </a:p>
        </p:txBody>
      </p:sp>
      <p:sp>
        <p:nvSpPr>
          <p:cNvPr id="4" name="Slide Number Placeholder 3"/>
          <p:cNvSpPr>
            <a:spLocks noGrp="1"/>
          </p:cNvSpPr>
          <p:nvPr>
            <p:ph type="sldNum" sz="quarter" idx="5"/>
          </p:nvPr>
        </p:nvSpPr>
        <p:spPr/>
        <p:txBody>
          <a:bodyPr/>
          <a:lstStyle/>
          <a:p>
            <a:fld id="{BF4803AB-2594-4B0A-8DC3-A3880FE8631C}" type="slidenum">
              <a:rPr lang="en-US" smtClean="0"/>
              <a:pPr/>
              <a:t>18</a:t>
            </a:fld>
            <a:endParaRPr lang="en-US" dirty="0"/>
          </a:p>
        </p:txBody>
      </p:sp>
    </p:spTree>
    <p:extLst>
      <p:ext uri="{BB962C8B-B14F-4D97-AF65-F5344CB8AC3E}">
        <p14:creationId xmlns:p14="http://schemas.microsoft.com/office/powerpoint/2010/main" val="2657252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Lily</a:t>
            </a:r>
          </a:p>
          <a:p>
            <a:r>
              <a:rPr lang="en-US" dirty="0">
                <a:latin typeface="Verdana"/>
                <a:ea typeface="Verdana"/>
              </a:rPr>
              <a:t>Finally, for those not familiar with Rapid Insight, we do offer a number of “Quick Starts” or templatized ways to get started to meet your needs based on systems of record and what you are looking to do. We have quick starts for student success, enrollment, and incorporating IPEDS data into your ecosystem. </a:t>
            </a:r>
          </a:p>
          <a:p>
            <a:endParaRPr lang="en-US" dirty="0"/>
          </a:p>
          <a:p>
            <a:endParaRPr lang="en-US" dirty="0"/>
          </a:p>
          <a:p>
            <a:r>
              <a:rPr lang="en-US" dirty="0"/>
              <a:t>What RI helps with that Edify doesn’t: Row positioning and labeling in Edify is tedious when a row has null values / RI – position the nodes visually in the order that you need them and connect them – easier to do that in Edify </a:t>
            </a:r>
          </a:p>
          <a:p>
            <a:endParaRPr lang="en-US" dirty="0"/>
          </a:p>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19</a:t>
            </a:fld>
            <a:endParaRPr lang="en-US"/>
          </a:p>
        </p:txBody>
      </p:sp>
    </p:spTree>
    <p:extLst>
      <p:ext uri="{BB962C8B-B14F-4D97-AF65-F5344CB8AC3E}">
        <p14:creationId xmlns:p14="http://schemas.microsoft.com/office/powerpoint/2010/main" val="373634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dirty="0"/>
              <a:t>Kurtis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2</a:t>
            </a:fld>
            <a:endParaRPr lang="en-US" dirty="0"/>
          </a:p>
        </p:txBody>
      </p:sp>
    </p:spTree>
    <p:extLst>
      <p:ext uri="{BB962C8B-B14F-4D97-AF65-F5344CB8AC3E}">
        <p14:creationId xmlns:p14="http://schemas.microsoft.com/office/powerpoint/2010/main" val="2696947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Live demo of creating Edify connection </a:t>
            </a:r>
          </a:p>
          <a:p>
            <a:pPr marL="171450" indent="-171450">
              <a:buFontTx/>
              <a:buChar char="-"/>
            </a:pPr>
            <a:r>
              <a:rPr lang="en-US" dirty="0"/>
              <a:t>Then demo create working report in RI</a:t>
            </a:r>
          </a:p>
          <a:p>
            <a:pPr marL="171450" indent="-171450">
              <a:buFontTx/>
              <a:buChar char="-"/>
            </a:pPr>
            <a:r>
              <a:rPr lang="en-US" dirty="0"/>
              <a:t>Longer term, plug it into Edify for routine decision-making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20</a:t>
            </a:fld>
            <a:endParaRPr lang="en-US" dirty="0"/>
          </a:p>
        </p:txBody>
      </p:sp>
    </p:spTree>
    <p:extLst>
      <p:ext uri="{BB962C8B-B14F-4D97-AF65-F5344CB8AC3E}">
        <p14:creationId xmlns:p14="http://schemas.microsoft.com/office/powerpoint/2010/main" val="3055232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Kurtis intro UWA</a:t>
            </a:r>
          </a:p>
        </p:txBody>
      </p:sp>
      <p:sp>
        <p:nvSpPr>
          <p:cNvPr id="4" name="Slide Number Placeholder 3"/>
          <p:cNvSpPr>
            <a:spLocks noGrp="1"/>
          </p:cNvSpPr>
          <p:nvPr>
            <p:ph type="sldNum" sz="quarter" idx="5"/>
          </p:nvPr>
        </p:nvSpPr>
        <p:spPr/>
        <p:txBody>
          <a:bodyPr/>
          <a:lstStyle/>
          <a:p>
            <a:fld id="{BF4803AB-2594-4B0A-8DC3-A3880FE8631C}" type="slidenum">
              <a:rPr lang="en-US" smtClean="0"/>
              <a:pPr/>
              <a:t>21</a:t>
            </a:fld>
            <a:endParaRPr lang="en-US" dirty="0"/>
          </a:p>
        </p:txBody>
      </p:sp>
    </p:spTree>
    <p:extLst>
      <p:ext uri="{BB962C8B-B14F-4D97-AF65-F5344CB8AC3E}">
        <p14:creationId xmlns:p14="http://schemas.microsoft.com/office/powerpoint/2010/main" val="428111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Kurtis </a:t>
            </a:r>
          </a:p>
        </p:txBody>
      </p:sp>
      <p:sp>
        <p:nvSpPr>
          <p:cNvPr id="4" name="Slide Number Placeholder 3"/>
          <p:cNvSpPr>
            <a:spLocks noGrp="1"/>
          </p:cNvSpPr>
          <p:nvPr>
            <p:ph type="sldNum" sz="quarter" idx="5"/>
          </p:nvPr>
        </p:nvSpPr>
        <p:spPr/>
        <p:txBody>
          <a:bodyPr/>
          <a:lstStyle/>
          <a:p>
            <a:fld id="{C201E82D-A42D-44C1-B6FE-B15E8F78A2BE}" type="slidenum">
              <a:rPr lang="en-US" smtClean="0"/>
              <a:t>22</a:t>
            </a:fld>
            <a:endParaRPr lang="en-US"/>
          </a:p>
        </p:txBody>
      </p:sp>
    </p:spTree>
    <p:extLst>
      <p:ext uri="{BB962C8B-B14F-4D97-AF65-F5344CB8AC3E}">
        <p14:creationId xmlns:p14="http://schemas.microsoft.com/office/powerpoint/2010/main" val="1592582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Kurtis</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23</a:t>
            </a:fld>
            <a:endParaRPr lang="en-US" dirty="0"/>
          </a:p>
        </p:txBody>
      </p:sp>
    </p:spTree>
    <p:extLst>
      <p:ext uri="{BB962C8B-B14F-4D97-AF65-F5344CB8AC3E}">
        <p14:creationId xmlns:p14="http://schemas.microsoft.com/office/powerpoint/2010/main" val="1243919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Kurtis</a:t>
            </a:r>
          </a:p>
        </p:txBody>
      </p:sp>
      <p:sp>
        <p:nvSpPr>
          <p:cNvPr id="4" name="Slide Number Placeholder 3"/>
          <p:cNvSpPr>
            <a:spLocks noGrp="1"/>
          </p:cNvSpPr>
          <p:nvPr>
            <p:ph type="sldNum" sz="quarter" idx="5"/>
          </p:nvPr>
        </p:nvSpPr>
        <p:spPr/>
        <p:txBody>
          <a:bodyPr/>
          <a:lstStyle/>
          <a:p>
            <a:fld id="{C201E82D-A42D-44C1-B6FE-B15E8F78A2BE}" type="slidenum">
              <a:rPr lang="en-US" smtClean="0"/>
              <a:t>24</a:t>
            </a:fld>
            <a:endParaRPr lang="en-US"/>
          </a:p>
        </p:txBody>
      </p:sp>
    </p:spTree>
    <p:extLst>
      <p:ext uri="{BB962C8B-B14F-4D97-AF65-F5344CB8AC3E}">
        <p14:creationId xmlns:p14="http://schemas.microsoft.com/office/powerpoint/2010/main" val="1592582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Lily</a:t>
            </a:r>
          </a:p>
        </p:txBody>
      </p:sp>
      <p:sp>
        <p:nvSpPr>
          <p:cNvPr id="4" name="Slide Number Placeholder 3"/>
          <p:cNvSpPr>
            <a:spLocks noGrp="1"/>
          </p:cNvSpPr>
          <p:nvPr>
            <p:ph type="sldNum" sz="quarter" idx="5"/>
          </p:nvPr>
        </p:nvSpPr>
        <p:spPr/>
        <p:txBody>
          <a:bodyPr/>
          <a:lstStyle/>
          <a:p>
            <a:fld id="{BF4803AB-2594-4B0A-8DC3-A3880FE8631C}" type="slidenum">
              <a:rPr lang="en-US" smtClean="0"/>
              <a:pPr/>
              <a:t>25</a:t>
            </a:fld>
            <a:endParaRPr lang="en-US" dirty="0"/>
          </a:p>
        </p:txBody>
      </p:sp>
    </p:spTree>
    <p:extLst>
      <p:ext uri="{BB962C8B-B14F-4D97-AF65-F5344CB8AC3E}">
        <p14:creationId xmlns:p14="http://schemas.microsoft.com/office/powerpoint/2010/main" val="1843335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246063"/>
            <a:ext cx="6527800" cy="4895850"/>
          </a:xfrm>
        </p:spPr>
      </p:sp>
      <p:sp>
        <p:nvSpPr>
          <p:cNvPr id="3" name="Notes Placeholder 2"/>
          <p:cNvSpPr>
            <a:spLocks noGrp="1"/>
          </p:cNvSpPr>
          <p:nvPr>
            <p:ph type="body" idx="1"/>
          </p:nvPr>
        </p:nvSpPr>
        <p:spPr/>
        <p:txBody>
          <a:bodyPr/>
          <a:lstStyle/>
          <a:p>
            <a:pPr marL="0" marR="0" lvl="0" indent="0" algn="l" defTabSz="924711" rtl="0" eaLnBrk="1" fontAlgn="auto" latinLnBrk="0" hangingPunct="1">
              <a:lnSpc>
                <a:spcPct val="100000"/>
              </a:lnSpc>
              <a:spcBef>
                <a:spcPts val="0"/>
              </a:spcBef>
              <a:spcAft>
                <a:spcPts val="0"/>
              </a:spcAft>
              <a:buClrTx/>
              <a:buSzTx/>
              <a:buFontTx/>
              <a:buNone/>
              <a:tabLst/>
              <a:defRPr/>
            </a:pPr>
            <a:r>
              <a:rPr lang="en-US" dirty="0"/>
              <a:t>Lily</a:t>
            </a:r>
          </a:p>
          <a:p>
            <a:pPr>
              <a:buNone/>
            </a:pPr>
            <a:r>
              <a:rPr lang="en-US" sz="1200" b="1" dirty="0">
                <a:solidFill>
                  <a:srgbClr val="000000"/>
                </a:solidFill>
              </a:rPr>
              <a:t>October 9</a:t>
            </a:r>
            <a:r>
              <a:rPr lang="en-US" sz="1200" b="1" baseline="30000" dirty="0">
                <a:solidFill>
                  <a:srgbClr val="000000"/>
                </a:solidFill>
              </a:rPr>
              <a:t>th</a:t>
            </a:r>
            <a:r>
              <a:rPr lang="en-US" sz="1200" b="1" dirty="0">
                <a:solidFill>
                  <a:srgbClr val="000000"/>
                </a:solidFill>
              </a:rPr>
              <a:t> Strategy Spotlight: Improving Fall-to-Spring Retention with Rapid Insight</a:t>
            </a:r>
          </a:p>
          <a:p>
            <a:pPr>
              <a:buNone/>
            </a:pPr>
            <a:r>
              <a:rPr lang="en-US" sz="1200" b="1" dirty="0">
                <a:solidFill>
                  <a:srgbClr val="000000"/>
                </a:solidFill>
              </a:rPr>
              <a:t>October 23</a:t>
            </a:r>
            <a:r>
              <a:rPr lang="en-US" sz="1200" b="1" baseline="30000" dirty="0">
                <a:solidFill>
                  <a:srgbClr val="000000"/>
                </a:solidFill>
              </a:rPr>
              <a:t>rd</a:t>
            </a:r>
            <a:r>
              <a:rPr lang="en-US" sz="1200" b="1" dirty="0">
                <a:solidFill>
                  <a:srgbClr val="000000"/>
                </a:solidFill>
              </a:rPr>
              <a:t> Edify Quarterly Product Roadmap</a:t>
            </a:r>
          </a:p>
          <a:p>
            <a:pPr>
              <a:buNone/>
            </a:pPr>
            <a:r>
              <a:rPr lang="en-US" sz="1200" b="1" dirty="0">
                <a:solidFill>
                  <a:srgbClr val="000000"/>
                </a:solidFill>
              </a:rPr>
              <a:t>October 29</a:t>
            </a:r>
            <a:r>
              <a:rPr lang="en-US" sz="1200" b="1" baseline="30000" dirty="0">
                <a:solidFill>
                  <a:srgbClr val="000000"/>
                </a:solidFill>
              </a:rPr>
              <a:t>th</a:t>
            </a:r>
            <a:r>
              <a:rPr lang="en-US" sz="1200" b="1" dirty="0">
                <a:solidFill>
                  <a:srgbClr val="000000"/>
                </a:solidFill>
              </a:rPr>
              <a:t> Edify Feature Focus: Pipeline and Smart Reports</a:t>
            </a:r>
          </a:p>
          <a:p>
            <a:pPr>
              <a:buNone/>
            </a:pPr>
            <a:r>
              <a:rPr lang="en-US" sz="1200" b="1" dirty="0">
                <a:solidFill>
                  <a:srgbClr val="000000"/>
                </a:solidFill>
              </a:rPr>
              <a:t>October 30</a:t>
            </a:r>
            <a:r>
              <a:rPr lang="en-US" sz="1200" b="1" baseline="30000" dirty="0">
                <a:solidFill>
                  <a:srgbClr val="000000"/>
                </a:solidFill>
              </a:rPr>
              <a:t>th</a:t>
            </a:r>
            <a:r>
              <a:rPr lang="en-US" sz="1200" b="1" dirty="0">
                <a:solidFill>
                  <a:srgbClr val="000000"/>
                </a:solidFill>
              </a:rPr>
              <a:t> Rapid Insight Skills and Solutions session</a:t>
            </a:r>
          </a:p>
          <a:p>
            <a:pPr>
              <a:buNone/>
            </a:pPr>
            <a:r>
              <a:rPr lang="en-US" sz="1200" b="1" dirty="0">
                <a:solidFill>
                  <a:srgbClr val="000000"/>
                </a:solidFill>
              </a:rPr>
              <a:t>Nov 5</a:t>
            </a:r>
            <a:r>
              <a:rPr lang="en-US" sz="1200" b="1" baseline="30000" dirty="0">
                <a:solidFill>
                  <a:srgbClr val="000000"/>
                </a:solidFill>
              </a:rPr>
              <a:t>th</a:t>
            </a:r>
            <a:r>
              <a:rPr lang="en-US" sz="1200" b="1" dirty="0">
                <a:solidFill>
                  <a:srgbClr val="000000"/>
                </a:solidFill>
              </a:rPr>
              <a:t> Strategy Spotlight: How to Prepare Your Campus Data Ecosystem for an AI-Powered Future</a:t>
            </a:r>
          </a:p>
          <a:p>
            <a:pPr>
              <a:buNone/>
            </a:pPr>
            <a:r>
              <a:rPr lang="en-US" sz="1200" b="1" dirty="0">
                <a:solidFill>
                  <a:srgbClr val="000000"/>
                </a:solidFill>
              </a:rPr>
              <a:t>Nov 20</a:t>
            </a:r>
            <a:r>
              <a:rPr lang="en-US" sz="1200" b="1" baseline="30000" dirty="0">
                <a:solidFill>
                  <a:srgbClr val="000000"/>
                </a:solidFill>
              </a:rPr>
              <a:t>th</a:t>
            </a:r>
            <a:r>
              <a:rPr lang="en-US" sz="1200" b="1" dirty="0">
                <a:solidFill>
                  <a:srgbClr val="000000"/>
                </a:solidFill>
              </a:rPr>
              <a:t> Edify Feature Focus: Operational Reports</a:t>
            </a:r>
          </a:p>
          <a:p>
            <a:pPr>
              <a:buNone/>
            </a:pPr>
            <a:r>
              <a:rPr lang="en-US" sz="1200" b="1" dirty="0">
                <a:solidFill>
                  <a:srgbClr val="000000"/>
                </a:solidFill>
              </a:rPr>
              <a:t>December 4</a:t>
            </a:r>
            <a:r>
              <a:rPr lang="en-US" sz="1200" b="1" baseline="30000" dirty="0">
                <a:solidFill>
                  <a:srgbClr val="000000"/>
                </a:solidFill>
              </a:rPr>
              <a:t>th </a:t>
            </a:r>
            <a:r>
              <a:rPr lang="en-US" sz="1200" b="1" dirty="0">
                <a:solidFill>
                  <a:srgbClr val="000000"/>
                </a:solidFill>
              </a:rPr>
              <a:t>Rapid Insight Skills and Solutions session  </a:t>
            </a:r>
          </a:p>
          <a:p>
            <a:pPr marL="0" marR="0" lvl="0" indent="0" algn="l" defTabSz="924711" rtl="0" eaLnBrk="1" fontAlgn="auto" latinLnBrk="0" hangingPunct="1">
              <a:lnSpc>
                <a:spcPct val="100000"/>
              </a:lnSpc>
              <a:spcBef>
                <a:spcPts val="0"/>
              </a:spcBef>
              <a:spcAft>
                <a:spcPts val="0"/>
              </a:spcAft>
              <a:buClrTx/>
              <a:buSzTx/>
              <a:buFontTx/>
              <a:buNone/>
              <a:tabLst/>
              <a:defRPr/>
            </a:pPr>
            <a:endParaRPr lang="en-US" dirty="0"/>
          </a:p>
          <a:p>
            <a:pPr defTabSz="924711">
              <a:defRPr/>
            </a:pPr>
            <a:endParaRPr lang="en-US" dirty="0"/>
          </a:p>
        </p:txBody>
      </p:sp>
    </p:spTree>
    <p:extLst>
      <p:ext uri="{BB962C8B-B14F-4D97-AF65-F5344CB8AC3E}">
        <p14:creationId xmlns:p14="http://schemas.microsoft.com/office/powerpoint/2010/main" val="2285370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Lily</a:t>
            </a:r>
          </a:p>
        </p:txBody>
      </p:sp>
      <p:sp>
        <p:nvSpPr>
          <p:cNvPr id="4" name="Slide Number Placeholder 3"/>
          <p:cNvSpPr>
            <a:spLocks noGrp="1"/>
          </p:cNvSpPr>
          <p:nvPr>
            <p:ph type="sldNum" sz="quarter" idx="5"/>
          </p:nvPr>
        </p:nvSpPr>
        <p:spPr/>
        <p:txBody>
          <a:bodyPr/>
          <a:lstStyle/>
          <a:p>
            <a:fld id="{BF4803AB-2594-4B0A-8DC3-A3880FE8631C}" type="slidenum">
              <a:rPr lang="en-US" smtClean="0"/>
              <a:pPr/>
              <a:t>27</a:t>
            </a:fld>
            <a:endParaRPr lang="en-US" dirty="0"/>
          </a:p>
        </p:txBody>
      </p:sp>
    </p:spTree>
    <p:extLst>
      <p:ext uri="{BB962C8B-B14F-4D97-AF65-F5344CB8AC3E}">
        <p14:creationId xmlns:p14="http://schemas.microsoft.com/office/powerpoint/2010/main" val="2965153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Lily</a:t>
            </a:r>
          </a:p>
        </p:txBody>
      </p:sp>
      <p:sp>
        <p:nvSpPr>
          <p:cNvPr id="4" name="Slide Number Placeholder 3"/>
          <p:cNvSpPr>
            <a:spLocks noGrp="1"/>
          </p:cNvSpPr>
          <p:nvPr>
            <p:ph type="sldNum" sz="quarter" idx="5"/>
          </p:nvPr>
        </p:nvSpPr>
        <p:spPr/>
        <p:txBody>
          <a:bodyPr/>
          <a:lstStyle/>
          <a:p>
            <a:fld id="{BF4803AB-2594-4B0A-8DC3-A3880FE8631C}" type="slidenum">
              <a:rPr lang="en-US" smtClean="0"/>
              <a:pPr/>
              <a:t>28</a:t>
            </a:fld>
            <a:endParaRPr lang="en-US" dirty="0"/>
          </a:p>
        </p:txBody>
      </p:sp>
    </p:spTree>
    <p:extLst>
      <p:ext uri="{BB962C8B-B14F-4D97-AF65-F5344CB8AC3E}">
        <p14:creationId xmlns:p14="http://schemas.microsoft.com/office/powerpoint/2010/main" val="293803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Kurtis</a:t>
            </a:r>
          </a:p>
        </p:txBody>
      </p:sp>
      <p:sp>
        <p:nvSpPr>
          <p:cNvPr id="4" name="Slide Number Placeholder 3"/>
          <p:cNvSpPr>
            <a:spLocks noGrp="1"/>
          </p:cNvSpPr>
          <p:nvPr>
            <p:ph type="sldNum" sz="quarter" idx="5"/>
          </p:nvPr>
        </p:nvSpPr>
        <p:spPr/>
        <p:txBody>
          <a:bodyPr/>
          <a:lstStyle/>
          <a:p>
            <a:fld id="{8D56EFEF-F481-4307-B619-7DFEAACC8E06}" type="slidenum">
              <a:rPr lang="en-US" smtClean="0"/>
              <a:t>3</a:t>
            </a:fld>
            <a:endParaRPr lang="en-US"/>
          </a:p>
        </p:txBody>
      </p:sp>
    </p:spTree>
    <p:extLst>
      <p:ext uri="{BB962C8B-B14F-4D97-AF65-F5344CB8AC3E}">
        <p14:creationId xmlns:p14="http://schemas.microsoft.com/office/powerpoint/2010/main" val="120333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Kurtis</a:t>
            </a:r>
          </a:p>
        </p:txBody>
      </p:sp>
      <p:sp>
        <p:nvSpPr>
          <p:cNvPr id="4" name="Slide Number Placeholder 3"/>
          <p:cNvSpPr>
            <a:spLocks noGrp="1"/>
          </p:cNvSpPr>
          <p:nvPr>
            <p:ph type="sldNum" sz="quarter" idx="5"/>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127261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CC718-2063-4B0F-64A5-793F81911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21B873-CB25-40AF-76E2-D9B6B2086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D6428F-AD74-5CC2-78F2-2358788326D0}"/>
              </a:ext>
            </a:extLst>
          </p:cNvPr>
          <p:cNvSpPr>
            <a:spLocks noGrp="1"/>
          </p:cNvSpPr>
          <p:nvPr>
            <p:ph type="body" idx="1"/>
          </p:nvPr>
        </p:nvSpPr>
        <p:spPr/>
        <p:txBody>
          <a:bodyPr/>
          <a:lstStyle/>
          <a:p>
            <a:pPr marL="0" marR="0">
              <a:lnSpc>
                <a:spcPct val="115000"/>
              </a:lnSpc>
              <a:spcAft>
                <a:spcPts val="800"/>
              </a:spcAft>
              <a:buNone/>
            </a:pPr>
            <a:r>
              <a:rPr lang="en-US" dirty="0"/>
              <a:t>Kurtis</a:t>
            </a:r>
          </a:p>
        </p:txBody>
      </p:sp>
      <p:sp>
        <p:nvSpPr>
          <p:cNvPr id="4" name="Slide Number Placeholder 3">
            <a:extLst>
              <a:ext uri="{FF2B5EF4-FFF2-40B4-BE49-F238E27FC236}">
                <a16:creationId xmlns:a16="http://schemas.microsoft.com/office/drawing/2014/main" id="{895A5BC5-4EF4-1556-E776-315EBE71BD94}"/>
              </a:ext>
            </a:extLst>
          </p:cNvPr>
          <p:cNvSpPr>
            <a:spLocks noGrp="1"/>
          </p:cNvSpPr>
          <p:nvPr>
            <p:ph type="sldNum" sz="quarter" idx="5"/>
          </p:nvPr>
        </p:nvSpPr>
        <p:spPr/>
        <p:txBody>
          <a:bodyPr/>
          <a:lstStyle/>
          <a:p>
            <a:fld id="{C201E82D-A42D-44C1-B6FE-B15E8F78A2BE}" type="slidenum">
              <a:rPr lang="en-US" smtClean="0"/>
              <a:t>5</a:t>
            </a:fld>
            <a:endParaRPr lang="en-US"/>
          </a:p>
        </p:txBody>
      </p:sp>
    </p:spTree>
    <p:extLst>
      <p:ext uri="{BB962C8B-B14F-4D97-AF65-F5344CB8AC3E}">
        <p14:creationId xmlns:p14="http://schemas.microsoft.com/office/powerpoint/2010/main" val="1752602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dirty="0"/>
              <a:t>Kurtis/Lily</a:t>
            </a:r>
          </a:p>
        </p:txBody>
      </p:sp>
      <p:sp>
        <p:nvSpPr>
          <p:cNvPr id="4" name="Slide Number Placeholder 3"/>
          <p:cNvSpPr>
            <a:spLocks noGrp="1"/>
          </p:cNvSpPr>
          <p:nvPr>
            <p:ph type="sldNum" sz="quarter" idx="5"/>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421407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E907E-E2DD-FD02-A2C9-6CA9ECDFF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52DE1-E387-902A-7E6E-DB165FB57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0928A-EE79-870F-DB8A-DB17D0669DE4}"/>
              </a:ext>
            </a:extLst>
          </p:cNvPr>
          <p:cNvSpPr>
            <a:spLocks noGrp="1"/>
          </p:cNvSpPr>
          <p:nvPr>
            <p:ph type="body" idx="1"/>
          </p:nvPr>
        </p:nvSpPr>
        <p:spPr/>
        <p:txBody>
          <a:bodyPr/>
          <a:lstStyle/>
          <a:p>
            <a:r>
              <a:rPr lang="en-US" dirty="0"/>
              <a:t>Kurtis</a:t>
            </a:r>
          </a:p>
        </p:txBody>
      </p:sp>
      <p:sp>
        <p:nvSpPr>
          <p:cNvPr id="4" name="Slide Number Placeholder 3">
            <a:extLst>
              <a:ext uri="{FF2B5EF4-FFF2-40B4-BE49-F238E27FC236}">
                <a16:creationId xmlns:a16="http://schemas.microsoft.com/office/drawing/2014/main" id="{3AD1F34C-1E07-947A-CD5B-87B04AE91216}"/>
              </a:ext>
            </a:extLst>
          </p:cNvPr>
          <p:cNvSpPr>
            <a:spLocks noGrp="1"/>
          </p:cNvSpPr>
          <p:nvPr>
            <p:ph type="sldNum" sz="quarter" idx="5"/>
          </p:nvPr>
        </p:nvSpPr>
        <p:spPr/>
        <p:txBody>
          <a:bodyPr/>
          <a:lstStyle/>
          <a:p>
            <a:fld id="{BF4803AB-2594-4B0A-8DC3-A3880FE8631C}" type="slidenum">
              <a:rPr lang="en-US" smtClean="0"/>
              <a:pPr/>
              <a:t>7</a:t>
            </a:fld>
            <a:endParaRPr lang="en-US" dirty="0"/>
          </a:p>
        </p:txBody>
      </p:sp>
    </p:spTree>
    <p:extLst>
      <p:ext uri="{BB962C8B-B14F-4D97-AF65-F5344CB8AC3E}">
        <p14:creationId xmlns:p14="http://schemas.microsoft.com/office/powerpoint/2010/main" val="57224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Kurtis</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413796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Kurtis</a:t>
            </a:r>
          </a:p>
          <a:p>
            <a:pPr marL="228600" indent="-228600">
              <a:spcBef>
                <a:spcPts val="375"/>
              </a:spcBef>
              <a:buFont typeface="+mj-lt"/>
              <a:buAutoNum type="alphaLcParenR"/>
            </a:pPr>
            <a:r>
              <a:rPr lang="en-US" sz="1200" dirty="0"/>
              <a:t>We are actively using it</a:t>
            </a:r>
          </a:p>
          <a:p>
            <a:pPr marL="228600" indent="-228600">
              <a:spcBef>
                <a:spcPts val="375"/>
              </a:spcBef>
              <a:buFont typeface="+mj-lt"/>
              <a:buAutoNum type="alphaLcParenR"/>
            </a:pPr>
            <a:r>
              <a:rPr lang="en-US" sz="1200" dirty="0"/>
              <a:t>We are aware of it, but not using it at all</a:t>
            </a:r>
          </a:p>
          <a:p>
            <a:pPr marL="228600" indent="-228600">
              <a:spcBef>
                <a:spcPts val="375"/>
              </a:spcBef>
              <a:buFont typeface="+mj-lt"/>
              <a:buAutoNum type="alphaLcParenR"/>
            </a:pPr>
            <a:r>
              <a:rPr lang="en-US" sz="1200" dirty="0"/>
              <a:t>We don’t know much about it and aren’t using it</a:t>
            </a:r>
          </a:p>
          <a:p>
            <a:pPr marL="228600" indent="-228600">
              <a:spcBef>
                <a:spcPts val="375"/>
              </a:spcBef>
              <a:buFont typeface="+mj-lt"/>
              <a:buAutoNum type="alphaLcParenR"/>
            </a:pPr>
            <a:r>
              <a:rPr lang="en-US" sz="1200" dirty="0"/>
              <a:t>Unsure</a:t>
            </a:r>
          </a:p>
          <a:p>
            <a:pPr marL="228600" indent="-228600">
              <a:spcBef>
                <a:spcPts val="375"/>
              </a:spcBef>
              <a:buFont typeface="+mj-lt"/>
              <a:buAutoNum type="alphaLcParenR"/>
            </a:pPr>
            <a:r>
              <a:rPr lang="en-US" sz="1200" dirty="0"/>
              <a:t>Other: Please enter your response in the Chat!</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27969733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png"/><Relationship Id="rId9" Type="http://schemas.openxmlformats.org/officeDocument/2006/relationships/image" Target="../media/image37.pn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8.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3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3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slideMaster" Target="../slideMasters/slideMaster1.xml"/><Relationship Id="rId16" Type="http://schemas.openxmlformats.org/officeDocument/2006/relationships/image" Target="../media/image25.png"/><Relationship Id="rId1" Type="http://schemas.openxmlformats.org/officeDocument/2006/relationships/tags" Target="../tags/tag6.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Pr>
        <a:solidFill>
          <a:schemeClr val="accent5"/>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679798-E8FE-BCC1-F137-9F49F675BBAE}"/>
              </a:ext>
            </a:extLst>
          </p:cNvPr>
          <p:cNvSpPr>
            <a:spLocks noGrp="1"/>
          </p:cNvSpPr>
          <p:nvPr>
            <p:ph type="title" hasCustomPrompt="1"/>
          </p:nvPr>
        </p:nvSpPr>
        <p:spPr>
          <a:xfrm>
            <a:off x="277812" y="-625242"/>
            <a:ext cx="5853991" cy="498598"/>
          </a:xfrm>
        </p:spPr>
        <p:txBody>
          <a:bodyPr/>
          <a:lstStyle>
            <a:lvl1pPr>
              <a:defRPr/>
            </a:lvl1pPr>
          </a:lstStyle>
          <a:p>
            <a:r>
              <a:rPr lang="en-US" dirty="0"/>
              <a:t>Add “Template Name” (this is a hidden title for accessibility)</a:t>
            </a:r>
          </a:p>
        </p:txBody>
      </p:sp>
      <p:sp>
        <p:nvSpPr>
          <p:cNvPr id="10" name="Template edition">
            <a:extLst>
              <a:ext uri="{FF2B5EF4-FFF2-40B4-BE49-F238E27FC236}">
                <a16:creationId xmlns:a16="http://schemas.microsoft.com/office/drawing/2014/main" id="{A2DDE628-8409-E24A-22B3-A03F756F1341}"/>
              </a:ext>
              <a:ext uri="{C183D7F6-B498-43B3-948B-1728B52AA6E4}">
                <adec:decorative xmlns:adec="http://schemas.microsoft.com/office/drawing/2017/decorative" val="1"/>
              </a:ext>
            </a:extLst>
          </p:cNvPr>
          <p:cNvSpPr/>
          <p:nvPr userDrawn="1"/>
        </p:nvSpPr>
        <p:spPr bwMode="gray">
          <a:xfrm>
            <a:off x="0" y="-5798"/>
            <a:ext cx="64008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accent5"/>
                </a:solidFill>
              </a:rPr>
              <a:t>       January 2025 </a:t>
            </a:r>
            <a:r>
              <a:rPr lang="en-US" sz="1400" b="1" baseline="0" dirty="0">
                <a:solidFill>
                  <a:schemeClr val="accent5"/>
                </a:solidFill>
              </a:rPr>
              <a:t>Edition</a:t>
            </a:r>
            <a:endParaRPr lang="en-US" sz="1400" b="1" dirty="0">
              <a:solidFill>
                <a:schemeClr val="accent5"/>
              </a:solidFill>
            </a:endParaRPr>
          </a:p>
        </p:txBody>
      </p:sp>
      <p:sp>
        <p:nvSpPr>
          <p:cNvPr id="48" name="Slide title">
            <a:extLst>
              <a:ext uri="{FF2B5EF4-FFF2-40B4-BE49-F238E27FC236}">
                <a16:creationId xmlns:a16="http://schemas.microsoft.com/office/drawing/2014/main" id="{B0915DD3-35CC-9E43-807D-2361F15C88E1}"/>
              </a:ext>
              <a:ext uri="{C183D7F6-B498-43B3-948B-1728B52AA6E4}">
                <adec:decorative xmlns:adec="http://schemas.microsoft.com/office/drawing/2017/decorative" val="1"/>
              </a:ext>
            </a:extLst>
          </p:cNvPr>
          <p:cNvSpPr txBox="1"/>
          <p:nvPr/>
        </p:nvSpPr>
        <p:spPr bwMode="gray">
          <a:xfrm>
            <a:off x="264105" y="1937991"/>
            <a:ext cx="1480335" cy="602729"/>
          </a:xfrm>
          <a:prstGeom prst="rect">
            <a:avLst/>
          </a:prstGeom>
          <a:noFill/>
        </p:spPr>
        <p:txBody>
          <a:bodyPr wrap="square" lIns="0" tIns="0" rIns="0" bIns="0" rtlCol="0">
            <a:spAutoFit/>
          </a:bodyPr>
          <a:lstStyle/>
          <a:p>
            <a:pPr algn="ctr">
              <a:spcBef>
                <a:spcPts val="500"/>
              </a:spcBef>
            </a:pPr>
            <a:r>
              <a:rPr lang="en-US" sz="1200" b="1" dirty="0">
                <a:solidFill>
                  <a:schemeClr val="bg1"/>
                </a:solidFill>
              </a:rPr>
              <a:t>Presentation Template 4x3</a:t>
            </a:r>
          </a:p>
          <a:p>
            <a:pPr algn="ctr">
              <a:spcBef>
                <a:spcPts val="500"/>
              </a:spcBef>
            </a:pPr>
            <a:r>
              <a:rPr lang="en-US" sz="1100" b="0" dirty="0">
                <a:solidFill>
                  <a:schemeClr val="bg1"/>
                </a:solidFill>
              </a:rPr>
              <a:t>(7"x5.25")</a:t>
            </a:r>
          </a:p>
        </p:txBody>
      </p:sp>
      <p:sp>
        <p:nvSpPr>
          <p:cNvPr id="2" name="TextBox 1">
            <a:extLst>
              <a:ext uri="{FF2B5EF4-FFF2-40B4-BE49-F238E27FC236}">
                <a16:creationId xmlns:a16="http://schemas.microsoft.com/office/drawing/2014/main" id="{1DE36005-E308-4229-8966-D65022F11F87}"/>
              </a:ext>
              <a:ext uri="{C183D7F6-B498-43B3-948B-1728B52AA6E4}">
                <adec:decorative xmlns:adec="http://schemas.microsoft.com/office/drawing/2017/decorative" val="1"/>
              </a:ext>
            </a:extLst>
          </p:cNvPr>
          <p:cNvSpPr txBox="1"/>
          <p:nvPr/>
        </p:nvSpPr>
        <p:spPr>
          <a:xfrm>
            <a:off x="3500813" y="163874"/>
            <a:ext cx="2668358" cy="138499"/>
          </a:xfrm>
          <a:prstGeom prst="rect">
            <a:avLst/>
          </a:prstGeom>
          <a:noFill/>
        </p:spPr>
        <p:txBody>
          <a:bodyPr wrap="square" lIns="0" tIns="0" rIns="0" bIns="0" rtlCol="0" anchor="ctr">
            <a:spAutoFit/>
          </a:bodyPr>
          <a:lstStyle/>
          <a:p>
            <a:pPr>
              <a:spcBef>
                <a:spcPts val="500"/>
              </a:spcBef>
            </a:pPr>
            <a:r>
              <a:rPr lang="en-US" sz="900" b="1" dirty="0">
                <a:solidFill>
                  <a:schemeClr val="accent5"/>
                </a:solidFill>
              </a:rPr>
              <a:t>Main edits: </a:t>
            </a:r>
            <a:r>
              <a:rPr lang="en-US" sz="900" b="0" dirty="0">
                <a:solidFill>
                  <a:schemeClr val="accent5"/>
                </a:solidFill>
              </a:rPr>
              <a:t>copyright updated to 2025</a:t>
            </a:r>
            <a:endParaRPr lang="en-US" sz="900" dirty="0">
              <a:solidFill>
                <a:schemeClr val="accent5"/>
              </a:solidFill>
            </a:endParaRPr>
          </a:p>
        </p:txBody>
      </p:sp>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p:nvSpPr>
        <p:spPr bwMode="gray">
          <a:xfrm>
            <a:off x="-1" y="4038927"/>
            <a:ext cx="6400801" cy="767851"/>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Save time">
            <a:extLst>
              <a:ext uri="{FF2B5EF4-FFF2-40B4-BE49-F238E27FC236}">
                <a16:creationId xmlns:a16="http://schemas.microsoft.com/office/drawing/2014/main" id="{CCA53FEC-6F88-7B40-8EFB-0D4B18A79AED}"/>
              </a:ext>
              <a:ext uri="{C183D7F6-B498-43B3-948B-1728B52AA6E4}">
                <adec:decorative xmlns:adec="http://schemas.microsoft.com/office/drawing/2017/decorative" val="1"/>
              </a:ext>
            </a:extLst>
          </p:cNvPr>
          <p:cNvSpPr txBox="1"/>
          <p:nvPr/>
        </p:nvSpPr>
        <p:spPr bwMode="gray">
          <a:xfrm>
            <a:off x="430715" y="4148519"/>
            <a:ext cx="3735387" cy="553998"/>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900" b="1" dirty="0">
                <a:solidFill>
                  <a:schemeClr val="bg1"/>
                </a:solidFill>
              </a:rPr>
              <a:t>SAVE TIME: Use the Graphic and Layout Guide (GLG)! </a:t>
            </a:r>
            <a:r>
              <a:rPr lang="en-US" sz="900" b="0" dirty="0">
                <a:solidFill>
                  <a:schemeClr val="bg1"/>
                </a:solidFill>
              </a:rPr>
              <a:t>Find it in the same folder you found this template. </a:t>
            </a: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52" name="Need help">
            <a:extLst>
              <a:ext uri="{FF2B5EF4-FFF2-40B4-BE49-F238E27FC236}">
                <a16:creationId xmlns:a16="http://schemas.microsoft.com/office/drawing/2014/main" id="{B2F6F565-4714-204C-9F4C-FCB45F51B27A}"/>
              </a:ext>
              <a:ext uri="{C183D7F6-B498-43B3-948B-1728B52AA6E4}">
                <adec:decorative xmlns:adec="http://schemas.microsoft.com/office/drawing/2017/decorative" val="1"/>
              </a:ext>
            </a:extLst>
          </p:cNvPr>
          <p:cNvSpPr txBox="1">
            <a:spLocks/>
          </p:cNvSpPr>
          <p:nvPr/>
        </p:nvSpPr>
        <p:spPr bwMode="gray">
          <a:xfrm>
            <a:off x="4546057" y="4272093"/>
            <a:ext cx="1474787"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a:t>
            </a:r>
            <a:r>
              <a:rPr lang="en-US" sz="900" b="0" dirty="0">
                <a:solidFill>
                  <a:schemeClr val="bg1"/>
                </a:solidFill>
              </a:rPr>
              <a:t>Email </a:t>
            </a:r>
            <a:br>
              <a:rPr lang="en-US" sz="900" b="0" dirty="0">
                <a:solidFill>
                  <a:schemeClr val="bg1"/>
                </a:solidFill>
              </a:rPr>
            </a:br>
            <a:r>
              <a:rPr lang="en-US" sz="900" b="0" dirty="0">
                <a:solidFill>
                  <a:schemeClr val="bg1"/>
                </a:solidFill>
              </a:rPr>
              <a:t>DSS-Requests@eab.com</a:t>
            </a: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p:nvCxnSpPr>
        <p:spPr bwMode="gray">
          <a:xfrm>
            <a:off x="281400" y="1857057"/>
            <a:ext cx="146304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Line - decorative">
            <a:extLst>
              <a:ext uri="{FF2B5EF4-FFF2-40B4-BE49-F238E27FC236}">
                <a16:creationId xmlns:a16="http://schemas.microsoft.com/office/drawing/2014/main" id="{D6731AFC-EEF0-6327-B92E-173793965918}"/>
              </a:ext>
              <a:ext uri="{C183D7F6-B498-43B3-948B-1728B52AA6E4}">
                <adec:decorative xmlns:adec="http://schemas.microsoft.com/office/drawing/2017/decorative" val="1"/>
              </a:ext>
            </a:extLst>
          </p:cNvPr>
          <p:cNvCxnSpPr>
            <a:cxnSpLocks/>
          </p:cNvCxnSpPr>
          <p:nvPr userDrawn="1"/>
        </p:nvCxnSpPr>
        <p:spPr bwMode="gray">
          <a:xfrm>
            <a:off x="1951936" y="1857057"/>
            <a:ext cx="21945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Line - decorative">
            <a:extLst>
              <a:ext uri="{FF2B5EF4-FFF2-40B4-BE49-F238E27FC236}">
                <a16:creationId xmlns:a16="http://schemas.microsoft.com/office/drawing/2014/main" id="{7B494129-79AE-18E0-6364-B700D2725AD4}"/>
              </a:ext>
              <a:ext uri="{C183D7F6-B498-43B3-948B-1728B52AA6E4}">
                <adec:decorative xmlns:adec="http://schemas.microsoft.com/office/drawing/2017/decorative" val="1"/>
              </a:ext>
            </a:extLst>
          </p:cNvPr>
          <p:cNvCxnSpPr>
            <a:cxnSpLocks/>
          </p:cNvCxnSpPr>
          <p:nvPr userDrawn="1"/>
        </p:nvCxnSpPr>
        <p:spPr bwMode="gray">
          <a:xfrm>
            <a:off x="4338399" y="1857057"/>
            <a:ext cx="177611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lide title">
            <a:extLst>
              <a:ext uri="{FF2B5EF4-FFF2-40B4-BE49-F238E27FC236}">
                <a16:creationId xmlns:a16="http://schemas.microsoft.com/office/drawing/2014/main" id="{8B0CF285-9591-382C-2720-19A074CBBAD2}"/>
              </a:ext>
              <a:ext uri="{C183D7F6-B498-43B3-948B-1728B52AA6E4}">
                <adec:decorative xmlns:adec="http://schemas.microsoft.com/office/drawing/2017/decorative" val="1"/>
              </a:ext>
            </a:extLst>
          </p:cNvPr>
          <p:cNvSpPr txBox="1"/>
          <p:nvPr userDrawn="1"/>
        </p:nvSpPr>
        <p:spPr bwMode="gray">
          <a:xfrm>
            <a:off x="281400" y="752178"/>
            <a:ext cx="5841588" cy="556563"/>
          </a:xfrm>
          <a:prstGeom prst="rect">
            <a:avLst/>
          </a:prstGeom>
          <a:noFill/>
        </p:spPr>
        <p:txBody>
          <a:bodyPr wrap="square" lIns="0" tIns="0" rIns="0" bIns="0" rtlCol="0">
            <a:spAutoFit/>
          </a:bodyPr>
          <a:lstStyle/>
          <a:p>
            <a:pPr algn="ctr">
              <a:spcBef>
                <a:spcPts val="500"/>
              </a:spcBef>
            </a:pPr>
            <a:r>
              <a:rPr lang="en-US" sz="1100" b="1" dirty="0">
                <a:solidFill>
                  <a:schemeClr val="bg1"/>
                </a:solidFill>
              </a:rPr>
              <a:t>This is the: </a:t>
            </a:r>
          </a:p>
          <a:p>
            <a:pPr algn="ctr">
              <a:spcBef>
                <a:spcPts val="500"/>
              </a:spcBef>
            </a:pPr>
            <a:r>
              <a:rPr lang="en-US" sz="2000" b="0" dirty="0">
                <a:solidFill>
                  <a:schemeClr val="tx2"/>
                </a:solidFill>
              </a:rPr>
              <a:t>Presentation Template 4x3</a:t>
            </a:r>
          </a:p>
        </p:txBody>
      </p:sp>
      <p:sp>
        <p:nvSpPr>
          <p:cNvPr id="7" name="Arrow: Down 6">
            <a:extLst>
              <a:ext uri="{FF2B5EF4-FFF2-40B4-BE49-F238E27FC236}">
                <a16:creationId xmlns:a16="http://schemas.microsoft.com/office/drawing/2014/main" id="{C9B0550C-78A4-763E-61F2-0A292625DDFC}"/>
              </a:ext>
              <a:ext uri="{C183D7F6-B498-43B3-948B-1728B52AA6E4}">
                <adec:decorative xmlns:adec="http://schemas.microsoft.com/office/drawing/2017/decorative" val="1"/>
              </a:ext>
            </a:extLst>
          </p:cNvPr>
          <p:cNvSpPr/>
          <p:nvPr userDrawn="1"/>
        </p:nvSpPr>
        <p:spPr bwMode="gray">
          <a:xfrm>
            <a:off x="736695" y="1404023"/>
            <a:ext cx="552450" cy="355597"/>
          </a:xfrm>
          <a:prstGeom prst="down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Slide title">
            <a:extLst>
              <a:ext uri="{FF2B5EF4-FFF2-40B4-BE49-F238E27FC236}">
                <a16:creationId xmlns:a16="http://schemas.microsoft.com/office/drawing/2014/main" id="{35D5CA9E-2498-3C93-218E-630460052F36}"/>
              </a:ext>
              <a:ext uri="{C183D7F6-B498-43B3-948B-1728B52AA6E4}">
                <adec:decorative xmlns:adec="http://schemas.microsoft.com/office/drawing/2017/decorative" val="1"/>
              </a:ext>
            </a:extLst>
          </p:cNvPr>
          <p:cNvSpPr txBox="1"/>
          <p:nvPr userDrawn="1"/>
        </p:nvSpPr>
        <p:spPr bwMode="gray">
          <a:xfrm>
            <a:off x="2141284" y="1937991"/>
            <a:ext cx="1815865" cy="184666"/>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1" dirty="0">
                <a:solidFill>
                  <a:schemeClr val="bg1"/>
                </a:solidFill>
              </a:rPr>
              <a:t>Landscape </a:t>
            </a:r>
            <a:r>
              <a:rPr lang="en-US" sz="1200" b="0" dirty="0">
                <a:solidFill>
                  <a:schemeClr val="bg1"/>
                </a:solidFill>
              </a:rPr>
              <a:t>(11"x8.5")</a:t>
            </a:r>
          </a:p>
        </p:txBody>
      </p:sp>
      <p:sp>
        <p:nvSpPr>
          <p:cNvPr id="9" name="Slide title">
            <a:extLst>
              <a:ext uri="{FF2B5EF4-FFF2-40B4-BE49-F238E27FC236}">
                <a16:creationId xmlns:a16="http://schemas.microsoft.com/office/drawing/2014/main" id="{AAAC0FDE-1613-E1A3-97DD-80A65C22D9A7}"/>
              </a:ext>
              <a:ext uri="{C183D7F6-B498-43B3-948B-1728B52AA6E4}">
                <adec:decorative xmlns:adec="http://schemas.microsoft.com/office/drawing/2017/decorative" val="1"/>
              </a:ext>
            </a:extLst>
          </p:cNvPr>
          <p:cNvSpPr txBox="1"/>
          <p:nvPr userDrawn="1"/>
        </p:nvSpPr>
        <p:spPr bwMode="gray">
          <a:xfrm>
            <a:off x="4338399" y="1937991"/>
            <a:ext cx="1793405" cy="184666"/>
          </a:xfrm>
          <a:prstGeom prst="rect">
            <a:avLst/>
          </a:prstGeom>
          <a:noFill/>
        </p:spPr>
        <p:txBody>
          <a:bodyPr wrap="square" lIns="0" tIns="0" rIns="0" bIns="0" rtlCol="0">
            <a:spAutoFit/>
          </a:bodyPr>
          <a:lstStyle/>
          <a:p>
            <a:pPr algn="ctr">
              <a:spcBef>
                <a:spcPts val="500"/>
              </a:spcBef>
            </a:pPr>
            <a:r>
              <a:rPr lang="en-US" sz="1200" b="1" dirty="0">
                <a:solidFill>
                  <a:schemeClr val="bg1"/>
                </a:solidFill>
              </a:rPr>
              <a:t>Portrait </a:t>
            </a:r>
            <a:r>
              <a:rPr lang="en-US" sz="1200" b="0" dirty="0">
                <a:solidFill>
                  <a:schemeClr val="bg1"/>
                </a:solidFill>
              </a:rPr>
              <a:t>(</a:t>
            </a:r>
            <a:r>
              <a:rPr lang="en-US" sz="1100" b="0" dirty="0">
                <a:solidFill>
                  <a:schemeClr val="bg1"/>
                </a:solidFill>
              </a:rPr>
              <a:t>8.5"x11")</a:t>
            </a:r>
          </a:p>
        </p:txBody>
      </p:sp>
      <p:sp>
        <p:nvSpPr>
          <p:cNvPr id="5" name="Slide title">
            <a:extLst>
              <a:ext uri="{FF2B5EF4-FFF2-40B4-BE49-F238E27FC236}">
                <a16:creationId xmlns:a16="http://schemas.microsoft.com/office/drawing/2014/main" id="{2AAB7D9B-8FF0-BAD4-6B6B-5C5354073A9B}"/>
              </a:ext>
              <a:ext uri="{C183D7F6-B498-43B3-948B-1728B52AA6E4}">
                <adec:decorative xmlns:adec="http://schemas.microsoft.com/office/drawing/2017/decorative" val="1"/>
              </a:ext>
            </a:extLst>
          </p:cNvPr>
          <p:cNvSpPr txBox="1"/>
          <p:nvPr userDrawn="1"/>
        </p:nvSpPr>
        <p:spPr bwMode="gray">
          <a:xfrm>
            <a:off x="2037754"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12" name="Slide title">
            <a:extLst>
              <a:ext uri="{FF2B5EF4-FFF2-40B4-BE49-F238E27FC236}">
                <a16:creationId xmlns:a16="http://schemas.microsoft.com/office/drawing/2014/main" id="{78C6F616-24C4-D1F5-8EE9-F1D50121718C}"/>
              </a:ext>
              <a:ext uri="{C183D7F6-B498-43B3-948B-1728B52AA6E4}">
                <adec:decorative xmlns:adec="http://schemas.microsoft.com/office/drawing/2017/decorative" val="1"/>
              </a:ext>
            </a:extLst>
          </p:cNvPr>
          <p:cNvSpPr txBox="1"/>
          <p:nvPr userDrawn="1"/>
        </p:nvSpPr>
        <p:spPr bwMode="gray">
          <a:xfrm>
            <a:off x="3199314"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pic>
        <p:nvPicPr>
          <p:cNvPr id="35" name="Picture 34">
            <a:extLst>
              <a:ext uri="{FF2B5EF4-FFF2-40B4-BE49-F238E27FC236}">
                <a16:creationId xmlns:a16="http://schemas.microsoft.com/office/drawing/2014/main" id="{CC95C1B2-4CDD-D79C-169A-B280AA92AD2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1855" y="2800253"/>
            <a:ext cx="708983" cy="914400"/>
          </a:xfrm>
          <a:prstGeom prst="rect">
            <a:avLst/>
          </a:prstGeom>
          <a:ln w="6350">
            <a:solidFill>
              <a:schemeClr val="accent1"/>
            </a:solidFill>
          </a:ln>
        </p:spPr>
      </p:pic>
      <p:grpSp>
        <p:nvGrpSpPr>
          <p:cNvPr id="54" name="Group 53">
            <a:extLst>
              <a:ext uri="{FF2B5EF4-FFF2-40B4-BE49-F238E27FC236}">
                <a16:creationId xmlns:a16="http://schemas.microsoft.com/office/drawing/2014/main" id="{12A19CFB-3EB3-AC5A-54A6-1B9DA1117550}"/>
              </a:ext>
              <a:ext uri="{C183D7F6-B498-43B3-948B-1728B52AA6E4}">
                <adec:decorative xmlns:adec="http://schemas.microsoft.com/office/drawing/2017/decorative" val="1"/>
              </a:ext>
            </a:extLst>
          </p:cNvPr>
          <p:cNvGrpSpPr/>
          <p:nvPr userDrawn="1"/>
        </p:nvGrpSpPr>
        <p:grpSpPr>
          <a:xfrm>
            <a:off x="4376026" y="2800253"/>
            <a:ext cx="810082" cy="1045193"/>
            <a:chOff x="4376026" y="2800253"/>
            <a:chExt cx="810082" cy="1045193"/>
          </a:xfrm>
        </p:grpSpPr>
        <p:pic>
          <p:nvPicPr>
            <p:cNvPr id="37" name="Picture 36" descr="A screenshot of a phone&#10;&#10;Description automatically generated">
              <a:extLst>
                <a:ext uri="{FF2B5EF4-FFF2-40B4-BE49-F238E27FC236}">
                  <a16:creationId xmlns:a16="http://schemas.microsoft.com/office/drawing/2014/main" id="{D7495A57-7C9C-7C22-063E-61E4A45F4D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6350">
              <a:solidFill>
                <a:schemeClr val="accent1"/>
              </a:solidFill>
            </a:ln>
          </p:spPr>
        </p:pic>
        <p:pic>
          <p:nvPicPr>
            <p:cNvPr id="38" name="Picture 37" descr="A screenshot of a phone&#10;&#10;Description automatically generated">
              <a:extLst>
                <a:ext uri="{FF2B5EF4-FFF2-40B4-BE49-F238E27FC236}">
                  <a16:creationId xmlns:a16="http://schemas.microsoft.com/office/drawing/2014/main" id="{BB020294-7DE2-8150-DF91-F7F14410FF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6350">
              <a:solidFill>
                <a:schemeClr val="accent1"/>
              </a:solidFill>
            </a:ln>
          </p:spPr>
        </p:pic>
        <p:pic>
          <p:nvPicPr>
            <p:cNvPr id="39" name="Picture 38">
              <a:extLst>
                <a:ext uri="{FF2B5EF4-FFF2-40B4-BE49-F238E27FC236}">
                  <a16:creationId xmlns:a16="http://schemas.microsoft.com/office/drawing/2014/main" id="{B4D3FB6F-17B8-CB2A-AD50-DF7C5CEFDBA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6350">
              <a:solidFill>
                <a:schemeClr val="accent1"/>
              </a:solidFill>
            </a:ln>
          </p:spPr>
        </p:pic>
      </p:grpSp>
      <p:sp>
        <p:nvSpPr>
          <p:cNvPr id="40" name="Slide title">
            <a:extLst>
              <a:ext uri="{FF2B5EF4-FFF2-40B4-BE49-F238E27FC236}">
                <a16:creationId xmlns:a16="http://schemas.microsoft.com/office/drawing/2014/main" id="{2F17C8AD-1DD8-99EA-D4F7-F6CD6F7C48F8}"/>
              </a:ext>
              <a:ext uri="{C183D7F6-B498-43B3-948B-1728B52AA6E4}">
                <adec:decorative xmlns:adec="http://schemas.microsoft.com/office/drawing/2017/decorative" val="1"/>
              </a:ext>
            </a:extLst>
          </p:cNvPr>
          <p:cNvSpPr txBox="1"/>
          <p:nvPr userDrawn="1"/>
        </p:nvSpPr>
        <p:spPr bwMode="gray">
          <a:xfrm>
            <a:off x="4320257"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41" name="Slide title">
            <a:extLst>
              <a:ext uri="{FF2B5EF4-FFF2-40B4-BE49-F238E27FC236}">
                <a16:creationId xmlns:a16="http://schemas.microsoft.com/office/drawing/2014/main" id="{43547E99-5FC9-43F1-1E91-69BFBDFDACA4}"/>
              </a:ext>
              <a:ext uri="{C183D7F6-B498-43B3-948B-1728B52AA6E4}">
                <adec:decorative xmlns:adec="http://schemas.microsoft.com/office/drawing/2017/decorative" val="1"/>
              </a:ext>
            </a:extLst>
          </p:cNvPr>
          <p:cNvSpPr txBox="1"/>
          <p:nvPr userDrawn="1"/>
        </p:nvSpPr>
        <p:spPr bwMode="gray">
          <a:xfrm>
            <a:off x="5345151"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pic>
        <p:nvPicPr>
          <p:cNvPr id="43" name="Picture 42">
            <a:extLst>
              <a:ext uri="{FF2B5EF4-FFF2-40B4-BE49-F238E27FC236}">
                <a16:creationId xmlns:a16="http://schemas.microsoft.com/office/drawing/2014/main" id="{C8D3D475-D8F3-733E-AEA9-CB20C065FF2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53309" y="2778759"/>
            <a:ext cx="914400" cy="706582"/>
          </a:xfrm>
          <a:prstGeom prst="rect">
            <a:avLst/>
          </a:prstGeom>
          <a:ln w="6350">
            <a:solidFill>
              <a:schemeClr val="accent1"/>
            </a:solidFill>
          </a:ln>
        </p:spPr>
      </p:pic>
      <p:grpSp>
        <p:nvGrpSpPr>
          <p:cNvPr id="53" name="Group 52">
            <a:extLst>
              <a:ext uri="{FF2B5EF4-FFF2-40B4-BE49-F238E27FC236}">
                <a16:creationId xmlns:a16="http://schemas.microsoft.com/office/drawing/2014/main" id="{4501A1A2-5621-7A95-4444-8CE980ED1397}"/>
              </a:ext>
              <a:ext uri="{C183D7F6-B498-43B3-948B-1728B52AA6E4}">
                <adec:decorative xmlns:adec="http://schemas.microsoft.com/office/drawing/2017/decorative" val="1"/>
              </a:ext>
            </a:extLst>
          </p:cNvPr>
          <p:cNvGrpSpPr/>
          <p:nvPr userDrawn="1"/>
        </p:nvGrpSpPr>
        <p:grpSpPr>
          <a:xfrm>
            <a:off x="1993498" y="2800253"/>
            <a:ext cx="1010133" cy="838259"/>
            <a:chOff x="2266454" y="2800253"/>
            <a:chExt cx="1010133" cy="838259"/>
          </a:xfrm>
        </p:grpSpPr>
        <p:pic>
          <p:nvPicPr>
            <p:cNvPr id="45" name="Picture 44" descr="A screenshot of a computer&#10;&#10;Description automatically generated">
              <a:extLst>
                <a:ext uri="{FF2B5EF4-FFF2-40B4-BE49-F238E27FC236}">
                  <a16:creationId xmlns:a16="http://schemas.microsoft.com/office/drawing/2014/main" id="{54AA1538-459C-448A-A982-A05C35009C7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6350">
              <a:solidFill>
                <a:schemeClr val="accent1"/>
              </a:solidFill>
            </a:ln>
          </p:spPr>
        </p:pic>
        <p:pic>
          <p:nvPicPr>
            <p:cNvPr id="49" name="Picture 48" descr="A screenshot of a computer&#10;&#10;Description automatically generated">
              <a:extLst>
                <a:ext uri="{FF2B5EF4-FFF2-40B4-BE49-F238E27FC236}">
                  <a16:creationId xmlns:a16="http://schemas.microsoft.com/office/drawing/2014/main" id="{B0EA6169-0C03-D26D-328F-391FB89BEC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635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9890CC12-276C-92B5-5513-F0C376896BEC}"/>
                </a:ext>
              </a:extLst>
            </p:cNvPr>
            <p:cNvPicPr>
              <a:picLocks noChangeAspect="1"/>
            </p:cNvPicPr>
            <p:nvPr userDrawn="1"/>
          </p:nvPicPr>
          <p:blipFill>
            <a:blip r:embed="rId8"/>
            <a:stretch>
              <a:fillRect/>
            </a:stretch>
          </p:blipFill>
          <p:spPr>
            <a:xfrm>
              <a:off x="2266454" y="2800253"/>
              <a:ext cx="914400" cy="706582"/>
            </a:xfrm>
            <a:prstGeom prst="rect">
              <a:avLst/>
            </a:prstGeom>
            <a:ln w="6350">
              <a:solidFill>
                <a:schemeClr val="accent1"/>
              </a:solidFill>
            </a:ln>
          </p:spPr>
        </p:pic>
      </p:grpSp>
      <p:grpSp>
        <p:nvGrpSpPr>
          <p:cNvPr id="61" name="Group 60">
            <a:extLst>
              <a:ext uri="{FF2B5EF4-FFF2-40B4-BE49-F238E27FC236}">
                <a16:creationId xmlns:a16="http://schemas.microsoft.com/office/drawing/2014/main" id="{061BB7D2-DC30-2F87-903A-1EC419146D38}"/>
              </a:ext>
              <a:ext uri="{C183D7F6-B498-43B3-948B-1728B52AA6E4}">
                <adec:decorative xmlns:adec="http://schemas.microsoft.com/office/drawing/2017/decorative" val="1"/>
              </a:ext>
            </a:extLst>
          </p:cNvPr>
          <p:cNvGrpSpPr/>
          <p:nvPr userDrawn="1"/>
        </p:nvGrpSpPr>
        <p:grpSpPr>
          <a:xfrm>
            <a:off x="435791" y="2621653"/>
            <a:ext cx="1136520" cy="1145196"/>
            <a:chOff x="435791" y="2621653"/>
            <a:chExt cx="1136520" cy="1145196"/>
          </a:xfrm>
        </p:grpSpPr>
        <p:pic>
          <p:nvPicPr>
            <p:cNvPr id="56" name="Picture 55" descr="A screenshot of a web page&#10;&#10;Description automatically generated">
              <a:extLst>
                <a:ext uri="{FF2B5EF4-FFF2-40B4-BE49-F238E27FC236}">
                  <a16:creationId xmlns:a16="http://schemas.microsoft.com/office/drawing/2014/main" id="{773460EE-96A6-5422-D8EB-1D2BFCA9090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6350">
              <a:solidFill>
                <a:schemeClr val="accent1"/>
              </a:solidFill>
            </a:ln>
          </p:spPr>
        </p:pic>
        <p:pic>
          <p:nvPicPr>
            <p:cNvPr id="60" name="Picture 59" descr="A screenshot of a web page&#10;&#10;Description automatically generated">
              <a:extLst>
                <a:ext uri="{FF2B5EF4-FFF2-40B4-BE49-F238E27FC236}">
                  <a16:creationId xmlns:a16="http://schemas.microsoft.com/office/drawing/2014/main" id="{4063E4C7-BC07-DFAE-6B97-4C62F0C90D2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079521"/>
              <a:ext cx="914400" cy="687328"/>
            </a:xfrm>
            <a:prstGeom prst="rect">
              <a:avLst/>
            </a:prstGeom>
            <a:ln w="6350">
              <a:solidFill>
                <a:schemeClr val="accent1"/>
              </a:solidFill>
            </a:ln>
          </p:spPr>
        </p:pic>
      </p:grpSp>
      <p:sp>
        <p:nvSpPr>
          <p:cNvPr id="11" name="Rectangle 10">
            <a:extLst>
              <a:ext uri="{FF2B5EF4-FFF2-40B4-BE49-F238E27FC236}">
                <a16:creationId xmlns:a16="http://schemas.microsoft.com/office/drawing/2014/main" id="{D9DFE64F-7E91-EB9E-1F7F-A8432C25E463}"/>
              </a:ext>
              <a:ext uri="{C183D7F6-B498-43B3-948B-1728B52AA6E4}">
                <adec:decorative xmlns:adec="http://schemas.microsoft.com/office/drawing/2017/decorative" val="1"/>
              </a:ext>
            </a:extLst>
          </p:cNvPr>
          <p:cNvSpPr/>
          <p:nvPr userDrawn="1"/>
        </p:nvSpPr>
        <p:spPr bwMode="gray">
          <a:xfrm>
            <a:off x="281400" y="1917519"/>
            <a:ext cx="1463040" cy="192792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65889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pact Branded">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7D578-C9BD-2962-D986-CDC7E72A23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2" name="Slide title"/>
          <p:cNvSpPr>
            <a:spLocks noGrp="1"/>
          </p:cNvSpPr>
          <p:nvPr>
            <p:ph type="title" hasCustomPrompt="1"/>
          </p:nvPr>
        </p:nvSpPr>
        <p:spPr bwMode="gray">
          <a:xfrm>
            <a:off x="279056" y="309824"/>
            <a:ext cx="5120640"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019626186"/>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 uri="{C183D7F6-B498-43B3-948B-1728B52AA6E4}">
                <adec:decorative xmlns:adec="http://schemas.microsoft.com/office/drawing/2017/decorative" val="1"/>
              </a:ext>
            </a:extLst>
          </p:cNvPr>
          <p:cNvGrpSpPr/>
          <p:nvPr/>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01181"/>
            <a:ext cx="6400800" cy="0"/>
          </a:xfrm>
          <a:prstGeom prst="line">
            <a:avLst/>
          </a:prstGeom>
          <a:noFill/>
          <a:ln w="28575" cap="flat" cmpd="sng" algn="ctr">
            <a:solidFill>
              <a:schemeClr val="accent6"/>
            </a:solidFill>
            <a:prstDash val="solid"/>
            <a:miter lim="800000"/>
          </a:ln>
          <a:effectLst/>
        </p:spPr>
      </p:cxn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p:nvCxnSpPr>
          <p:spPr bwMode="gray">
            <a:xfrm>
              <a:off x="283818" y="1110912"/>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p:nvCxnSpPr>
          <p:spPr bwMode="gray">
            <a:xfrm>
              <a:off x="283818" y="1476081"/>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p:nvCxnSpPr>
          <p:spPr bwMode="gray">
            <a:xfrm>
              <a:off x="283818" y="1841250"/>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p:nvCxnSpPr>
          <p:spPr bwMode="gray">
            <a:xfrm>
              <a:off x="283818" y="2206419"/>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p:nvCxnSpPr>
          <p:spPr bwMode="gray">
            <a:xfrm>
              <a:off x="283818" y="2571588"/>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p:nvCxnSpPr>
          <p:spPr bwMode="gray">
            <a:xfrm>
              <a:off x="283818" y="2936757"/>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p:nvCxnSpPr>
          <p:spPr bwMode="gray">
            <a:xfrm>
              <a:off x="283818" y="3301926"/>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p:nvCxnSpPr>
          <p:spPr bwMode="gray">
            <a:xfrm>
              <a:off x="283818" y="3667095"/>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p:nvCxnSpPr>
          <p:spPr bwMode="gray">
            <a:xfrm>
              <a:off x="283818" y="4032264"/>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p:nvCxnSpPr>
          <p:spPr bwMode="gray">
            <a:xfrm>
              <a:off x="283818" y="4397429"/>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5" name="Title 4">
            <a:extLst>
              <a:ext uri="{FF2B5EF4-FFF2-40B4-BE49-F238E27FC236}">
                <a16:creationId xmlns:a16="http://schemas.microsoft.com/office/drawing/2014/main" id="{84D3153D-2C97-63BF-13A1-98A45C540546}"/>
              </a:ext>
            </a:extLst>
          </p:cNvPr>
          <p:cNvSpPr>
            <a:spLocks noGrp="1"/>
          </p:cNvSpPr>
          <p:nvPr>
            <p:ph type="title" hasCustomPrompt="1"/>
          </p:nvPr>
        </p:nvSpPr>
        <p:spPr/>
        <p:txBody>
          <a:bodyPr/>
          <a:lstStyle>
            <a:lvl1pPr>
              <a:defRPr>
                <a:solidFill>
                  <a:schemeClr val="bg1"/>
                </a:solidFill>
              </a:defRPr>
            </a:lvl1pPr>
          </a:lstStyle>
          <a:p>
            <a:r>
              <a:rPr lang="en-US" dirty="0"/>
              <a:t>Click to add “Notes”</a:t>
            </a:r>
          </a:p>
        </p:txBody>
      </p:sp>
    </p:spTree>
    <p:custDataLst>
      <p:tags r:id="rId1"/>
    </p:custDataLst>
    <p:extLst>
      <p:ext uri="{BB962C8B-B14F-4D97-AF65-F5344CB8AC3E}">
        <p14:creationId xmlns:p14="http://schemas.microsoft.com/office/powerpoint/2010/main" val="2220246426"/>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09" y="309824"/>
            <a:ext cx="3718947" cy="249299"/>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Add “Project Contributors”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a:extLst>
              <a:ext uri="{C183D7F6-B498-43B3-948B-1728B52AA6E4}">
                <adec:decorative xmlns:adec="http://schemas.microsoft.com/office/drawing/2017/decorative" val="1"/>
              </a:ext>
            </a:extLst>
          </p:cNvPr>
          <p:cNvCxnSpPr/>
          <p:nvPr/>
        </p:nvCxnSpPr>
        <p:spPr bwMode="gray">
          <a:xfrm>
            <a:off x="4086830" y="0"/>
            <a:ext cx="0" cy="4800600"/>
          </a:xfrm>
          <a:prstGeom prst="line">
            <a:avLst/>
          </a:prstGeom>
          <a:ln w="12700">
            <a:solidFill>
              <a:schemeClr val="bg1">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333593614"/>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551C-683E-1D39-19D0-C135F7C109A7}"/>
              </a:ext>
            </a:extLst>
          </p:cNvPr>
          <p:cNvSpPr>
            <a:spLocks noGrp="1"/>
          </p:cNvSpPr>
          <p:nvPr>
            <p:ph type="title" hasCustomPrompt="1"/>
          </p:nvPr>
        </p:nvSpPr>
        <p:spPr>
          <a:xfrm>
            <a:off x="277812" y="-874764"/>
            <a:ext cx="5845175" cy="747897"/>
          </a:xfrm>
        </p:spPr>
        <p:txBody>
          <a:bodyPr/>
          <a:lstStyle/>
          <a:p>
            <a:r>
              <a:rPr lang="en-US" dirty="0"/>
              <a:t>Add a title, Ex: “Page Left Blank Intentionally #1” (this is a hidden title for accessibility; needs to be unique so add a number)</a:t>
            </a:r>
          </a:p>
        </p:txBody>
      </p:sp>
      <p:sp>
        <p:nvSpPr>
          <p:cNvPr id="20"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3725168497"/>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9801-F3AC-5A3B-058B-8F47CD7CD7C3}"/>
              </a:ext>
            </a:extLst>
          </p:cNvPr>
          <p:cNvSpPr>
            <a:spLocks noGrp="1"/>
          </p:cNvSpPr>
          <p:nvPr>
            <p:ph type="title" hasCustomPrompt="1"/>
          </p:nvPr>
        </p:nvSpPr>
        <p:spPr>
          <a:xfrm>
            <a:off x="277812" y="-867390"/>
            <a:ext cx="5845175" cy="747897"/>
          </a:xfrm>
        </p:spPr>
        <p:txBody>
          <a:bodyPr/>
          <a:lstStyle>
            <a:lvl1pPr>
              <a:defRPr/>
            </a:lvl1pPr>
          </a:lstStyle>
          <a:p>
            <a:r>
              <a:rPr lang="en-US" dirty="0"/>
              <a:t>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423062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Pr>
        <a:solidFill>
          <a:schemeClr val="accent5"/>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419022-B13A-16FF-DBB2-F3A71F414086}"/>
              </a:ext>
            </a:extLst>
          </p:cNvPr>
          <p:cNvSpPr>
            <a:spLocks noGrp="1"/>
          </p:cNvSpPr>
          <p:nvPr>
            <p:ph type="title" hasCustomPrompt="1"/>
          </p:nvPr>
        </p:nvSpPr>
        <p:spPr>
          <a:xfrm>
            <a:off x="277812" y="-625213"/>
            <a:ext cx="5845175" cy="498598"/>
          </a:xfrm>
        </p:spPr>
        <p:txBody>
          <a:bodyPr/>
          <a:lstStyle/>
          <a:p>
            <a:r>
              <a:rPr lang="en-US" dirty="0"/>
              <a:t>Add “EAB Contact Info” (this is a hidden title for accessibility)</a:t>
            </a:r>
          </a:p>
        </p:txBody>
      </p:sp>
      <p:pic>
        <p:nvPicPr>
          <p:cNvPr id="4" name="Picture 3">
            <a:extLst>
              <a:ext uri="{FF2B5EF4-FFF2-40B4-BE49-F238E27FC236}">
                <a16:creationId xmlns:a16="http://schemas.microsoft.com/office/drawing/2014/main" id="{3C9CFAEA-17B6-4FC6-B736-008C9F649D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8" y="0"/>
            <a:ext cx="6399784" cy="4800600"/>
          </a:xfrm>
          <a:prstGeom prst="rect">
            <a:avLst/>
          </a:prstGeom>
        </p:spPr>
      </p:pic>
      <p:pic>
        <p:nvPicPr>
          <p:cNvPr id="26" name="Picture 25" descr="EAB logo">
            <a:extLst>
              <a:ext uri="{FF2B5EF4-FFF2-40B4-BE49-F238E27FC236}">
                <a16:creationId xmlns:a16="http://schemas.microsoft.com/office/drawing/2014/main" id="{5A774E0D-2155-4B2C-B424-59193186EB03}"/>
              </a:ext>
            </a:extLst>
          </p:cNvPr>
          <p:cNvPicPr>
            <a:picLocks noChangeAspect="1"/>
          </p:cNvPicPr>
          <p:nvPr/>
        </p:nvPicPr>
        <p:blipFill>
          <a:blip r:embed="rId4"/>
          <a:stretch>
            <a:fillRect/>
          </a:stretch>
        </p:blipFill>
        <p:spPr>
          <a:xfrm>
            <a:off x="4557336" y="374393"/>
            <a:ext cx="1371600" cy="557784"/>
          </a:xfrm>
          <a:prstGeom prst="rect">
            <a:avLst/>
          </a:prstGeom>
        </p:spPr>
      </p:pic>
      <p:sp>
        <p:nvSpPr>
          <p:cNvPr id="20" name="EAb locations, phone, website">
            <a:extLst>
              <a:ext uri="{FF2B5EF4-FFF2-40B4-BE49-F238E27FC236}">
                <a16:creationId xmlns:a16="http://schemas.microsoft.com/office/drawing/2014/main" id="{FC89286D-4175-B847-9CEC-C0D816A638EF}"/>
              </a:ext>
              <a:ext uri="{C183D7F6-B498-43B3-948B-1728B52AA6E4}">
                <adec:decorative xmlns:adec="http://schemas.microsoft.com/office/drawing/2017/decorative" val="0"/>
              </a:ext>
            </a:extLst>
          </p:cNvPr>
          <p:cNvSpPr txBox="1"/>
          <p:nvPr/>
        </p:nvSpPr>
        <p:spPr bwMode="gray">
          <a:xfrm>
            <a:off x="2113475" y="1158138"/>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bg1"/>
                </a:solidFill>
                <a:latin typeface="+mn-lt"/>
                <a:ea typeface="Verdana" panose="020B0604030504040204" pitchFamily="34" charset="0"/>
                <a:cs typeface="Verdana" panose="020B0604030504040204" pitchFamily="34" charset="0"/>
              </a:rPr>
              <a:t>202-747-1000 | </a:t>
            </a:r>
            <a:r>
              <a:rPr lang="en-US" sz="1000" b="1" spc="0" baseline="0" dirty="0">
                <a:solidFill>
                  <a:schemeClr val="bg1"/>
                </a:solidFill>
                <a:latin typeface="+mn-lt"/>
                <a:ea typeface="Verdana" panose="020B0604030504040204" pitchFamily="34" charset="0"/>
                <a:cs typeface="Verdana" panose="020B0604030504040204" pitchFamily="34" charset="0"/>
              </a:rPr>
              <a:t>eab.com</a:t>
            </a:r>
          </a:p>
        </p:txBody>
      </p:sp>
      <p:grpSp>
        <p:nvGrpSpPr>
          <p:cNvPr id="3" name="Group 2">
            <a:extLst>
              <a:ext uri="{FF2B5EF4-FFF2-40B4-BE49-F238E27FC236}">
                <a16:creationId xmlns:a16="http://schemas.microsoft.com/office/drawing/2014/main" id="{25BE0287-1A53-4E55-ADBD-54EEB00C9FA7}"/>
              </a:ext>
              <a:ext uri="{C183D7F6-B498-43B3-948B-1728B52AA6E4}">
                <adec:decorative xmlns:adec="http://schemas.microsoft.com/office/drawing/2017/decorative" val="1"/>
              </a:ext>
            </a:extLst>
          </p:cNvPr>
          <p:cNvGrpSpPr/>
          <p:nvPr/>
        </p:nvGrpSpPr>
        <p:grpSpPr>
          <a:xfrm>
            <a:off x="2113475" y="1439005"/>
            <a:ext cx="3874395" cy="182880"/>
            <a:chOff x="2113475" y="1439005"/>
            <a:chExt cx="3874395" cy="182880"/>
          </a:xfrm>
        </p:grpSpPr>
        <p:pic>
          <p:nvPicPr>
            <p:cNvPr id="11" name="Graphic 10">
              <a:extLst>
                <a:ext uri="{FF2B5EF4-FFF2-40B4-BE49-F238E27FC236}">
                  <a16:creationId xmlns:a16="http://schemas.microsoft.com/office/drawing/2014/main" id="{7025375E-D2DD-864A-A8E2-3A340275D4E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751535" y="1439005"/>
              <a:ext cx="182880" cy="182880"/>
            </a:xfrm>
            <a:prstGeom prst="rect">
              <a:avLst/>
            </a:prstGeom>
          </p:spPr>
        </p:pic>
        <p:pic>
          <p:nvPicPr>
            <p:cNvPr id="12" name="Graphic 11">
              <a:extLst>
                <a:ext uri="{FF2B5EF4-FFF2-40B4-BE49-F238E27FC236}">
                  <a16:creationId xmlns:a16="http://schemas.microsoft.com/office/drawing/2014/main" id="{A3F16BFA-C68E-484A-B601-187DB543DDF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061188" y="1439005"/>
              <a:ext cx="182880" cy="182880"/>
            </a:xfrm>
            <a:prstGeom prst="rect">
              <a:avLst/>
            </a:prstGeom>
          </p:spPr>
        </p:pic>
        <p:pic>
          <p:nvPicPr>
            <p:cNvPr id="18" name="Graphic 17">
              <a:extLst>
                <a:ext uri="{FF2B5EF4-FFF2-40B4-BE49-F238E27FC236}">
                  <a16:creationId xmlns:a16="http://schemas.microsoft.com/office/drawing/2014/main" id="{1B4CBDE4-64FC-064A-A34B-734EF627B96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896133" y="1439005"/>
              <a:ext cx="182880" cy="182880"/>
            </a:xfrm>
            <a:prstGeom prst="rect">
              <a:avLst/>
            </a:prstGeom>
          </p:spPr>
        </p:pic>
        <p:pic>
          <p:nvPicPr>
            <p:cNvPr id="19" name="Graphic 18">
              <a:extLst>
                <a:ext uri="{FF2B5EF4-FFF2-40B4-BE49-F238E27FC236}">
                  <a16:creationId xmlns:a16="http://schemas.microsoft.com/office/drawing/2014/main" id="{AEC3CDD8-176E-DA44-B55D-472FD06F856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113475" y="1439005"/>
              <a:ext cx="182880" cy="182880"/>
            </a:xfrm>
            <a:prstGeom prst="rect">
              <a:avLst/>
            </a:prstGeom>
          </p:spPr>
        </p:pic>
        <p:sp>
          <p:nvSpPr>
            <p:cNvPr id="22" name="EAb locations, phone, website">
              <a:extLst>
                <a:ext uri="{FF2B5EF4-FFF2-40B4-BE49-F238E27FC236}">
                  <a16:creationId xmlns:a16="http://schemas.microsoft.com/office/drawing/2014/main" id="{864AA60D-4F78-9142-9B16-5FA4F68B622E}"/>
                </a:ext>
                <a:ext uri="{C183D7F6-B498-43B3-948B-1728B52AA6E4}">
                  <adec:decorative xmlns:adec="http://schemas.microsoft.com/office/drawing/2017/decorative" val="1"/>
                </a:ext>
              </a:extLst>
            </p:cNvPr>
            <p:cNvSpPr txBox="1"/>
            <p:nvPr/>
          </p:nvSpPr>
          <p:spPr bwMode="gray">
            <a:xfrm>
              <a:off x="2340643" y="1453947"/>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3" name="EAb locations, phone, website">
              <a:extLst>
                <a:ext uri="{FF2B5EF4-FFF2-40B4-BE49-F238E27FC236}">
                  <a16:creationId xmlns:a16="http://schemas.microsoft.com/office/drawing/2014/main" id="{D10AE8D0-D103-374C-89EF-9F9D7FDD3DA7}"/>
                </a:ext>
                <a:ext uri="{C183D7F6-B498-43B3-948B-1728B52AA6E4}">
                  <adec:decorative xmlns:adec="http://schemas.microsoft.com/office/drawing/2017/decorative" val="1"/>
                </a:ext>
              </a:extLst>
            </p:cNvPr>
            <p:cNvSpPr txBox="1"/>
            <p:nvPr/>
          </p:nvSpPr>
          <p:spPr bwMode="gray">
            <a:xfrm>
              <a:off x="3977761" y="1453501"/>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WeAreEAB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FDFE1762-3F4A-7E42-AFC8-90740BAFFFDE}"/>
                </a:ext>
              </a:extLst>
            </p:cNvPr>
            <p:cNvSpPr/>
            <p:nvPr/>
          </p:nvSpPr>
          <p:spPr bwMode="gray">
            <a:xfrm>
              <a:off x="3112531" y="1453501"/>
              <a:ext cx="725236" cy="153888"/>
            </a:xfrm>
            <a:prstGeom prst="rect">
              <a:avLst/>
            </a:prstGeom>
          </p:spPr>
          <p:txBody>
            <a:bodyPr wrap="square" lIns="0" tIns="0" rIns="0" bIns="0">
              <a:spAutoFit/>
            </a:bodyPr>
            <a:lstStyle/>
            <a:p>
              <a:r>
                <a:rPr lang="en-US" sz="1000" b="1" dirty="0">
                  <a:solidFill>
                    <a:schemeClr val="bg1"/>
                  </a:solidFill>
                </a:rPr>
                <a:t>@</a:t>
              </a:r>
              <a:r>
                <a:rPr lang="en-US" sz="1000" b="1" dirty="0" err="1">
                  <a:solidFill>
                    <a:schemeClr val="bg1"/>
                  </a:solidFill>
                </a:rPr>
                <a:t>eab</a:t>
              </a:r>
              <a:r>
                <a:rPr lang="en-US" sz="1000" b="1" dirty="0">
                  <a:solidFill>
                    <a:schemeClr val="bg1"/>
                  </a:solidFill>
                </a:rPr>
                <a:t>_</a:t>
              </a:r>
            </a:p>
          </p:txBody>
        </p:sp>
        <p:sp>
          <p:nvSpPr>
            <p:cNvPr id="27" name="EAb locations, phone, website">
              <a:extLst>
                <a:ext uri="{FF2B5EF4-FFF2-40B4-BE49-F238E27FC236}">
                  <a16:creationId xmlns:a16="http://schemas.microsoft.com/office/drawing/2014/main" id="{9561058F-4B60-1E4A-887B-A3F8ACC4672E}"/>
                </a:ext>
                <a:ext uri="{C183D7F6-B498-43B3-948B-1728B52AA6E4}">
                  <adec:decorative xmlns:adec="http://schemas.microsoft.com/office/drawing/2017/decorative" val="1"/>
                </a:ext>
              </a:extLst>
            </p:cNvPr>
            <p:cNvSpPr txBox="1"/>
            <p:nvPr/>
          </p:nvSpPr>
          <p:spPr bwMode="gray">
            <a:xfrm>
              <a:off x="5283780" y="1453501"/>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eab.life</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147217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95566132"/>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53888"/>
          </a:xfrm>
          <a:prstGeom prst="rect">
            <a:avLst/>
          </a:prstGeom>
          <a:noFill/>
        </p:spPr>
        <p:txBody>
          <a:bodyPr wrap="square" lIns="0" tIns="0" rIns="0" bIns="0" rtlCol="0">
            <a:spAutoFit/>
          </a:bodyPr>
          <a:lstStyle/>
          <a:p>
            <a:pPr algn="ctr">
              <a:spcBef>
                <a:spcPts val="500"/>
              </a:spcBef>
            </a:pPr>
            <a:r>
              <a:rPr lang="en-US" sz="1000" b="0" cap="all" spc="0" baseline="0" dirty="0">
                <a:solidFill>
                  <a:schemeClr val="bg1"/>
                </a:solidFill>
                <a:latin typeface="+mn-lt"/>
              </a:rPr>
              <a:t>Roadmap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641352430"/>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17007"/>
            <a:ext cx="3902242" cy="249299"/>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4" y="604599"/>
            <a:ext cx="4025123" cy="249299"/>
          </a:xfrm>
        </p:spPr>
        <p:txBody>
          <a:bodyPr/>
          <a:lstStyle>
            <a:lvl1pPr marL="0" indent="0">
              <a:lnSpc>
                <a:spcPct val="90000"/>
              </a:lnSpc>
              <a:spcBef>
                <a:spcPts val="0"/>
              </a:spcBef>
              <a:buNone/>
              <a:defRPr sz="1351" spc="38"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5" y="1727595"/>
            <a:ext cx="4241053" cy="1265283"/>
          </a:xfrm>
        </p:spPr>
        <p:txBody>
          <a:bodyPr/>
          <a:lstStyle>
            <a:lvl1pPr marL="0" indent="0">
              <a:lnSpc>
                <a:spcPct val="120000"/>
              </a:lnSpc>
              <a:spcBef>
                <a:spcPts val="900"/>
              </a:spcBef>
              <a:buNone/>
              <a:defRPr sz="1050">
                <a:solidFill>
                  <a:schemeClr val="bg1"/>
                </a:solidFill>
              </a:defRPr>
            </a:lvl1pPr>
            <a:lvl2pPr marL="85759" indent="0">
              <a:lnSpc>
                <a:spcPct val="110000"/>
              </a:lnSpc>
              <a:spcBef>
                <a:spcPts val="900"/>
              </a:spcBef>
              <a:buNone/>
              <a:defRPr sz="1050">
                <a:solidFill>
                  <a:schemeClr val="bg1"/>
                </a:solidFill>
              </a:defRPr>
            </a:lvl2pPr>
            <a:lvl3pPr marL="171519" indent="0">
              <a:lnSpc>
                <a:spcPct val="110000"/>
              </a:lnSpc>
              <a:spcBef>
                <a:spcPts val="900"/>
              </a:spcBef>
              <a:buNone/>
              <a:defRPr sz="1050">
                <a:solidFill>
                  <a:schemeClr val="bg1"/>
                </a:solidFill>
              </a:defRPr>
            </a:lvl3pPr>
            <a:lvl4pPr marL="257278" indent="0">
              <a:lnSpc>
                <a:spcPct val="110000"/>
              </a:lnSpc>
              <a:spcBef>
                <a:spcPts val="900"/>
              </a:spcBef>
              <a:buNone/>
              <a:defRPr sz="1050">
                <a:solidFill>
                  <a:schemeClr val="bg1"/>
                </a:solidFill>
              </a:defRPr>
            </a:lvl4pPr>
            <a:lvl5pPr marL="343037" indent="0">
              <a:lnSpc>
                <a:spcPct val="110000"/>
              </a:lnSpc>
              <a:spcBef>
                <a:spcPts val="900"/>
              </a:spcBef>
              <a:buNone/>
              <a:defRPr sz="105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1" y="4478328"/>
            <a:ext cx="2277703" cy="155448"/>
          </a:xfrm>
        </p:spPr>
        <p:txBody>
          <a:bodyPr lIns="64008" anchor="b" anchorCtr="0"/>
          <a:lstStyle>
            <a:lvl1pPr marL="85759" indent="-85759">
              <a:spcBef>
                <a:spcPts val="75"/>
              </a:spcBef>
              <a:buFont typeface="+mj-lt"/>
              <a:buAutoNum type="arabicParenR"/>
              <a:defRPr sz="375">
                <a:solidFill>
                  <a:schemeClr val="accent1"/>
                </a:solidFill>
              </a:defRPr>
            </a:lvl1pPr>
            <a:lvl2pPr>
              <a:spcBef>
                <a:spcPts val="150"/>
              </a:spcBef>
              <a:defRPr sz="375"/>
            </a:lvl2pPr>
            <a:lvl3pPr>
              <a:spcBef>
                <a:spcPts val="150"/>
              </a:spcBef>
              <a:defRPr sz="375"/>
            </a:lvl3pPr>
            <a:lvl4pPr>
              <a:spcBef>
                <a:spcPts val="150"/>
              </a:spcBef>
              <a:defRPr sz="375"/>
            </a:lvl4pPr>
            <a:lvl5pPr>
              <a:spcBef>
                <a:spcPts val="150"/>
              </a:spcBef>
              <a:defRPr sz="375"/>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685662" y="4600547"/>
            <a:ext cx="1715138" cy="200055"/>
          </a:xfrm>
        </p:spPr>
        <p:txBody>
          <a:bodyPr rIns="64008" bIns="45720" anchor="b" anchorCtr="0"/>
          <a:lstStyle>
            <a:lvl1pPr marL="0" indent="0">
              <a:spcBef>
                <a:spcPts val="150"/>
              </a:spcBef>
              <a:buNone/>
              <a:defRPr sz="375">
                <a:solidFill>
                  <a:schemeClr val="accent1"/>
                </a:solidFill>
              </a:defRPr>
            </a:lvl1pPr>
            <a:lvl2pPr marL="85759" indent="0">
              <a:spcBef>
                <a:spcPts val="150"/>
              </a:spcBef>
              <a:buNone/>
              <a:defRPr sz="375"/>
            </a:lvl2pPr>
            <a:lvl3pPr marL="171519" indent="0">
              <a:spcBef>
                <a:spcPts val="150"/>
              </a:spcBef>
              <a:buNone/>
              <a:defRPr sz="375"/>
            </a:lvl3pPr>
            <a:lvl4pPr marL="257278" indent="0">
              <a:spcBef>
                <a:spcPts val="150"/>
              </a:spcBef>
              <a:buNone/>
              <a:defRPr sz="375"/>
            </a:lvl4pPr>
            <a:lvl5pPr marL="343037" indent="0">
              <a:spcBef>
                <a:spcPts val="150"/>
              </a:spcBef>
              <a:buNone/>
              <a:defRPr sz="375"/>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2" y="5"/>
            <a:ext cx="271979" cy="102795"/>
          </a:xfrm>
          <a:prstGeom prst="rect">
            <a:avLst/>
          </a:prstGeom>
          <a:noFill/>
        </p:spPr>
        <p:txBody>
          <a:bodyPr wrap="square" lIns="0" tIns="27442" rIns="34303" bIns="0" rtlCol="0">
            <a:spAutoFit/>
          </a:bodyPr>
          <a:lstStyle/>
          <a:p>
            <a:pPr algn="r">
              <a:spcBef>
                <a:spcPts val="375"/>
              </a:spcBef>
            </a:pPr>
            <a:fld id="{11A0A082-46D1-4CDC-90AB-7FACAC0B3028}" type="slidenum">
              <a:rPr lang="en-US" sz="488" smtClean="0">
                <a:solidFill>
                  <a:schemeClr val="bg1"/>
                </a:solidFill>
                <a:latin typeface="+mj-lt"/>
              </a:rPr>
              <a:pPr algn="r">
                <a:spcBef>
                  <a:spcPts val="375"/>
                </a:spcBef>
              </a:pPr>
              <a:t>‹#›</a:t>
            </a:fld>
            <a:endParaRPr lang="en-US" sz="488" dirty="0">
              <a:solidFill>
                <a:schemeClr val="bg1"/>
              </a:solidFill>
              <a:latin typeface="+mj-lt"/>
            </a:endParaRPr>
          </a:p>
        </p:txBody>
      </p:sp>
    </p:spTree>
    <p:custDataLst>
      <p:tags r:id="rId1"/>
    </p:custDataLst>
    <p:extLst>
      <p:ext uri="{BB962C8B-B14F-4D97-AF65-F5344CB8AC3E}">
        <p14:creationId xmlns:p14="http://schemas.microsoft.com/office/powerpoint/2010/main" val="7533250"/>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17007"/>
            <a:ext cx="3902242" cy="249299"/>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4" y="604599"/>
            <a:ext cx="4025123" cy="187103"/>
          </a:xfrm>
        </p:spPr>
        <p:txBody>
          <a:bodyPr/>
          <a:lstStyle>
            <a:lvl1pPr marL="0" indent="0">
              <a:lnSpc>
                <a:spcPct val="90000"/>
              </a:lnSpc>
              <a:spcBef>
                <a:spcPts val="0"/>
              </a:spcBef>
              <a:buNone/>
              <a:defRPr sz="1351" spc="38"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5" y="1727595"/>
            <a:ext cx="4241053" cy="948914"/>
          </a:xfrm>
        </p:spPr>
        <p:txBody>
          <a:bodyPr/>
          <a:lstStyle>
            <a:lvl1pPr marL="0" indent="0">
              <a:lnSpc>
                <a:spcPct val="120000"/>
              </a:lnSpc>
              <a:spcBef>
                <a:spcPts val="900"/>
              </a:spcBef>
              <a:buNone/>
              <a:defRPr sz="1050">
                <a:solidFill>
                  <a:schemeClr val="bg1"/>
                </a:solidFill>
              </a:defRPr>
            </a:lvl1pPr>
            <a:lvl2pPr marL="85759" indent="0">
              <a:lnSpc>
                <a:spcPct val="110000"/>
              </a:lnSpc>
              <a:spcBef>
                <a:spcPts val="900"/>
              </a:spcBef>
              <a:buNone/>
              <a:defRPr sz="1050">
                <a:solidFill>
                  <a:schemeClr val="bg1"/>
                </a:solidFill>
              </a:defRPr>
            </a:lvl2pPr>
            <a:lvl3pPr marL="171519" indent="0">
              <a:lnSpc>
                <a:spcPct val="110000"/>
              </a:lnSpc>
              <a:spcBef>
                <a:spcPts val="900"/>
              </a:spcBef>
              <a:buNone/>
              <a:defRPr sz="1050">
                <a:solidFill>
                  <a:schemeClr val="bg1"/>
                </a:solidFill>
              </a:defRPr>
            </a:lvl3pPr>
            <a:lvl4pPr marL="257278" indent="0">
              <a:lnSpc>
                <a:spcPct val="110000"/>
              </a:lnSpc>
              <a:spcBef>
                <a:spcPts val="900"/>
              </a:spcBef>
              <a:buNone/>
              <a:defRPr sz="1050">
                <a:solidFill>
                  <a:schemeClr val="bg1"/>
                </a:solidFill>
              </a:defRPr>
            </a:lvl4pPr>
            <a:lvl5pPr marL="343037" indent="0">
              <a:lnSpc>
                <a:spcPct val="110000"/>
              </a:lnSpc>
              <a:spcBef>
                <a:spcPts val="900"/>
              </a:spcBef>
              <a:buNone/>
              <a:defRPr sz="105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1" y="4518360"/>
            <a:ext cx="2277703" cy="115416"/>
          </a:xfrm>
        </p:spPr>
        <p:txBody>
          <a:bodyPr lIns="64008" anchor="b" anchorCtr="0"/>
          <a:lstStyle>
            <a:lvl1pPr marL="85759" indent="-85759">
              <a:spcBef>
                <a:spcPts val="75"/>
              </a:spcBef>
              <a:buFont typeface="+mj-lt"/>
              <a:buAutoNum type="arabicParenR"/>
              <a:defRPr sz="375">
                <a:solidFill>
                  <a:schemeClr val="accent1"/>
                </a:solidFill>
              </a:defRPr>
            </a:lvl1pPr>
            <a:lvl2pPr>
              <a:spcBef>
                <a:spcPts val="150"/>
              </a:spcBef>
              <a:defRPr sz="375"/>
            </a:lvl2pPr>
            <a:lvl3pPr>
              <a:spcBef>
                <a:spcPts val="150"/>
              </a:spcBef>
              <a:defRPr sz="375"/>
            </a:lvl3pPr>
            <a:lvl4pPr>
              <a:spcBef>
                <a:spcPts val="150"/>
              </a:spcBef>
              <a:defRPr sz="375"/>
            </a:lvl4pPr>
            <a:lvl5pPr>
              <a:spcBef>
                <a:spcPts val="150"/>
              </a:spcBef>
              <a:defRPr sz="375"/>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685662" y="4581311"/>
            <a:ext cx="1715138" cy="219291"/>
          </a:xfrm>
        </p:spPr>
        <p:txBody>
          <a:bodyPr rIns="64008" bIns="45720" anchor="b" anchorCtr="0"/>
          <a:lstStyle>
            <a:lvl1pPr marL="0" indent="0">
              <a:spcBef>
                <a:spcPts val="150"/>
              </a:spcBef>
              <a:buNone/>
              <a:defRPr sz="375">
                <a:solidFill>
                  <a:schemeClr val="accent1"/>
                </a:solidFill>
              </a:defRPr>
            </a:lvl1pPr>
            <a:lvl2pPr marL="85759" indent="0">
              <a:spcBef>
                <a:spcPts val="150"/>
              </a:spcBef>
              <a:buNone/>
              <a:defRPr sz="375"/>
            </a:lvl2pPr>
            <a:lvl3pPr marL="171519" indent="0">
              <a:spcBef>
                <a:spcPts val="150"/>
              </a:spcBef>
              <a:buNone/>
              <a:defRPr sz="375"/>
            </a:lvl3pPr>
            <a:lvl4pPr marL="257278" indent="0">
              <a:spcBef>
                <a:spcPts val="150"/>
              </a:spcBef>
              <a:buNone/>
              <a:defRPr sz="375"/>
            </a:lvl4pPr>
            <a:lvl5pPr marL="343037" indent="0">
              <a:spcBef>
                <a:spcPts val="150"/>
              </a:spcBef>
              <a:buNone/>
              <a:defRPr sz="375"/>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2" y="4"/>
            <a:ext cx="271979" cy="102795"/>
          </a:xfrm>
          <a:prstGeom prst="rect">
            <a:avLst/>
          </a:prstGeom>
          <a:noFill/>
        </p:spPr>
        <p:txBody>
          <a:bodyPr wrap="square" lIns="0" tIns="27442" rIns="34303" bIns="0" rtlCol="0">
            <a:spAutoFit/>
          </a:bodyPr>
          <a:lstStyle/>
          <a:p>
            <a:pPr algn="r">
              <a:spcBef>
                <a:spcPts val="375"/>
              </a:spcBef>
            </a:pPr>
            <a:fld id="{11A0A082-46D1-4CDC-90AB-7FACAC0B3028}" type="slidenum">
              <a:rPr lang="en-US" sz="488" smtClean="0">
                <a:solidFill>
                  <a:schemeClr val="bg1"/>
                </a:solidFill>
                <a:latin typeface="+mj-lt"/>
              </a:rPr>
              <a:pPr algn="r">
                <a:spcBef>
                  <a:spcPts val="375"/>
                </a:spcBef>
              </a:pPr>
              <a:t>‹#›</a:t>
            </a:fld>
            <a:endParaRPr lang="en-US" sz="488" dirty="0">
              <a:solidFill>
                <a:schemeClr val="bg1"/>
              </a:solidFill>
              <a:latin typeface="+mj-lt"/>
            </a:endParaRPr>
          </a:p>
        </p:txBody>
      </p:sp>
    </p:spTree>
    <p:custDataLst>
      <p:tags r:id="rId1"/>
    </p:custDataLst>
    <p:extLst>
      <p:ext uri="{BB962C8B-B14F-4D97-AF65-F5344CB8AC3E}">
        <p14:creationId xmlns:p14="http://schemas.microsoft.com/office/powerpoint/2010/main" val="1479315001"/>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08494D-C0E4-A309-C870-F02A4CCD49D0}"/>
              </a:ext>
            </a:extLst>
          </p:cNvPr>
          <p:cNvSpPr>
            <a:spLocks noGrp="1"/>
          </p:cNvSpPr>
          <p:nvPr>
            <p:ph type="title" hasCustomPrompt="1"/>
          </p:nvPr>
        </p:nvSpPr>
        <p:spPr>
          <a:xfrm>
            <a:off x="277812" y="-618091"/>
            <a:ext cx="5843787" cy="498598"/>
          </a:xfrm>
        </p:spPr>
        <p:txBody>
          <a:bodyPr/>
          <a:lstStyle/>
          <a:p>
            <a:r>
              <a:rPr lang="en-US" dirty="0"/>
              <a:t>Add “Top 4 Helpful Guidelines” (this is a hidden title for accessibility)</a:t>
            </a:r>
          </a:p>
        </p:txBody>
      </p:sp>
      <p:sp>
        <p:nvSpPr>
          <p:cNvPr id="24" name="Rectangle 23">
            <a:extLst>
              <a:ext uri="{FF2B5EF4-FFF2-40B4-BE49-F238E27FC236}">
                <a16:creationId xmlns:a16="http://schemas.microsoft.com/office/drawing/2014/main" id="{D3AFCD2C-CF25-7D90-DE9F-7DD718AF95D0}"/>
              </a:ext>
              <a:ext uri="{C183D7F6-B498-43B3-948B-1728B52AA6E4}">
                <adec:decorative xmlns:adec="http://schemas.microsoft.com/office/drawing/2017/decorative" val="1"/>
              </a:ext>
            </a:extLst>
          </p:cNvPr>
          <p:cNvSpPr/>
          <p:nvPr/>
        </p:nvSpPr>
        <p:spPr bwMode="gray">
          <a:xfrm>
            <a:off x="601173" y="1306077"/>
            <a:ext cx="963467" cy="6203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6" name="Rectangle 25">
            <a:extLst>
              <a:ext uri="{FF2B5EF4-FFF2-40B4-BE49-F238E27FC236}">
                <a16:creationId xmlns:a16="http://schemas.microsoft.com/office/drawing/2014/main" id="{35612440-D720-82ED-217E-9673FDDD0F4E}"/>
              </a:ext>
              <a:ext uri="{C183D7F6-B498-43B3-948B-1728B52AA6E4}">
                <adec:decorative xmlns:adec="http://schemas.microsoft.com/office/drawing/2017/decorative" val="1"/>
              </a:ext>
            </a:extLst>
          </p:cNvPr>
          <p:cNvSpPr/>
          <p:nvPr/>
        </p:nvSpPr>
        <p:spPr bwMode="gray">
          <a:xfrm>
            <a:off x="1812223" y="1306077"/>
            <a:ext cx="963467" cy="6203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9" name="Right Arrow 8">
            <a:extLst>
              <a:ext uri="{FF2B5EF4-FFF2-40B4-BE49-F238E27FC236}">
                <a16:creationId xmlns:a16="http://schemas.microsoft.com/office/drawing/2014/main" id="{20295DDD-90D3-9E90-67C6-4B03FACDECE8}"/>
              </a:ext>
              <a:ext uri="{C183D7F6-B498-43B3-948B-1728B52AA6E4}">
                <adec:decorative xmlns:adec="http://schemas.microsoft.com/office/drawing/2017/decorative" val="1"/>
              </a:ext>
            </a:extLst>
          </p:cNvPr>
          <p:cNvSpPr/>
          <p:nvPr/>
        </p:nvSpPr>
        <p:spPr bwMode="gray">
          <a:xfrm>
            <a:off x="1531881" y="1530626"/>
            <a:ext cx="234434" cy="20090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D6D8DA"/>
              </a:solidFill>
              <a:effectLst/>
              <a:uLnTx/>
              <a:uFillTx/>
              <a:latin typeface="+mn-lt"/>
              <a:ea typeface="+mn-ea"/>
              <a:cs typeface="+mn-cs"/>
            </a:endParaRPr>
          </a:p>
        </p:txBody>
      </p:sp>
      <p:cxnSp>
        <p:nvCxnSpPr>
          <p:cNvPr id="30" name="Straight Connector 29">
            <a:extLst>
              <a:ext uri="{FF2B5EF4-FFF2-40B4-BE49-F238E27FC236}">
                <a16:creationId xmlns:a16="http://schemas.microsoft.com/office/drawing/2014/main" id="{057B7BB5-15BF-F516-17F0-5D376CAA6D06}"/>
              </a:ext>
              <a:ext uri="{C183D7F6-B498-43B3-948B-1728B52AA6E4}">
                <adec:decorative xmlns:adec="http://schemas.microsoft.com/office/drawing/2017/decorative" val="1"/>
              </a:ext>
            </a:extLst>
          </p:cNvPr>
          <p:cNvCxnSpPr>
            <a:cxnSpLocks/>
          </p:cNvCxnSpPr>
          <p:nvPr/>
        </p:nvCxnSpPr>
        <p:spPr bwMode="gray">
          <a:xfrm flipH="1">
            <a:off x="3218098" y="739102"/>
            <a:ext cx="0" cy="374943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5B7F76B-CC7E-E8FE-377A-4AFDE6B144A0}"/>
              </a:ext>
              <a:ext uri="{C183D7F6-B498-43B3-948B-1728B52AA6E4}">
                <adec:decorative xmlns:adec="http://schemas.microsoft.com/office/drawing/2017/decorative" val="1"/>
              </a:ext>
            </a:extLst>
          </p:cNvPr>
          <p:cNvSpPr>
            <a:spLocks noChangeAspect="1"/>
          </p:cNvSpPr>
          <p:nvPr/>
        </p:nvSpPr>
        <p:spPr bwMode="gray">
          <a:xfrm>
            <a:off x="276673" y="732839"/>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7" name="TextBox 6">
            <a:extLst>
              <a:ext uri="{FF2B5EF4-FFF2-40B4-BE49-F238E27FC236}">
                <a16:creationId xmlns:a16="http://schemas.microsoft.com/office/drawing/2014/main" id="{F4E3EF43-9CE5-530B-80C8-61861D72F0E3}"/>
              </a:ext>
              <a:ext uri="{C183D7F6-B498-43B3-948B-1728B52AA6E4}">
                <adec:decorative xmlns:adec="http://schemas.microsoft.com/office/drawing/2017/decorative" val="1"/>
              </a:ext>
            </a:extLst>
          </p:cNvPr>
          <p:cNvSpPr txBox="1"/>
          <p:nvPr/>
        </p:nvSpPr>
        <p:spPr bwMode="gray">
          <a:xfrm>
            <a:off x="602005" y="708183"/>
            <a:ext cx="2494706" cy="679673"/>
          </a:xfrm>
          <a:prstGeom prst="rect">
            <a:avLst/>
          </a:prstGeom>
          <a:noFill/>
        </p:spPr>
        <p:txBody>
          <a:bodyPr vert="horz" wrap="square" lIns="0" tIns="0" rIns="0" bIns="0" rtlCol="0">
            <a:spAutoFit/>
          </a:bodyPr>
          <a:lstStyle/>
          <a:p>
            <a:pPr>
              <a:spcBef>
                <a:spcPts val="500"/>
              </a:spcBef>
            </a:pPr>
            <a:r>
              <a:rPr lang="en-US" sz="1000" b="1" dirty="0"/>
              <a:t>How to convert existing files into the current template </a:t>
            </a:r>
            <a:r>
              <a:rPr lang="en-US" sz="1000" b="0" dirty="0"/>
              <a:t>(or create a new file with some existing slides):</a:t>
            </a:r>
          </a:p>
          <a:p>
            <a:pPr>
              <a:spcBef>
                <a:spcPts val="500"/>
              </a:spcBef>
            </a:pPr>
            <a:endParaRPr lang="en-US" sz="1000" b="1" dirty="0"/>
          </a:p>
        </p:txBody>
      </p:sp>
      <p:sp>
        <p:nvSpPr>
          <p:cNvPr id="34" name="TextBox 33">
            <a:extLst>
              <a:ext uri="{FF2B5EF4-FFF2-40B4-BE49-F238E27FC236}">
                <a16:creationId xmlns:a16="http://schemas.microsoft.com/office/drawing/2014/main" id="{D5ED333A-6017-1E0A-DC4B-CD47EE43D51A}"/>
              </a:ext>
              <a:ext uri="{C183D7F6-B498-43B3-948B-1728B52AA6E4}">
                <adec:decorative xmlns:adec="http://schemas.microsoft.com/office/drawing/2017/decorative" val="1"/>
              </a:ext>
            </a:extLst>
          </p:cNvPr>
          <p:cNvSpPr txBox="1"/>
          <p:nvPr/>
        </p:nvSpPr>
        <p:spPr bwMode="gray">
          <a:xfrm>
            <a:off x="658944" y="1422312"/>
            <a:ext cx="847924"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1. Copy </a:t>
            </a:r>
            <a:r>
              <a:rPr lang="en-US" sz="900" b="1" dirty="0">
                <a:solidFill>
                  <a:schemeClr val="accent6"/>
                </a:solidFill>
                <a:latin typeface="+mn-lt"/>
              </a:rPr>
              <a:t>existing</a:t>
            </a:r>
            <a:r>
              <a:rPr lang="en-US" sz="900" dirty="0">
                <a:solidFill>
                  <a:schemeClr val="bg1"/>
                </a:solidFill>
                <a:latin typeface="+mn-lt"/>
              </a:rPr>
              <a:t> </a:t>
            </a:r>
            <a:br>
              <a:rPr lang="en-US" sz="900" dirty="0">
                <a:solidFill>
                  <a:schemeClr val="bg1"/>
                </a:solidFill>
                <a:latin typeface="+mn-lt"/>
              </a:rPr>
            </a:br>
            <a:r>
              <a:rPr lang="en-US" sz="900" dirty="0">
                <a:solidFill>
                  <a:schemeClr val="bg1"/>
                </a:solidFill>
                <a:latin typeface="+mn-lt"/>
              </a:rPr>
              <a:t>PPT slides…</a:t>
            </a:r>
          </a:p>
        </p:txBody>
      </p:sp>
      <p:sp>
        <p:nvSpPr>
          <p:cNvPr id="39" name="TextBox 38">
            <a:extLst>
              <a:ext uri="{FF2B5EF4-FFF2-40B4-BE49-F238E27FC236}">
                <a16:creationId xmlns:a16="http://schemas.microsoft.com/office/drawing/2014/main" id="{1F2A8B39-BCBF-42DD-AD1C-E0469C2E1421}"/>
              </a:ext>
              <a:ext uri="{C183D7F6-B498-43B3-948B-1728B52AA6E4}">
                <adec:decorative xmlns:adec="http://schemas.microsoft.com/office/drawing/2017/decorative" val="1"/>
              </a:ext>
            </a:extLst>
          </p:cNvPr>
          <p:cNvSpPr txBox="1"/>
          <p:nvPr/>
        </p:nvSpPr>
        <p:spPr bwMode="gray">
          <a:xfrm>
            <a:off x="1858130" y="1422312"/>
            <a:ext cx="871652"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2. Paste them into the </a:t>
            </a:r>
            <a:r>
              <a:rPr lang="en-US" sz="900" b="1" dirty="0">
                <a:solidFill>
                  <a:schemeClr val="accent6"/>
                </a:solidFill>
                <a:latin typeface="+mn-lt"/>
              </a:rPr>
              <a:t>new</a:t>
            </a:r>
            <a:r>
              <a:rPr lang="en-US" sz="900" dirty="0">
                <a:solidFill>
                  <a:schemeClr val="bg1"/>
                </a:solidFill>
                <a:latin typeface="+mn-lt"/>
              </a:rPr>
              <a:t> template.</a:t>
            </a:r>
          </a:p>
        </p:txBody>
      </p:sp>
      <p:sp>
        <p:nvSpPr>
          <p:cNvPr id="42" name="TextBox 41">
            <a:extLst>
              <a:ext uri="{FF2B5EF4-FFF2-40B4-BE49-F238E27FC236}">
                <a16:creationId xmlns:a16="http://schemas.microsoft.com/office/drawing/2014/main" id="{2436E796-784B-2D24-588A-A82CFBBA58D3}"/>
              </a:ext>
              <a:ext uri="{C183D7F6-B498-43B3-948B-1728B52AA6E4}">
                <adec:decorative xmlns:adec="http://schemas.microsoft.com/office/drawing/2017/decorative" val="1"/>
              </a:ext>
            </a:extLst>
          </p:cNvPr>
          <p:cNvSpPr txBox="1"/>
          <p:nvPr/>
        </p:nvSpPr>
        <p:spPr bwMode="gray">
          <a:xfrm>
            <a:off x="601173" y="2020257"/>
            <a:ext cx="2224618" cy="276999"/>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lang="en-US" sz="900" dirty="0">
                <a:solidFill>
                  <a:srgbClr val="333E48"/>
                </a:solidFill>
                <a:latin typeface="+mn-lt"/>
              </a:rPr>
              <a:t>3. Select “</a:t>
            </a:r>
            <a:r>
              <a:rPr lang="en-US" sz="900" b="1" dirty="0">
                <a:solidFill>
                  <a:schemeClr val="accent4"/>
                </a:solidFill>
                <a:latin typeface="+mn-lt"/>
              </a:rPr>
              <a:t>Use Destination Theme</a:t>
            </a:r>
            <a:r>
              <a:rPr lang="en-US" sz="900" dirty="0">
                <a:solidFill>
                  <a:srgbClr val="333E48"/>
                </a:solidFill>
                <a:latin typeface="+mn-lt"/>
              </a:rPr>
              <a:t>” in the clipboard icon that appears.</a:t>
            </a:r>
          </a:p>
        </p:txBody>
      </p:sp>
      <p:sp>
        <p:nvSpPr>
          <p:cNvPr id="19" name="Oval 18">
            <a:extLst>
              <a:ext uri="{FF2B5EF4-FFF2-40B4-BE49-F238E27FC236}">
                <a16:creationId xmlns:a16="http://schemas.microsoft.com/office/drawing/2014/main" id="{5FF04ADD-CDB6-711D-CD7A-295B983D691D}"/>
              </a:ext>
              <a:ext uri="{C183D7F6-B498-43B3-948B-1728B52AA6E4}">
                <adec:decorative xmlns:adec="http://schemas.microsoft.com/office/drawing/2017/decorative" val="1"/>
              </a:ext>
            </a:extLst>
          </p:cNvPr>
          <p:cNvSpPr>
            <a:spLocks noChangeAspect="1"/>
          </p:cNvSpPr>
          <p:nvPr/>
        </p:nvSpPr>
        <p:spPr bwMode="gray">
          <a:xfrm>
            <a:off x="276673" y="2589261"/>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33" name="TextBox 32">
            <a:extLst>
              <a:ext uri="{FF2B5EF4-FFF2-40B4-BE49-F238E27FC236}">
                <a16:creationId xmlns:a16="http://schemas.microsoft.com/office/drawing/2014/main" id="{F2462B22-1A04-8E47-9889-DD59E90F49AF}"/>
              </a:ext>
              <a:ext uri="{C183D7F6-B498-43B3-948B-1728B52AA6E4}">
                <adec:decorative xmlns:adec="http://schemas.microsoft.com/office/drawing/2017/decorative" val="1"/>
              </a:ext>
            </a:extLst>
          </p:cNvPr>
          <p:cNvSpPr txBox="1"/>
          <p:nvPr/>
        </p:nvSpPr>
        <p:spPr bwMode="gray">
          <a:xfrm>
            <a:off x="602005" y="2640382"/>
            <a:ext cx="2598395" cy="153888"/>
          </a:xfrm>
          <a:prstGeom prst="rect">
            <a:avLst/>
          </a:prstGeom>
          <a:noFill/>
        </p:spPr>
        <p:txBody>
          <a:bodyPr vert="horz" wrap="square" lIns="0" tIns="0" rIns="0" bIns="0" rtlCol="0">
            <a:spAutoFit/>
          </a:bodyPr>
          <a:lstStyle/>
          <a:p>
            <a:pPr>
              <a:spcBef>
                <a:spcPts val="500"/>
              </a:spcBef>
            </a:pPr>
            <a:r>
              <a:rPr lang="en-US" sz="1000" b="1" dirty="0"/>
              <a:t>What colors to use and not use:</a:t>
            </a:r>
          </a:p>
        </p:txBody>
      </p:sp>
      <p:sp>
        <p:nvSpPr>
          <p:cNvPr id="8" name="TextBox 7">
            <a:extLst>
              <a:ext uri="{FF2B5EF4-FFF2-40B4-BE49-F238E27FC236}">
                <a16:creationId xmlns:a16="http://schemas.microsoft.com/office/drawing/2014/main" id="{E5974EE7-8C1A-F040-9B99-B79D59BE88CC}"/>
              </a:ext>
              <a:ext uri="{C183D7F6-B498-43B3-948B-1728B52AA6E4}">
                <adec:decorative xmlns:adec="http://schemas.microsoft.com/office/drawing/2017/decorative" val="1"/>
              </a:ext>
            </a:extLst>
          </p:cNvPr>
          <p:cNvSpPr txBox="1"/>
          <p:nvPr/>
        </p:nvSpPr>
        <p:spPr>
          <a:xfrm>
            <a:off x="2020415" y="3077577"/>
            <a:ext cx="1126670" cy="1172116"/>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sz="900" dirty="0"/>
              <a:t>In the top row only use the 4 colors on the left and 3 colors on the right.</a:t>
            </a:r>
          </a:p>
          <a:p>
            <a:pPr marL="0" indent="0">
              <a:spcBef>
                <a:spcPts val="500"/>
              </a:spcBef>
              <a:buFont typeface="Arial" panose="020B0604020202020204" pitchFamily="34" charset="0"/>
              <a:buNone/>
              <a:tabLst/>
            </a:pPr>
            <a:r>
              <a:rPr lang="en-US" sz="900" dirty="0"/>
              <a:t>Don’t use the middle 3 colors; </a:t>
            </a:r>
            <a:r>
              <a:rPr lang="en-US" sz="900" b="0" i="0" dirty="0"/>
              <a:t>except for 5</a:t>
            </a:r>
            <a:r>
              <a:rPr lang="en-US" sz="900" b="0" i="0" baseline="30000" dirty="0"/>
              <a:t>th</a:t>
            </a:r>
            <a:r>
              <a:rPr lang="en-US" sz="900" b="0" i="0" dirty="0"/>
              <a:t> and 6</a:t>
            </a:r>
            <a:r>
              <a:rPr lang="en-US" sz="900" b="0" i="0" baseline="30000" dirty="0"/>
              <a:t>th</a:t>
            </a:r>
            <a:r>
              <a:rPr lang="en-US" sz="900" b="0" i="0" dirty="0"/>
              <a:t> colors in charts.</a:t>
            </a:r>
            <a:endParaRPr lang="en-US" sz="900" dirty="0"/>
          </a:p>
        </p:txBody>
      </p:sp>
      <p:sp>
        <p:nvSpPr>
          <p:cNvPr id="11" name="Oval 10">
            <a:extLst>
              <a:ext uri="{FF2B5EF4-FFF2-40B4-BE49-F238E27FC236}">
                <a16:creationId xmlns:a16="http://schemas.microsoft.com/office/drawing/2014/main" id="{FCE2D51E-F8B7-D492-FDCB-586EEA30D4B1}"/>
              </a:ext>
              <a:ext uri="{C183D7F6-B498-43B3-948B-1728B52AA6E4}">
                <adec:decorative xmlns:adec="http://schemas.microsoft.com/office/drawing/2017/decorative" val="1"/>
              </a:ext>
            </a:extLst>
          </p:cNvPr>
          <p:cNvSpPr>
            <a:spLocks noChangeAspect="1"/>
          </p:cNvSpPr>
          <p:nvPr userDrawn="1"/>
        </p:nvSpPr>
        <p:spPr bwMode="gray">
          <a:xfrm>
            <a:off x="3411355" y="732839"/>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9" name="TextBox 8">
            <a:extLst>
              <a:ext uri="{FF2B5EF4-FFF2-40B4-BE49-F238E27FC236}">
                <a16:creationId xmlns:a16="http://schemas.microsoft.com/office/drawing/2014/main" id="{197F7C13-2CED-9353-11C0-5A35BB2C9C6C}"/>
              </a:ext>
              <a:ext uri="{C183D7F6-B498-43B3-948B-1728B52AA6E4}">
                <adec:decorative xmlns:adec="http://schemas.microsoft.com/office/drawing/2017/decorative" val="1"/>
              </a:ext>
            </a:extLst>
          </p:cNvPr>
          <p:cNvSpPr txBox="1"/>
          <p:nvPr userDrawn="1"/>
        </p:nvSpPr>
        <p:spPr bwMode="gray">
          <a:xfrm>
            <a:off x="3736687" y="708183"/>
            <a:ext cx="2257101" cy="1682512"/>
          </a:xfrm>
          <a:prstGeom prst="rect">
            <a:avLst/>
          </a:prstGeom>
          <a:noFill/>
        </p:spPr>
        <p:txBody>
          <a:bodyPr vert="horz" wrap="square" lIns="0" tIns="0" rIns="0" bIns="0" rtlCol="0">
            <a:spAutoFit/>
          </a:bodyPr>
          <a:lstStyle/>
          <a:p>
            <a:pPr>
              <a:spcBef>
                <a:spcPts val="500"/>
              </a:spcBef>
            </a:pPr>
            <a:r>
              <a:rPr lang="en-US" sz="1000" b="1" dirty="0"/>
              <a:t>How to create a more accessible document:</a:t>
            </a:r>
          </a:p>
          <a:p>
            <a:pPr marL="169863" indent="-169863">
              <a:spcBef>
                <a:spcPts val="500"/>
              </a:spcBef>
              <a:buFont typeface="+mj-lt"/>
              <a:buAutoNum type="arabicPeriod"/>
            </a:pPr>
            <a:r>
              <a:rPr lang="en-US" sz="900" b="0" dirty="0"/>
              <a:t>In PPT, click the Review tab. Click Accessibility Checker. This will open a right panel listing all errors that need to be corrected and the Accessibility tab. Clink on each error and follow the tips. </a:t>
            </a:r>
          </a:p>
          <a:p>
            <a:pPr marL="169863" marR="0" lvl="0" indent="-169863" algn="l" defTabSz="457200" rtl="0" eaLnBrk="1" fontAlgn="auto" latinLnBrk="0" hangingPunct="1">
              <a:lnSpc>
                <a:spcPct val="100000"/>
              </a:lnSpc>
              <a:spcBef>
                <a:spcPts val="500"/>
              </a:spcBef>
              <a:spcAft>
                <a:spcPts val="0"/>
              </a:spcAft>
              <a:buClrTx/>
              <a:buSzTx/>
              <a:buFont typeface="+mj-lt"/>
              <a:buAutoNum type="arabicPeriod"/>
              <a:tabLst/>
              <a:defRPr/>
            </a:pPr>
            <a:r>
              <a:rPr lang="en-US" sz="900" b="0" dirty="0"/>
              <a:t>Use the </a:t>
            </a:r>
            <a:r>
              <a:rPr lang="en-US" sz="900" b="1" i="1" dirty="0"/>
              <a:t>EAB Accessibility Guidelines and Directions </a:t>
            </a:r>
            <a:r>
              <a:rPr lang="en-US" sz="900" b="0" dirty="0"/>
              <a:t>in the Box link at the bottom of this slide.</a:t>
            </a:r>
          </a:p>
        </p:txBody>
      </p:sp>
      <p:sp>
        <p:nvSpPr>
          <p:cNvPr id="18" name="Oval 17">
            <a:extLst>
              <a:ext uri="{FF2B5EF4-FFF2-40B4-BE49-F238E27FC236}">
                <a16:creationId xmlns:a16="http://schemas.microsoft.com/office/drawing/2014/main" id="{ED0F0757-C265-8524-E902-DCCFD82862B3}"/>
              </a:ext>
              <a:ext uri="{C183D7F6-B498-43B3-948B-1728B52AA6E4}">
                <adec:decorative xmlns:adec="http://schemas.microsoft.com/office/drawing/2017/decorative" val="1"/>
              </a:ext>
            </a:extLst>
          </p:cNvPr>
          <p:cNvSpPr>
            <a:spLocks noChangeAspect="1"/>
          </p:cNvSpPr>
          <p:nvPr/>
        </p:nvSpPr>
        <p:spPr bwMode="gray">
          <a:xfrm>
            <a:off x="3405906" y="2570632"/>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40" name="TextBox 39">
            <a:extLst>
              <a:ext uri="{FF2B5EF4-FFF2-40B4-BE49-F238E27FC236}">
                <a16:creationId xmlns:a16="http://schemas.microsoft.com/office/drawing/2014/main" id="{06B508DA-2C3C-7F46-8A41-B0EE8B10A9AC}"/>
              </a:ext>
              <a:ext uri="{C183D7F6-B498-43B3-948B-1728B52AA6E4}">
                <adec:decorative xmlns:adec="http://schemas.microsoft.com/office/drawing/2017/decorative" val="1"/>
              </a:ext>
            </a:extLst>
          </p:cNvPr>
          <p:cNvSpPr txBox="1"/>
          <p:nvPr/>
        </p:nvSpPr>
        <p:spPr bwMode="gray">
          <a:xfrm>
            <a:off x="3709883" y="2541857"/>
            <a:ext cx="2556793" cy="787395"/>
          </a:xfrm>
          <a:prstGeom prst="rect">
            <a:avLst/>
          </a:prstGeom>
          <a:noFill/>
        </p:spPr>
        <p:txBody>
          <a:bodyPr vert="horz"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lang="en-US" sz="1000" b="1" dirty="0"/>
              <a:t>How to insert an EAB-formatted </a:t>
            </a:r>
            <a:r>
              <a:rPr lang="en-US" sz="1000" b="1" spc="-10" baseline="0" dirty="0"/>
              <a:t>chart using an EAB chart template: </a:t>
            </a:r>
          </a:p>
          <a:p>
            <a:pPr marL="0" marR="0" lvl="0" indent="0" algn="l" defTabSz="537667" rtl="0" eaLnBrk="1" fontAlgn="auto" latinLnBrk="0" hangingPunct="1">
              <a:lnSpc>
                <a:spcPct val="100000"/>
              </a:lnSpc>
              <a:spcBef>
                <a:spcPts val="500"/>
              </a:spcBef>
              <a:spcAft>
                <a:spcPts val="0"/>
              </a:spcAft>
              <a:buClrTx/>
              <a:buSzTx/>
              <a:buFontTx/>
              <a:buNone/>
              <a:tabLst/>
              <a:defRPr/>
            </a:pPr>
            <a:r>
              <a:rPr lang="en-US" sz="900" dirty="0"/>
              <a:t>In PPT, click the Insert tab. Click Chart. Click Templates. Click on the EAB chart type you need.</a:t>
            </a:r>
          </a:p>
        </p:txBody>
      </p:sp>
      <p:graphicFrame>
        <p:nvGraphicFramePr>
          <p:cNvPr id="67" name="Chart 66">
            <a:extLst>
              <a:ext uri="{FF2B5EF4-FFF2-40B4-BE49-F238E27FC236}">
                <a16:creationId xmlns:a16="http://schemas.microsoft.com/office/drawing/2014/main" id="{C0060E53-2567-C341-A4F2-9A582F3EA8A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8160181"/>
              </p:ext>
            </p:extLst>
          </p:nvPr>
        </p:nvGraphicFramePr>
        <p:xfrm>
          <a:off x="3707355" y="3055372"/>
          <a:ext cx="2414245" cy="156470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F2AEE0DF-FBBC-2648-BB7D-5EB6DB3BE691}"/>
              </a:ext>
              <a:ext uri="{C183D7F6-B498-43B3-948B-1728B52AA6E4}">
                <adec:decorative xmlns:adec="http://schemas.microsoft.com/office/drawing/2017/decorative" val="1"/>
              </a:ext>
            </a:extLst>
          </p:cNvPr>
          <p:cNvGrpSpPr/>
          <p:nvPr/>
        </p:nvGrpSpPr>
        <p:grpSpPr>
          <a:xfrm>
            <a:off x="283254" y="3034935"/>
            <a:ext cx="1691829" cy="1159798"/>
            <a:chOff x="712016" y="1045288"/>
            <a:chExt cx="1976591" cy="1355011"/>
          </a:xfrm>
        </p:grpSpPr>
        <p:grpSp>
          <p:nvGrpSpPr>
            <p:cNvPr id="2" name="Group 1">
              <a:extLst>
                <a:ext uri="{FF2B5EF4-FFF2-40B4-BE49-F238E27FC236}">
                  <a16:creationId xmlns:a16="http://schemas.microsoft.com/office/drawing/2014/main" id="{78D80AD6-C080-2E45-8D22-265AA80E9EF1}"/>
                </a:ext>
              </a:extLst>
            </p:cNvPr>
            <p:cNvGrpSpPr/>
            <p:nvPr/>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1014892" y="2703891"/>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83008" y="2580461"/>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p:nvSpPr>
            <p:spPr bwMode="gray">
              <a:xfrm>
                <a:off x="1901132" y="1161559"/>
                <a:ext cx="642878" cy="248881"/>
              </a:xfrm>
              <a:prstGeom prst="rect">
                <a:avLst/>
              </a:prstGeom>
              <a:noFill/>
              <a:ln w="19050" cap="rnd">
                <a:solidFill>
                  <a:srgbClr val="008A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p:nvSpPr>
            <p:spPr bwMode="gray">
              <a:xfrm>
                <a:off x="402238" y="1161559"/>
                <a:ext cx="857346" cy="248881"/>
              </a:xfrm>
              <a:prstGeom prst="rect">
                <a:avLst/>
              </a:prstGeom>
              <a:noFill/>
              <a:ln w="19050" cap="rnd">
                <a:solidFill>
                  <a:srgbClr val="008A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p:nvSpPr>
          <p:spPr bwMode="gray">
            <a:xfrm>
              <a:off x="1738466" y="1489344"/>
              <a:ext cx="950141" cy="411504"/>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 uri="{C183D7F6-B498-43B3-948B-1728B52AA6E4}">
                <adec:decorative xmlns:adec="http://schemas.microsoft.com/office/drawing/2017/decorative" val="1"/>
              </a:ext>
            </a:extLst>
          </p:cNvPr>
          <p:cNvSpPr/>
          <p:nvPr/>
        </p:nvSpPr>
        <p:spPr bwMode="gray">
          <a:xfrm>
            <a:off x="0" y="4441349"/>
            <a:ext cx="6400800" cy="359251"/>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0" dirty="0">
                <a:solidFill>
                  <a:schemeClr val="bg1"/>
                </a:solidFill>
              </a:rPr>
              <a:t>Detailed directions are here: </a:t>
            </a:r>
            <a:r>
              <a:rPr lang="en-US" sz="10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000" b="0" u="sng" dirty="0">
              <a:solidFill>
                <a:schemeClr val="bg1"/>
              </a:solidFill>
            </a:endParaRPr>
          </a:p>
        </p:txBody>
      </p:sp>
      <p:sp>
        <p:nvSpPr>
          <p:cNvPr id="3" name="Template edition">
            <a:extLst>
              <a:ext uri="{FF2B5EF4-FFF2-40B4-BE49-F238E27FC236}">
                <a16:creationId xmlns:a16="http://schemas.microsoft.com/office/drawing/2014/main" id="{ABA25D5E-5ED3-41BE-E493-D86B52464A70}"/>
              </a:ext>
              <a:ext uri="{C183D7F6-B498-43B3-948B-1728B52AA6E4}">
                <adec:decorative xmlns:adec="http://schemas.microsoft.com/office/drawing/2017/decorative" val="1"/>
              </a:ext>
            </a:extLst>
          </p:cNvPr>
          <p:cNvSpPr/>
          <p:nvPr userDrawn="1"/>
        </p:nvSpPr>
        <p:spPr bwMode="gray">
          <a:xfrm>
            <a:off x="0" y="1294"/>
            <a:ext cx="6400800" cy="477843"/>
          </a:xfrm>
          <a:prstGeom prst="rect">
            <a:avLst/>
          </a:prstGeom>
          <a:solidFill>
            <a:srgbClr val="FFFF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accent5"/>
                </a:solidFill>
              </a:rPr>
              <a:t>Top 4 Helpful Guidelines</a:t>
            </a:r>
          </a:p>
        </p:txBody>
      </p:sp>
    </p:spTree>
    <p:custDataLst>
      <p:tags r:id="rId1"/>
    </p:custDataLst>
    <p:extLst>
      <p:ext uri="{BB962C8B-B14F-4D97-AF65-F5344CB8AC3E}">
        <p14:creationId xmlns:p14="http://schemas.microsoft.com/office/powerpoint/2010/main" val="355520145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 uri="{C183D7F6-B498-43B3-948B-1728B52AA6E4}">
                <adec:decorative xmlns:adec="http://schemas.microsoft.com/office/drawing/2017/decorative" val="1"/>
              </a:ext>
            </a:extLst>
          </p:cNvPr>
          <p:cNvGrpSpPr/>
          <p:nvPr/>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p:ph type="title" hasCustomPrompt="1"/>
          </p:nvPr>
        </p:nvSpPr>
        <p:spPr bwMode="gray">
          <a:xfrm>
            <a:off x="280193" y="309824"/>
            <a:ext cx="5842795"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776923272"/>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2" y="1"/>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 uri="{C183D7F6-B498-43B3-948B-1728B52AA6E4}">
                <adec:decorative xmlns:adec="http://schemas.microsoft.com/office/drawing/2017/decorative" val="1"/>
              </a:ext>
            </a:extLst>
          </p:cNvPr>
          <p:cNvGrpSpPr/>
          <p:nvPr/>
        </p:nvGrpSpPr>
        <p:grpSpPr>
          <a:xfrm>
            <a:off x="5596491" y="1"/>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800"/>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Building shape 8">
              <a:extLst>
                <a:ext uri="{FF2B5EF4-FFF2-40B4-BE49-F238E27FC236}">
                  <a16:creationId xmlns:a16="http://schemas.microsoft.com/office/drawing/2014/main" id="{D9E3C7B5-3FCF-4E6A-A488-60E8959A0ECA}"/>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p:ph type="body" sz="quarter" idx="16" hasCustomPrompt="1"/>
          </p:nvPr>
        </p:nvSpPr>
        <p:spPr bwMode="gray">
          <a:xfrm>
            <a:off x="280194" y="99783"/>
            <a:ext cx="2560320" cy="123111"/>
          </a:xfrm>
        </p:spPr>
        <p:txBody>
          <a:bodyPr anchor="ctr" anchorCtr="0"/>
          <a:lstStyle>
            <a:lvl1pPr marL="0" indent="0">
              <a:spcBef>
                <a:spcPts val="0"/>
              </a:spcBef>
              <a:buNone/>
              <a:defRPr sz="800">
                <a:solidFill>
                  <a:schemeClr val="bg1"/>
                </a:solidFill>
              </a:defRPr>
            </a:lvl1pPr>
            <a:lvl2pPr marL="114302" indent="0">
              <a:spcBef>
                <a:spcPts val="0"/>
              </a:spcBef>
              <a:buNone/>
              <a:defRPr sz="800"/>
            </a:lvl2pPr>
            <a:lvl3pPr marL="228605" indent="0">
              <a:spcBef>
                <a:spcPts val="0"/>
              </a:spcBef>
              <a:buNone/>
              <a:defRPr sz="800"/>
            </a:lvl3pPr>
            <a:lvl4pPr marL="342907" indent="0">
              <a:spcBef>
                <a:spcPts val="0"/>
              </a:spcBef>
              <a:buNone/>
              <a:defRPr sz="800"/>
            </a:lvl4pPr>
            <a:lvl5pPr marL="457209" indent="0">
              <a:spcBef>
                <a:spcPts val="0"/>
              </a:spcBef>
              <a:buNone/>
              <a:defRPr sz="800"/>
            </a:lvl5pPr>
          </a:lstStyle>
          <a:p>
            <a:pPr lvl="0"/>
            <a:r>
              <a:rPr lang="en-US" dirty="0"/>
              <a:t>Top Kicker – Verdana 8pt Regular, Title Case</a:t>
            </a:r>
          </a:p>
        </p:txBody>
      </p:sp>
      <p:sp>
        <p:nvSpPr>
          <p:cNvPr id="3" name="Slide title"/>
          <p:cNvSpPr>
            <a:spLocks noGrp="1"/>
          </p:cNvSpPr>
          <p:nvPr>
            <p:ph type="title" hasCustomPrompt="1"/>
          </p:nvPr>
        </p:nvSpPr>
        <p:spPr bwMode="gray">
          <a:xfrm>
            <a:off x="280193" y="309824"/>
            <a:ext cx="5842795"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p:ph type="body" sz="quarter" idx="19" hasCustomPrompt="1"/>
          </p:nvPr>
        </p:nvSpPr>
        <p:spPr bwMode="gray">
          <a:xfrm>
            <a:off x="1" y="4403825"/>
            <a:ext cx="2046204" cy="230832"/>
          </a:xfrm>
        </p:spPr>
        <p:txBody>
          <a:bodyPr lIns="64008" anchor="b" anchorCtr="0"/>
          <a:lstStyle>
            <a:lvl1pPr marL="114302" indent="-114302">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1256" y="4614422"/>
            <a:ext cx="2289544" cy="186179"/>
          </a:xfrm>
        </p:spPr>
        <p:txBody>
          <a:bodyPr rIns="64008" bIns="45720" anchor="b" anchorCtr="0"/>
          <a:lstStyle>
            <a:lvl1pPr marL="0" indent="0">
              <a:spcBef>
                <a:spcPts val="200"/>
              </a:spcBef>
              <a:buNone/>
              <a:defRPr sz="500">
                <a:solidFill>
                  <a:schemeClr val="tx1"/>
                </a:solidFill>
              </a:defRPr>
            </a:lvl1pPr>
            <a:lvl2pPr marL="114302" indent="0">
              <a:spcBef>
                <a:spcPts val="200"/>
              </a:spcBef>
              <a:buNone/>
              <a:defRPr sz="500"/>
            </a:lvl2pPr>
            <a:lvl3pPr marL="228605" indent="0">
              <a:spcBef>
                <a:spcPts val="200"/>
              </a:spcBef>
              <a:buNone/>
              <a:defRPr sz="500"/>
            </a:lvl3pPr>
            <a:lvl4pPr marL="342907" indent="0">
              <a:spcBef>
                <a:spcPts val="200"/>
              </a:spcBef>
              <a:buNone/>
              <a:defRPr sz="500"/>
            </a:lvl4pPr>
            <a:lvl5pPr marL="457209"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p:nvSpPr>
        <p:spPr bwMode="gray">
          <a:xfrm>
            <a:off x="6163374" y="444101"/>
            <a:ext cx="237427" cy="100092"/>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pPr algn="r">
                <a:spcBef>
                  <a:spcPts val="500"/>
                </a:spcBef>
              </a:p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222467646"/>
      </p:ext>
    </p:extLst>
  </p:cSld>
  <p:clrMapOvr>
    <a:masterClrMapping/>
  </p:clrMapOvr>
  <p:extLst>
    <p:ext uri="{DCECCB84-F9BA-43D5-87BE-67443E8EF086}">
      <p15:sldGuideLst xmlns:p15="http://schemas.microsoft.com/office/powerpoint/2012/main">
        <p15:guide id="1" orient="horz" pos="4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3" y="1"/>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1" y="1"/>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800"/>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4"/>
            <a:ext cx="2560320" cy="123111"/>
          </a:xfrm>
        </p:spPr>
        <p:txBody>
          <a:bodyPr anchor="ctr" anchorCtr="0"/>
          <a:lstStyle>
            <a:lvl1pPr marL="0" indent="0">
              <a:spcBef>
                <a:spcPts val="0"/>
              </a:spcBef>
              <a:buNone/>
              <a:defRPr sz="800">
                <a:solidFill>
                  <a:schemeClr val="bg1"/>
                </a:solidFill>
              </a:defRPr>
            </a:lvl1pPr>
            <a:lvl2pPr marL="114302" indent="0">
              <a:spcBef>
                <a:spcPts val="0"/>
              </a:spcBef>
              <a:buNone/>
              <a:defRPr sz="800"/>
            </a:lvl2pPr>
            <a:lvl3pPr marL="228605" indent="0">
              <a:spcBef>
                <a:spcPts val="0"/>
              </a:spcBef>
              <a:buNone/>
              <a:defRPr sz="800"/>
            </a:lvl3pPr>
            <a:lvl4pPr marL="342907" indent="0">
              <a:spcBef>
                <a:spcPts val="0"/>
              </a:spcBef>
              <a:buNone/>
              <a:defRPr sz="800"/>
            </a:lvl4pPr>
            <a:lvl5pPr marL="457209"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6" y="657734"/>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1" y="4403825"/>
            <a:ext cx="2046204" cy="230832"/>
          </a:xfrm>
        </p:spPr>
        <p:txBody>
          <a:bodyPr lIns="64008" anchor="b" anchorCtr="0"/>
          <a:lstStyle>
            <a:lvl1pPr marL="114302" indent="-114302">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7" y="4614422"/>
            <a:ext cx="2289544" cy="186179"/>
          </a:xfrm>
        </p:spPr>
        <p:txBody>
          <a:bodyPr rIns="64008" bIns="45720" anchor="b" anchorCtr="0"/>
          <a:lstStyle>
            <a:lvl1pPr marL="0" indent="0">
              <a:spcBef>
                <a:spcPts val="200"/>
              </a:spcBef>
              <a:buNone/>
              <a:defRPr sz="500">
                <a:solidFill>
                  <a:schemeClr val="tx1"/>
                </a:solidFill>
              </a:defRPr>
            </a:lvl1pPr>
            <a:lvl2pPr marL="114302" indent="0">
              <a:spcBef>
                <a:spcPts val="200"/>
              </a:spcBef>
              <a:buNone/>
              <a:defRPr sz="500"/>
            </a:lvl2pPr>
            <a:lvl3pPr marL="228605" indent="0">
              <a:spcBef>
                <a:spcPts val="200"/>
              </a:spcBef>
              <a:buNone/>
              <a:defRPr sz="500"/>
            </a:lvl3pPr>
            <a:lvl4pPr marL="342907" indent="0">
              <a:spcBef>
                <a:spcPts val="200"/>
              </a:spcBef>
              <a:buNone/>
              <a:defRPr sz="500"/>
            </a:lvl4pPr>
            <a:lvl5pPr marL="457209"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5" y="444101"/>
            <a:ext cx="237427" cy="100092"/>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pPr algn="r">
                <a:spcBef>
                  <a:spcPts val="500"/>
                </a:spcBef>
              </a:p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791145845"/>
      </p:ext>
    </p:extLst>
  </p:cSld>
  <p:clrMapOvr>
    <a:masterClrMapping/>
  </p:clrMapOvr>
  <p:extLst>
    <p:ext uri="{DCECCB84-F9BA-43D5-87BE-67443E8EF086}">
      <p15:sldGuideLst xmlns:p15="http://schemas.microsoft.com/office/powerpoint/2012/main">
        <p15:guide id="1" orient="horz" pos="4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2" y="6"/>
            <a:ext cx="6400799" cy="601181"/>
          </a:xfrm>
          <a:prstGeom prst="rect">
            <a:avLst/>
          </a:prstGeom>
          <a:solidFill>
            <a:schemeClr val="accent5"/>
          </a:solidFill>
          <a:ln w="19050" cap="flat" cmpd="sng" algn="ctr">
            <a:noFill/>
            <a:prstDash val="solid"/>
            <a:miter lim="800000"/>
          </a:ln>
          <a:effectLst/>
        </p:spPr>
        <p:txBody>
          <a:bodyPr rot="0" spcFirstLastPara="0" vert="horz" wrap="square" lIns="68606" tIns="34303" rIns="68606" bIns="34303" numCol="1" spcCol="0" rtlCol="0" fromWordArt="0" anchor="t" anchorCtr="0" forceAA="0" compatLnSpc="1">
            <a:prstTxWarp prst="textNoShape">
              <a:avLst/>
            </a:prstTxWarp>
            <a:noAutofit/>
          </a:bodyPr>
          <a:lstStyle/>
          <a:p>
            <a:pPr algn="ctr"/>
            <a:endParaRPr lang="en-US" sz="750" dirty="0"/>
          </a:p>
        </p:txBody>
      </p:sp>
      <p:grpSp>
        <p:nvGrpSpPr>
          <p:cNvPr id="21" name="Building - decorative">
            <a:extLst>
              <a:ext uri="{FF2B5EF4-FFF2-40B4-BE49-F238E27FC236}">
                <a16:creationId xmlns:a16="http://schemas.microsoft.com/office/drawing/2014/main" id="{5DB7461E-B3F9-4D9E-A609-1C02837E2D20}"/>
              </a:ext>
            </a:extLst>
          </p:cNvPr>
          <p:cNvGrpSpPr/>
          <p:nvPr userDrawn="1"/>
        </p:nvGrpSpPr>
        <p:grpSpPr>
          <a:xfrm>
            <a:off x="5837905" y="1"/>
            <a:ext cx="562893" cy="601181"/>
            <a:chOff x="5596490" y="0"/>
            <a:chExt cx="750245" cy="601181"/>
          </a:xfrm>
          <a:solidFill>
            <a:schemeClr val="accent3"/>
          </a:solidFill>
        </p:grpSpPr>
        <p:sp>
          <p:nvSpPr>
            <p:cNvPr id="23" name="Building shape 1">
              <a:extLst>
                <a:ext uri="{FF2B5EF4-FFF2-40B4-BE49-F238E27FC236}">
                  <a16:creationId xmlns:a16="http://schemas.microsoft.com/office/drawing/2014/main" id="{4DB56782-8379-4D6F-BB73-0A8E2BDCF7AA}"/>
                </a:ex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794"/>
            </a:p>
          </p:txBody>
        </p:sp>
        <p:sp>
          <p:nvSpPr>
            <p:cNvPr id="24" name="Building shape 2">
              <a:extLst>
                <a:ext uri="{FF2B5EF4-FFF2-40B4-BE49-F238E27FC236}">
                  <a16:creationId xmlns:a16="http://schemas.microsoft.com/office/drawing/2014/main" id="{190938CE-46EB-4A26-8EFD-8256CBBF7411}"/>
                </a:ex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94"/>
            </a:p>
          </p:txBody>
        </p:sp>
        <p:sp>
          <p:nvSpPr>
            <p:cNvPr id="25" name="Building shape 3">
              <a:extLst>
                <a:ext uri="{FF2B5EF4-FFF2-40B4-BE49-F238E27FC236}">
                  <a16:creationId xmlns:a16="http://schemas.microsoft.com/office/drawing/2014/main" id="{DF3FE2FA-AF13-4851-AD0E-3A03AC43B7F5}"/>
                </a:ex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794"/>
            </a:p>
          </p:txBody>
        </p:sp>
        <p:sp>
          <p:nvSpPr>
            <p:cNvPr id="26" name="Building shape 4">
              <a:extLst>
                <a:ext uri="{FF2B5EF4-FFF2-40B4-BE49-F238E27FC236}">
                  <a16:creationId xmlns:a16="http://schemas.microsoft.com/office/drawing/2014/main" id="{576D817F-E8A3-48F1-AF9B-70C66E6B18BE}"/>
                </a:ex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794"/>
            </a:p>
          </p:txBody>
        </p:sp>
        <p:sp>
          <p:nvSpPr>
            <p:cNvPr id="27" name="Building shape 5">
              <a:extLst>
                <a:ext uri="{FF2B5EF4-FFF2-40B4-BE49-F238E27FC236}">
                  <a16:creationId xmlns:a16="http://schemas.microsoft.com/office/drawing/2014/main" id="{B4B8FB5E-64CC-4913-B446-43C29086982B}"/>
                </a:ex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794"/>
            </a:p>
          </p:txBody>
        </p:sp>
        <p:sp>
          <p:nvSpPr>
            <p:cNvPr id="28" name="Building shape 6">
              <a:extLst>
                <a:ext uri="{FF2B5EF4-FFF2-40B4-BE49-F238E27FC236}">
                  <a16:creationId xmlns:a16="http://schemas.microsoft.com/office/drawing/2014/main" id="{CBDFBF5C-1E6D-4CD9-8607-D84960493A53}"/>
                </a:ex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794"/>
            </a:p>
          </p:txBody>
        </p:sp>
        <p:sp>
          <p:nvSpPr>
            <p:cNvPr id="29" name="Building shape 7">
              <a:extLst>
                <a:ext uri="{FF2B5EF4-FFF2-40B4-BE49-F238E27FC236}">
                  <a16:creationId xmlns:a16="http://schemas.microsoft.com/office/drawing/2014/main" id="{2A291974-8B03-48F5-AFEA-BEC0830982E7}"/>
                </a:ex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794"/>
            </a:p>
          </p:txBody>
        </p:sp>
        <p:sp>
          <p:nvSpPr>
            <p:cNvPr id="30" name="Building shape 8">
              <a:extLst>
                <a:ext uri="{FF2B5EF4-FFF2-40B4-BE49-F238E27FC236}">
                  <a16:creationId xmlns:a16="http://schemas.microsoft.com/office/drawing/2014/main" id="{1A8BC61B-192E-4C69-A149-2B0BA58DA6DF}"/>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75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userDrawn="1">
            <p:ph type="body" sz="quarter" idx="16" hasCustomPrompt="1"/>
          </p:nvPr>
        </p:nvSpPr>
        <p:spPr bwMode="gray">
          <a:xfrm>
            <a:off x="280194" y="99788"/>
            <a:ext cx="2560320" cy="123111"/>
          </a:xfrm>
        </p:spPr>
        <p:txBody>
          <a:bodyPr anchor="ctr" anchorCtr="0"/>
          <a:lstStyle>
            <a:lvl1pPr marL="0" indent="0">
              <a:spcBef>
                <a:spcPts val="0"/>
              </a:spcBef>
              <a:buNone/>
              <a:defRPr sz="600">
                <a:solidFill>
                  <a:schemeClr val="bg1"/>
                </a:solidFill>
              </a:defRPr>
            </a:lvl1pPr>
            <a:lvl2pPr marL="85759" indent="0">
              <a:spcBef>
                <a:spcPts val="0"/>
              </a:spcBef>
              <a:buNone/>
              <a:defRPr sz="600"/>
            </a:lvl2pPr>
            <a:lvl3pPr marL="171519" indent="0">
              <a:spcBef>
                <a:spcPts val="0"/>
              </a:spcBef>
              <a:buNone/>
              <a:defRPr sz="600"/>
            </a:lvl3pPr>
            <a:lvl4pPr marL="257278" indent="0">
              <a:spcBef>
                <a:spcPts val="0"/>
              </a:spcBef>
              <a:buNone/>
              <a:defRPr sz="600"/>
            </a:lvl4pPr>
            <a:lvl5pPr marL="343037" indent="0">
              <a:spcBef>
                <a:spcPts val="0"/>
              </a:spcBef>
              <a:buNone/>
              <a:defRPr sz="6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17007"/>
            <a:ext cx="5212080" cy="249299"/>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3"/>
            <a:ext cx="5842794" cy="184666"/>
          </a:xfrm>
        </p:spPr>
        <p:txBody>
          <a:bodyPr/>
          <a:lstStyle>
            <a:lvl1pPr marL="0" indent="0">
              <a:spcBef>
                <a:spcPts val="0"/>
              </a:spcBef>
              <a:buNone/>
              <a:defRPr sz="900">
                <a:solidFill>
                  <a:schemeClr val="tx1"/>
                </a:solidFill>
              </a:defRPr>
            </a:lvl1pPr>
            <a:lvl2pPr>
              <a:spcBef>
                <a:spcPts val="0"/>
              </a:spcBef>
              <a:defRPr sz="900"/>
            </a:lvl2pPr>
            <a:lvl3pPr>
              <a:spcBef>
                <a:spcPts val="0"/>
              </a:spcBef>
              <a:defRPr sz="900"/>
            </a:lvl3pPr>
            <a:lvl4pPr>
              <a:spcBef>
                <a:spcPts val="0"/>
              </a:spcBef>
              <a:defRPr sz="900"/>
            </a:lvl4pPr>
            <a:lvl5pPr>
              <a:spcBef>
                <a:spcPts val="0"/>
              </a:spcBef>
              <a:defRPr sz="9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80768"/>
            <a:ext cx="2276687" cy="153888"/>
          </a:xfrm>
        </p:spPr>
        <p:txBody>
          <a:bodyPr lIns="64008" anchor="b" anchorCtr="0"/>
          <a:lstStyle>
            <a:lvl1pPr marL="85759" indent="-85759">
              <a:spcBef>
                <a:spcPts val="75"/>
              </a:spcBef>
              <a:buFont typeface="+mj-lt"/>
              <a:buAutoNum type="arabicParenR"/>
              <a:defRPr sz="375">
                <a:solidFill>
                  <a:schemeClr val="tx1"/>
                </a:solidFill>
              </a:defRPr>
            </a:lvl1pPr>
            <a:lvl2pPr>
              <a:spcBef>
                <a:spcPts val="150"/>
              </a:spcBef>
              <a:defRPr sz="375"/>
            </a:lvl2pPr>
            <a:lvl3pPr>
              <a:spcBef>
                <a:spcPts val="150"/>
              </a:spcBef>
              <a:defRPr sz="375"/>
            </a:lvl3pPr>
            <a:lvl4pPr>
              <a:spcBef>
                <a:spcPts val="150"/>
              </a:spcBef>
              <a:defRPr sz="375"/>
            </a:lvl4pPr>
            <a:lvl5pPr>
              <a:spcBef>
                <a:spcPts val="150"/>
              </a:spcBef>
              <a:defRPr sz="375"/>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685445" y="4600550"/>
            <a:ext cx="1715355" cy="200055"/>
          </a:xfrm>
        </p:spPr>
        <p:txBody>
          <a:bodyPr rIns="64008" bIns="45720" anchor="b" anchorCtr="0"/>
          <a:lstStyle>
            <a:lvl1pPr marL="0" indent="0">
              <a:spcBef>
                <a:spcPts val="150"/>
              </a:spcBef>
              <a:buNone/>
              <a:defRPr sz="375">
                <a:solidFill>
                  <a:schemeClr val="tx1"/>
                </a:solidFill>
              </a:defRPr>
            </a:lvl1pPr>
            <a:lvl2pPr marL="85759" indent="0">
              <a:spcBef>
                <a:spcPts val="150"/>
              </a:spcBef>
              <a:buNone/>
              <a:defRPr sz="375"/>
            </a:lvl2pPr>
            <a:lvl3pPr marL="171519" indent="0">
              <a:spcBef>
                <a:spcPts val="150"/>
              </a:spcBef>
              <a:buNone/>
              <a:defRPr sz="375"/>
            </a:lvl3pPr>
            <a:lvl4pPr marL="257278" indent="0">
              <a:spcBef>
                <a:spcPts val="150"/>
              </a:spcBef>
              <a:buNone/>
              <a:defRPr sz="375"/>
            </a:lvl4pPr>
            <a:lvl5pPr marL="343037" indent="0">
              <a:spcBef>
                <a:spcPts val="150"/>
              </a:spcBef>
              <a:buNone/>
              <a:defRPr sz="375"/>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4" y="444106"/>
            <a:ext cx="237427" cy="75085"/>
          </a:xfrm>
          <a:prstGeom prst="rect">
            <a:avLst/>
          </a:prstGeom>
          <a:solidFill>
            <a:schemeClr val="accent5"/>
          </a:solidFill>
        </p:spPr>
        <p:txBody>
          <a:bodyPr wrap="square" lIns="0" tIns="0" rIns="34303" bIns="0" rtlCol="0">
            <a:spAutoFit/>
          </a:bodyPr>
          <a:lstStyle/>
          <a:p>
            <a:pPr algn="r">
              <a:spcBef>
                <a:spcPts val="375"/>
              </a:spcBef>
            </a:pPr>
            <a:fld id="{11A0A082-46D1-4CDC-90AB-7FACAC0B3028}" type="slidenum">
              <a:rPr lang="en-US" sz="488" smtClean="0">
                <a:solidFill>
                  <a:schemeClr val="bg1"/>
                </a:solidFill>
                <a:latin typeface="+mj-lt"/>
              </a:rPr>
              <a:pPr algn="r">
                <a:spcBef>
                  <a:spcPts val="375"/>
                </a:spcBef>
              </a:pPr>
              <a:t>‹#›</a:t>
            </a:fld>
            <a:endParaRPr lang="en-US" sz="488"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2" y="6"/>
            <a:ext cx="6400799" cy="601181"/>
          </a:xfrm>
          <a:prstGeom prst="rect">
            <a:avLst/>
          </a:prstGeom>
          <a:solidFill>
            <a:schemeClr val="accent5"/>
          </a:solidFill>
          <a:ln w="19050" cap="flat" cmpd="sng" algn="ctr">
            <a:noFill/>
            <a:prstDash val="solid"/>
            <a:miter lim="800000"/>
          </a:ln>
          <a:effectLst/>
        </p:spPr>
        <p:txBody>
          <a:bodyPr rot="0" spcFirstLastPara="0" vert="horz" wrap="square" lIns="68606" tIns="34303" rIns="68606" bIns="34303" numCol="1" spcCol="0" rtlCol="0" fromWordArt="0" anchor="t" anchorCtr="0" forceAA="0" compatLnSpc="1">
            <a:prstTxWarp prst="textNoShape">
              <a:avLst/>
            </a:prstTxWarp>
            <a:noAutofit/>
          </a:bodyPr>
          <a:lstStyle/>
          <a:p>
            <a:pPr algn="ctr"/>
            <a:endParaRPr lang="en-US" sz="750" dirty="0"/>
          </a:p>
        </p:txBody>
      </p:sp>
      <p:grpSp>
        <p:nvGrpSpPr>
          <p:cNvPr id="21" name="Building - decorative">
            <a:extLst>
              <a:ext uri="{FF2B5EF4-FFF2-40B4-BE49-F238E27FC236}">
                <a16:creationId xmlns:a16="http://schemas.microsoft.com/office/drawing/2014/main" id="{5DB7461E-B3F9-4D9E-A609-1C02837E2D20}"/>
              </a:ext>
            </a:extLst>
          </p:cNvPr>
          <p:cNvGrpSpPr/>
          <p:nvPr userDrawn="1"/>
        </p:nvGrpSpPr>
        <p:grpSpPr>
          <a:xfrm>
            <a:off x="5837905" y="1"/>
            <a:ext cx="562893" cy="601181"/>
            <a:chOff x="5596490" y="0"/>
            <a:chExt cx="750245" cy="601181"/>
          </a:xfrm>
          <a:solidFill>
            <a:schemeClr val="accent3"/>
          </a:solidFill>
        </p:grpSpPr>
        <p:sp>
          <p:nvSpPr>
            <p:cNvPr id="23" name="Building shape 1">
              <a:extLst>
                <a:ext uri="{FF2B5EF4-FFF2-40B4-BE49-F238E27FC236}">
                  <a16:creationId xmlns:a16="http://schemas.microsoft.com/office/drawing/2014/main" id="{4DB56782-8379-4D6F-BB73-0A8E2BDCF7AA}"/>
                </a:ex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794"/>
            </a:p>
          </p:txBody>
        </p:sp>
        <p:sp>
          <p:nvSpPr>
            <p:cNvPr id="24" name="Building shape 2">
              <a:extLst>
                <a:ext uri="{FF2B5EF4-FFF2-40B4-BE49-F238E27FC236}">
                  <a16:creationId xmlns:a16="http://schemas.microsoft.com/office/drawing/2014/main" id="{190938CE-46EB-4A26-8EFD-8256CBBF7411}"/>
                </a:ex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794"/>
            </a:p>
          </p:txBody>
        </p:sp>
        <p:sp>
          <p:nvSpPr>
            <p:cNvPr id="25" name="Building shape 3">
              <a:extLst>
                <a:ext uri="{FF2B5EF4-FFF2-40B4-BE49-F238E27FC236}">
                  <a16:creationId xmlns:a16="http://schemas.microsoft.com/office/drawing/2014/main" id="{DF3FE2FA-AF13-4851-AD0E-3A03AC43B7F5}"/>
                </a:ex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794"/>
            </a:p>
          </p:txBody>
        </p:sp>
        <p:sp>
          <p:nvSpPr>
            <p:cNvPr id="26" name="Building shape 4">
              <a:extLst>
                <a:ext uri="{FF2B5EF4-FFF2-40B4-BE49-F238E27FC236}">
                  <a16:creationId xmlns:a16="http://schemas.microsoft.com/office/drawing/2014/main" id="{576D817F-E8A3-48F1-AF9B-70C66E6B18BE}"/>
                </a:ex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794"/>
            </a:p>
          </p:txBody>
        </p:sp>
        <p:sp>
          <p:nvSpPr>
            <p:cNvPr id="27" name="Building shape 5">
              <a:extLst>
                <a:ext uri="{FF2B5EF4-FFF2-40B4-BE49-F238E27FC236}">
                  <a16:creationId xmlns:a16="http://schemas.microsoft.com/office/drawing/2014/main" id="{B4B8FB5E-64CC-4913-B446-43C29086982B}"/>
                </a:ex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794"/>
            </a:p>
          </p:txBody>
        </p:sp>
        <p:sp>
          <p:nvSpPr>
            <p:cNvPr id="28" name="Building shape 6">
              <a:extLst>
                <a:ext uri="{FF2B5EF4-FFF2-40B4-BE49-F238E27FC236}">
                  <a16:creationId xmlns:a16="http://schemas.microsoft.com/office/drawing/2014/main" id="{CBDFBF5C-1E6D-4CD9-8607-D84960493A53}"/>
                </a:ex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794"/>
            </a:p>
          </p:txBody>
        </p:sp>
        <p:sp>
          <p:nvSpPr>
            <p:cNvPr id="29" name="Building shape 7">
              <a:extLst>
                <a:ext uri="{FF2B5EF4-FFF2-40B4-BE49-F238E27FC236}">
                  <a16:creationId xmlns:a16="http://schemas.microsoft.com/office/drawing/2014/main" id="{2A291974-8B03-48F5-AFEA-BEC0830982E7}"/>
                </a:ex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794"/>
            </a:p>
          </p:txBody>
        </p:sp>
        <p:sp>
          <p:nvSpPr>
            <p:cNvPr id="30" name="Building shape 8">
              <a:extLst>
                <a:ext uri="{FF2B5EF4-FFF2-40B4-BE49-F238E27FC236}">
                  <a16:creationId xmlns:a16="http://schemas.microsoft.com/office/drawing/2014/main" id="{1A8BC61B-192E-4C69-A149-2B0BA58DA6DF}"/>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75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userDrawn="1">
            <p:ph type="body" sz="quarter" idx="16" hasCustomPrompt="1"/>
          </p:nvPr>
        </p:nvSpPr>
        <p:spPr bwMode="gray">
          <a:xfrm>
            <a:off x="280194" y="99788"/>
            <a:ext cx="2560320" cy="123111"/>
          </a:xfrm>
        </p:spPr>
        <p:txBody>
          <a:bodyPr anchor="ctr" anchorCtr="0"/>
          <a:lstStyle>
            <a:lvl1pPr marL="0" indent="0">
              <a:spcBef>
                <a:spcPts val="0"/>
              </a:spcBef>
              <a:buNone/>
              <a:defRPr sz="600">
                <a:solidFill>
                  <a:schemeClr val="bg1"/>
                </a:solidFill>
              </a:defRPr>
            </a:lvl1pPr>
            <a:lvl2pPr marL="85759" indent="0">
              <a:spcBef>
                <a:spcPts val="0"/>
              </a:spcBef>
              <a:buNone/>
              <a:defRPr sz="600"/>
            </a:lvl2pPr>
            <a:lvl3pPr marL="171519" indent="0">
              <a:spcBef>
                <a:spcPts val="0"/>
              </a:spcBef>
              <a:buNone/>
              <a:defRPr sz="600"/>
            </a:lvl3pPr>
            <a:lvl4pPr marL="257278" indent="0">
              <a:spcBef>
                <a:spcPts val="0"/>
              </a:spcBef>
              <a:buNone/>
              <a:defRPr sz="600"/>
            </a:lvl4pPr>
            <a:lvl5pPr marL="343037" indent="0">
              <a:spcBef>
                <a:spcPts val="0"/>
              </a:spcBef>
              <a:buNone/>
              <a:defRPr sz="6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17007"/>
            <a:ext cx="5212080" cy="249299"/>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3"/>
            <a:ext cx="5842794" cy="184666"/>
          </a:xfrm>
        </p:spPr>
        <p:txBody>
          <a:bodyPr/>
          <a:lstStyle>
            <a:lvl1pPr marL="0" indent="0">
              <a:spcBef>
                <a:spcPts val="0"/>
              </a:spcBef>
              <a:buNone/>
              <a:defRPr sz="900">
                <a:solidFill>
                  <a:schemeClr val="tx1"/>
                </a:solidFill>
              </a:defRPr>
            </a:lvl1pPr>
            <a:lvl2pPr>
              <a:spcBef>
                <a:spcPts val="0"/>
              </a:spcBef>
              <a:defRPr sz="900"/>
            </a:lvl2pPr>
            <a:lvl3pPr>
              <a:spcBef>
                <a:spcPts val="0"/>
              </a:spcBef>
              <a:defRPr sz="900"/>
            </a:lvl3pPr>
            <a:lvl4pPr>
              <a:spcBef>
                <a:spcPts val="0"/>
              </a:spcBef>
              <a:defRPr sz="900"/>
            </a:lvl4pPr>
            <a:lvl5pPr>
              <a:spcBef>
                <a:spcPts val="0"/>
              </a:spcBef>
              <a:defRPr sz="9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80768"/>
            <a:ext cx="2276687" cy="153888"/>
          </a:xfrm>
        </p:spPr>
        <p:txBody>
          <a:bodyPr lIns="64008" anchor="b" anchorCtr="0"/>
          <a:lstStyle>
            <a:lvl1pPr marL="85759" indent="-85759">
              <a:spcBef>
                <a:spcPts val="75"/>
              </a:spcBef>
              <a:buFont typeface="+mj-lt"/>
              <a:buAutoNum type="arabicParenR"/>
              <a:defRPr sz="375">
                <a:solidFill>
                  <a:schemeClr val="tx1"/>
                </a:solidFill>
              </a:defRPr>
            </a:lvl1pPr>
            <a:lvl2pPr>
              <a:spcBef>
                <a:spcPts val="150"/>
              </a:spcBef>
              <a:defRPr sz="375"/>
            </a:lvl2pPr>
            <a:lvl3pPr>
              <a:spcBef>
                <a:spcPts val="150"/>
              </a:spcBef>
              <a:defRPr sz="375"/>
            </a:lvl3pPr>
            <a:lvl4pPr>
              <a:spcBef>
                <a:spcPts val="150"/>
              </a:spcBef>
              <a:defRPr sz="375"/>
            </a:lvl4pPr>
            <a:lvl5pPr>
              <a:spcBef>
                <a:spcPts val="150"/>
              </a:spcBef>
              <a:defRPr sz="375"/>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685445" y="4600550"/>
            <a:ext cx="1715355" cy="200055"/>
          </a:xfrm>
        </p:spPr>
        <p:txBody>
          <a:bodyPr rIns="64008" bIns="45720" anchor="b" anchorCtr="0"/>
          <a:lstStyle>
            <a:lvl1pPr marL="0" indent="0">
              <a:spcBef>
                <a:spcPts val="150"/>
              </a:spcBef>
              <a:buNone/>
              <a:defRPr sz="375">
                <a:solidFill>
                  <a:schemeClr val="tx1"/>
                </a:solidFill>
              </a:defRPr>
            </a:lvl1pPr>
            <a:lvl2pPr marL="85759" indent="0">
              <a:spcBef>
                <a:spcPts val="150"/>
              </a:spcBef>
              <a:buNone/>
              <a:defRPr sz="375"/>
            </a:lvl2pPr>
            <a:lvl3pPr marL="171519" indent="0">
              <a:spcBef>
                <a:spcPts val="150"/>
              </a:spcBef>
              <a:buNone/>
              <a:defRPr sz="375"/>
            </a:lvl3pPr>
            <a:lvl4pPr marL="257278" indent="0">
              <a:spcBef>
                <a:spcPts val="150"/>
              </a:spcBef>
              <a:buNone/>
              <a:defRPr sz="375"/>
            </a:lvl4pPr>
            <a:lvl5pPr marL="343037" indent="0">
              <a:spcBef>
                <a:spcPts val="150"/>
              </a:spcBef>
              <a:buNone/>
              <a:defRPr sz="375"/>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4" y="444106"/>
            <a:ext cx="237427" cy="75085"/>
          </a:xfrm>
          <a:prstGeom prst="rect">
            <a:avLst/>
          </a:prstGeom>
          <a:solidFill>
            <a:schemeClr val="accent5"/>
          </a:solidFill>
        </p:spPr>
        <p:txBody>
          <a:bodyPr wrap="square" lIns="0" tIns="0" rIns="34303" bIns="0" rtlCol="0">
            <a:spAutoFit/>
          </a:bodyPr>
          <a:lstStyle/>
          <a:p>
            <a:pPr algn="r">
              <a:spcBef>
                <a:spcPts val="375"/>
              </a:spcBef>
            </a:pPr>
            <a:fld id="{11A0A082-46D1-4CDC-90AB-7FACAC0B3028}" type="slidenum">
              <a:rPr lang="en-US" sz="488" smtClean="0">
                <a:solidFill>
                  <a:schemeClr val="bg1"/>
                </a:solidFill>
                <a:latin typeface="+mj-lt"/>
              </a:rPr>
              <a:pPr algn="r">
                <a:spcBef>
                  <a:spcPts val="375"/>
                </a:spcBef>
              </a:pPr>
              <a:t>‹#›</a:t>
            </a:fld>
            <a:endParaRPr lang="en-US" sz="488"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2" y="1"/>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1" y="1"/>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sz="1800"/>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userDrawn="1">
            <p:ph type="body" sz="quarter" idx="16" hasCustomPrompt="1"/>
          </p:nvPr>
        </p:nvSpPr>
        <p:spPr bwMode="gray">
          <a:xfrm>
            <a:off x="280194" y="99783"/>
            <a:ext cx="2560320" cy="123111"/>
          </a:xfrm>
        </p:spPr>
        <p:txBody>
          <a:bodyPr anchor="ctr" anchorCtr="0"/>
          <a:lstStyle>
            <a:lvl1pPr marL="0" indent="0">
              <a:spcBef>
                <a:spcPts val="0"/>
              </a:spcBef>
              <a:buNone/>
              <a:defRPr sz="800">
                <a:solidFill>
                  <a:schemeClr val="bg1"/>
                </a:solidFill>
              </a:defRPr>
            </a:lvl1pPr>
            <a:lvl2pPr marL="114302" indent="0">
              <a:spcBef>
                <a:spcPts val="0"/>
              </a:spcBef>
              <a:buNone/>
              <a:defRPr sz="800"/>
            </a:lvl2pPr>
            <a:lvl3pPr marL="228605" indent="0">
              <a:spcBef>
                <a:spcPts val="0"/>
              </a:spcBef>
              <a:buNone/>
              <a:defRPr sz="800"/>
            </a:lvl3pPr>
            <a:lvl4pPr marL="342907" indent="0">
              <a:spcBef>
                <a:spcPts val="0"/>
              </a:spcBef>
              <a:buNone/>
              <a:defRPr sz="800"/>
            </a:lvl4pPr>
            <a:lvl5pPr marL="457209"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3" y="309824"/>
            <a:ext cx="5842795"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1" y="4403825"/>
            <a:ext cx="2046204" cy="230832"/>
          </a:xfrm>
        </p:spPr>
        <p:txBody>
          <a:bodyPr lIns="64008" anchor="b" anchorCtr="0"/>
          <a:lstStyle>
            <a:lvl1pPr marL="114302" indent="-114302">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614422"/>
            <a:ext cx="2289544" cy="186179"/>
          </a:xfrm>
        </p:spPr>
        <p:txBody>
          <a:bodyPr rIns="64008" bIns="45720" anchor="b" anchorCtr="0"/>
          <a:lstStyle>
            <a:lvl1pPr marL="0" indent="0">
              <a:spcBef>
                <a:spcPts val="200"/>
              </a:spcBef>
              <a:buNone/>
              <a:defRPr sz="500">
                <a:solidFill>
                  <a:schemeClr val="tx1"/>
                </a:solidFill>
              </a:defRPr>
            </a:lvl1pPr>
            <a:lvl2pPr marL="114302" indent="0">
              <a:spcBef>
                <a:spcPts val="200"/>
              </a:spcBef>
              <a:buNone/>
              <a:defRPr sz="500"/>
            </a:lvl2pPr>
            <a:lvl3pPr marL="228605" indent="0">
              <a:spcBef>
                <a:spcPts val="200"/>
              </a:spcBef>
              <a:buNone/>
              <a:defRPr sz="500"/>
            </a:lvl3pPr>
            <a:lvl4pPr marL="342907" indent="0">
              <a:spcBef>
                <a:spcPts val="200"/>
              </a:spcBef>
              <a:buNone/>
              <a:defRPr sz="500"/>
            </a:lvl4pPr>
            <a:lvl5pPr marL="457209"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4" y="444101"/>
            <a:ext cx="237427" cy="100092"/>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pPr algn="r">
                <a:spcBef>
                  <a:spcPts val="500"/>
                </a:spcBef>
              </a:p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280838265"/>
      </p:ext>
    </p:extLst>
  </p:cSld>
  <p:clrMapOvr>
    <a:masterClrMapping/>
  </p:clrMapOvr>
  <p:extLst>
    <p:ext uri="{DCECCB84-F9BA-43D5-87BE-67443E8EF086}">
      <p15:sldGuideLst xmlns:p15="http://schemas.microsoft.com/office/powerpoint/2012/main">
        <p15:guide id="1" orient="horz" pos="4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resentation Title">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124B2B-3F8B-4FD7-D741-6C0738B0320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6" name="Header box white - decorative">
            <a:extLst>
              <a:ext uri="{FF2B5EF4-FFF2-40B4-BE49-F238E27FC236}">
                <a16:creationId xmlns:a16="http://schemas.microsoft.com/office/drawing/2014/main" id="{1AB4ACC1-4F4B-82BE-820A-A07431433114}"/>
              </a:ex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10" name="Header line - decorative">
            <a:extLst>
              <a:ext uri="{FF2B5EF4-FFF2-40B4-BE49-F238E27FC236}">
                <a16:creationId xmlns:a16="http://schemas.microsoft.com/office/drawing/2014/main" id="{5BD5520C-C387-5063-9198-14FF980090DD}"/>
              </a:ex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Product Name Goes Here</a:t>
            </a:r>
          </a:p>
        </p:txBody>
      </p:sp>
    </p:spTree>
    <p:custDataLst>
      <p:tags r:id="rId1"/>
    </p:custDataLst>
    <p:extLst>
      <p:ext uri="{BB962C8B-B14F-4D97-AF65-F5344CB8AC3E}">
        <p14:creationId xmlns:p14="http://schemas.microsoft.com/office/powerpoint/2010/main" val="73890862"/>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bg bwMode="gray">
      <p:bgPr>
        <a:solidFill>
          <a:schemeClr val="accent5"/>
        </a:soli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BE3C6BEB-96A4-D70F-BDD8-AE944A3437A3}"/>
              </a:ext>
            </a:extLst>
          </p:cNvPr>
          <p:cNvPicPr>
            <a:picLocks noChangeAspect="1"/>
          </p:cNvPicPr>
          <p:nvPr userDrawn="1"/>
        </p:nvPicPr>
        <p:blipFill>
          <a:blip r:embed="rId3"/>
          <a:stretch>
            <a:fillRect/>
          </a:stretch>
        </p:blipFill>
        <p:spPr>
          <a:xfrm>
            <a:off x="0" y="0"/>
            <a:ext cx="6400800" cy="4800600"/>
          </a:xfrm>
          <a:prstGeom prst="rect">
            <a:avLst/>
          </a:prstGeom>
        </p:spPr>
      </p:pic>
      <p:sp>
        <p:nvSpPr>
          <p:cNvPr id="6" name="Oval 5">
            <a:extLst>
              <a:ext uri="{FF2B5EF4-FFF2-40B4-BE49-F238E27FC236}">
                <a16:creationId xmlns:a16="http://schemas.microsoft.com/office/drawing/2014/main" id="{43C9B25E-5E8D-2C72-BB49-EA7CAE0617B4}"/>
              </a:ext>
            </a:extLst>
          </p:cNvPr>
          <p:cNvSpPr>
            <a:spLocks noChangeAspect="1"/>
          </p:cNvSpPr>
          <p:nvPr userDrawn="1"/>
        </p:nvSpPr>
        <p:spPr bwMode="gray">
          <a:xfrm>
            <a:off x="4934268" y="3439099"/>
            <a:ext cx="1188720" cy="1188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1904182"/>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2721211"/>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6579554" y="4635512"/>
            <a:ext cx="389082" cy="172781"/>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  </a:t>
            </a:r>
          </a:p>
        </p:txBody>
      </p:sp>
    </p:spTree>
    <p:custDataLst>
      <p:tags r:id="rId1"/>
    </p:custDataLst>
    <p:extLst>
      <p:ext uri="{BB962C8B-B14F-4D97-AF65-F5344CB8AC3E}">
        <p14:creationId xmlns:p14="http://schemas.microsoft.com/office/powerpoint/2010/main" val="4202052056"/>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D6E47A-66C1-C184-EC9B-ED924EC1C54C}"/>
              </a:ext>
            </a:extLst>
          </p:cNvPr>
          <p:cNvSpPr>
            <a:spLocks noGrp="1"/>
          </p:cNvSpPr>
          <p:nvPr>
            <p:ph type="title" hasCustomPrompt="1"/>
          </p:nvPr>
        </p:nvSpPr>
        <p:spPr>
          <a:xfrm>
            <a:off x="277813" y="-616219"/>
            <a:ext cx="5851782" cy="498598"/>
          </a:xfrm>
        </p:spPr>
        <p:txBody>
          <a:bodyPr/>
          <a:lstStyle>
            <a:lvl1pPr>
              <a:defRPr/>
            </a:lvl1pPr>
          </a:lstStyle>
          <a:p>
            <a:r>
              <a:rPr lang="en-US" dirty="0"/>
              <a:t>Add “About EAB” (this is a hidden title for accessibility)</a:t>
            </a:r>
          </a:p>
        </p:txBody>
      </p:sp>
      <p:pic>
        <p:nvPicPr>
          <p:cNvPr id="2" name="EAB logo" descr="EAB logo">
            <a:extLst>
              <a:ext uri="{FF2B5EF4-FFF2-40B4-BE49-F238E27FC236}">
                <a16:creationId xmlns:a16="http://schemas.microsoft.com/office/drawing/2014/main" id="{690A6364-DA88-6C5C-6C45-AB6AB2982738}"/>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18262" y="130241"/>
            <a:ext cx="1072621" cy="453704"/>
          </a:xfrm>
          <a:prstGeom prst="rect">
            <a:avLst/>
          </a:prstGeom>
          <a:noFill/>
          <a:ln>
            <a:noFill/>
          </a:ln>
        </p:spPr>
      </p:pic>
      <p:sp>
        <p:nvSpPr>
          <p:cNvPr id="4" name="Page title">
            <a:extLst>
              <a:ext uri="{FF2B5EF4-FFF2-40B4-BE49-F238E27FC236}">
                <a16:creationId xmlns:a16="http://schemas.microsoft.com/office/drawing/2014/main" id="{316FD107-D79B-C4E1-590E-50AC69D2CFF8}"/>
              </a:ext>
            </a:extLst>
          </p:cNvPr>
          <p:cNvSpPr/>
          <p:nvPr userDrawn="1"/>
        </p:nvSpPr>
        <p:spPr>
          <a:xfrm>
            <a:off x="2902940" y="147933"/>
            <a:ext cx="3200400" cy="418320"/>
          </a:xfrm>
          <a:prstGeom prst="rect">
            <a:avLst/>
          </a:prstGeom>
        </p:spPr>
        <p:txBody>
          <a:bodyPr lIns="0" tIns="0" rIns="0" bIns="0">
            <a:spAutoFit/>
          </a:bodyPr>
          <a:lstStyle/>
          <a:p>
            <a:pPr algn="r"/>
            <a:r>
              <a:rPr lang="en-US" sz="1359" spc="-6" dirty="0">
                <a:latin typeface="Rockwell" panose="02060603020205020403" pitchFamily="18" charset="77"/>
              </a:rPr>
              <a:t>Education’s</a:t>
            </a:r>
            <a:r>
              <a:rPr lang="en-US" sz="1359" spc="-3" dirty="0">
                <a:latin typeface="Rockwell" panose="02060603020205020403" pitchFamily="18" charset="77"/>
              </a:rPr>
              <a:t> Trusted Partner </a:t>
            </a:r>
            <a:r>
              <a:rPr lang="en-US" sz="1359" dirty="0">
                <a:latin typeface="Rockwell" panose="02060603020205020403" pitchFamily="18" charset="77"/>
              </a:rPr>
              <a:t>to </a:t>
            </a:r>
            <a:r>
              <a:rPr lang="en-US" sz="1359" spc="3" dirty="0">
                <a:latin typeface="Rockwell" panose="02060603020205020403" pitchFamily="18" charset="77"/>
              </a:rPr>
              <a:t> </a:t>
            </a:r>
            <a:br>
              <a:rPr lang="en-US" sz="1359" spc="3" dirty="0">
                <a:latin typeface="Rockwell" panose="02060603020205020403" pitchFamily="18" charset="77"/>
              </a:rPr>
            </a:br>
            <a:r>
              <a:rPr lang="en-US" sz="1359" spc="-9" dirty="0">
                <a:latin typeface="Rockwell" panose="02060603020205020403" pitchFamily="18" charset="77"/>
              </a:rPr>
              <a:t>Help</a:t>
            </a:r>
            <a:r>
              <a:rPr lang="en-US" sz="1359" spc="-12" dirty="0">
                <a:latin typeface="Rockwell" panose="02060603020205020403" pitchFamily="18" charset="77"/>
              </a:rPr>
              <a:t> </a:t>
            </a:r>
            <a:r>
              <a:rPr lang="en-US" sz="1359" dirty="0">
                <a:latin typeface="Rockwell" panose="02060603020205020403" pitchFamily="18" charset="77"/>
              </a:rPr>
              <a:t>Schools</a:t>
            </a:r>
            <a:r>
              <a:rPr lang="en-US" sz="1359" spc="-9" dirty="0">
                <a:latin typeface="Rockwell" panose="02060603020205020403" pitchFamily="18" charset="77"/>
              </a:rPr>
              <a:t> </a:t>
            </a:r>
            <a:r>
              <a:rPr lang="en-US" sz="1359" dirty="0">
                <a:latin typeface="Rockwell" panose="02060603020205020403" pitchFamily="18" charset="77"/>
              </a:rPr>
              <a:t>and</a:t>
            </a:r>
            <a:r>
              <a:rPr lang="en-US" sz="1359" spc="-9" dirty="0">
                <a:latin typeface="Rockwell" panose="02060603020205020403" pitchFamily="18" charset="77"/>
              </a:rPr>
              <a:t> </a:t>
            </a:r>
            <a:r>
              <a:rPr lang="en-US" sz="1359" spc="-3" dirty="0">
                <a:latin typeface="Rockwell" panose="02060603020205020403" pitchFamily="18" charset="77"/>
              </a:rPr>
              <a:t>Students</a:t>
            </a:r>
            <a:r>
              <a:rPr lang="en-US" sz="1359" spc="-9" dirty="0">
                <a:latin typeface="Rockwell" panose="02060603020205020403" pitchFamily="18" charset="77"/>
              </a:rPr>
              <a:t> </a:t>
            </a:r>
            <a:r>
              <a:rPr lang="en-US" sz="1359" spc="-3" dirty="0">
                <a:latin typeface="Rockwell" panose="02060603020205020403" pitchFamily="18" charset="77"/>
              </a:rPr>
              <a:t>Thrive</a:t>
            </a:r>
            <a:endParaRPr lang="en-US" sz="1359" dirty="0"/>
          </a:p>
        </p:txBody>
      </p:sp>
      <p:sp>
        <p:nvSpPr>
          <p:cNvPr id="6" name="Rectangle 5">
            <a:extLst>
              <a:ext uri="{FF2B5EF4-FFF2-40B4-BE49-F238E27FC236}">
                <a16:creationId xmlns:a16="http://schemas.microsoft.com/office/drawing/2014/main" id="{25653919-2F4C-07D8-DD70-1EF9747C09DB}"/>
              </a:ext>
              <a:ext uri="{C183D7F6-B498-43B3-948B-1728B52AA6E4}">
                <adec:decorative xmlns:adec="http://schemas.microsoft.com/office/drawing/2017/decorative" val="1"/>
              </a:ext>
            </a:extLst>
          </p:cNvPr>
          <p:cNvSpPr/>
          <p:nvPr userDrawn="1"/>
        </p:nvSpPr>
        <p:spPr bwMode="gray">
          <a:xfrm>
            <a:off x="0" y="817916"/>
            <a:ext cx="6400800" cy="3669900"/>
          </a:xfrm>
          <a:prstGeom prst="rect">
            <a:avLst/>
          </a:prstGeom>
          <a:solidFill>
            <a:schemeClr val="accent3">
              <a:lumMod val="5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dirty="0"/>
          </a:p>
        </p:txBody>
      </p:sp>
      <p:sp>
        <p:nvSpPr>
          <p:cNvPr id="7" name="Rectangle 6">
            <a:extLst>
              <a:ext uri="{FF2B5EF4-FFF2-40B4-BE49-F238E27FC236}">
                <a16:creationId xmlns:a16="http://schemas.microsoft.com/office/drawing/2014/main" id="{9B1F39A1-E8A5-5FB5-0474-6BA11A5B6076}"/>
              </a:ext>
              <a:ext uri="{C183D7F6-B498-43B3-948B-1728B52AA6E4}">
                <adec:decorative xmlns:adec="http://schemas.microsoft.com/office/drawing/2017/decorative" val="1"/>
              </a:ext>
            </a:extLst>
          </p:cNvPr>
          <p:cNvSpPr/>
          <p:nvPr userDrawn="1"/>
        </p:nvSpPr>
        <p:spPr bwMode="gray">
          <a:xfrm>
            <a:off x="89" y="4001083"/>
            <a:ext cx="6400623" cy="523385"/>
          </a:xfrm>
          <a:prstGeom prst="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a:p>
        </p:txBody>
      </p:sp>
      <p:sp>
        <p:nvSpPr>
          <p:cNvPr id="8" name="Rectangle 7">
            <a:extLst>
              <a:ext uri="{FF2B5EF4-FFF2-40B4-BE49-F238E27FC236}">
                <a16:creationId xmlns:a16="http://schemas.microsoft.com/office/drawing/2014/main" id="{3983C0F5-A034-9B30-FAB1-0A43FF36FD4B}"/>
              </a:ext>
              <a:ext uri="{C183D7F6-B498-43B3-948B-1728B52AA6E4}">
                <adec:decorative xmlns:adec="http://schemas.microsoft.com/office/drawing/2017/decorative" val="1"/>
              </a:ext>
            </a:extLst>
          </p:cNvPr>
          <p:cNvSpPr/>
          <p:nvPr userDrawn="1"/>
        </p:nvSpPr>
        <p:spPr bwMode="gray">
          <a:xfrm>
            <a:off x="89" y="708192"/>
            <a:ext cx="6400623" cy="331165"/>
          </a:xfrm>
          <a:prstGeom prst="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a:p>
        </p:txBody>
      </p:sp>
      <p:cxnSp>
        <p:nvCxnSpPr>
          <p:cNvPr id="9" name="Straight Connector 8">
            <a:extLst>
              <a:ext uri="{FF2B5EF4-FFF2-40B4-BE49-F238E27FC236}">
                <a16:creationId xmlns:a16="http://schemas.microsoft.com/office/drawing/2014/main" id="{2AEA0FC2-2C5B-A1B9-2649-698F89838365}"/>
              </a:ext>
              <a:ext uri="{C183D7F6-B498-43B3-948B-1728B52AA6E4}">
                <adec:decorative xmlns:adec="http://schemas.microsoft.com/office/drawing/2017/decorative" val="1"/>
              </a:ext>
            </a:extLst>
          </p:cNvPr>
          <p:cNvCxnSpPr/>
          <p:nvPr userDrawn="1"/>
        </p:nvCxnSpPr>
        <p:spPr bwMode="gray">
          <a:xfrm>
            <a:off x="44" y="700598"/>
            <a:ext cx="640071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900FA2B-D84F-6726-668F-6144A755E22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0150" y="1038339"/>
            <a:ext cx="2936059" cy="2860030"/>
          </a:xfrm>
          <a:prstGeom prst="rect">
            <a:avLst/>
          </a:prstGeom>
        </p:spPr>
      </p:pic>
      <p:sp>
        <p:nvSpPr>
          <p:cNvPr id="11" name="TextBox 10">
            <a:extLst>
              <a:ext uri="{FF2B5EF4-FFF2-40B4-BE49-F238E27FC236}">
                <a16:creationId xmlns:a16="http://schemas.microsoft.com/office/drawing/2014/main" id="{EF9B7CBF-6910-F2AD-98F9-A3FB23F392D1}"/>
              </a:ext>
            </a:extLst>
          </p:cNvPr>
          <p:cNvSpPr txBox="1"/>
          <p:nvPr userDrawn="1"/>
        </p:nvSpPr>
        <p:spPr bwMode="gray">
          <a:xfrm>
            <a:off x="398818" y="807738"/>
            <a:ext cx="5603166" cy="152029"/>
          </a:xfrm>
          <a:prstGeom prst="rect">
            <a:avLst/>
          </a:prstGeom>
          <a:noFill/>
        </p:spPr>
        <p:txBody>
          <a:bodyPr wrap="square" lIns="0" tIns="0" rIns="0" bIns="0" rtlCol="0">
            <a:spAutoFit/>
          </a:bodyPr>
          <a:lstStyle/>
          <a:p>
            <a:pPr marL="0" marR="0" lvl="0" indent="0" algn="ctr" defTabSz="564733" rtl="0" eaLnBrk="1" fontAlgn="auto" latinLnBrk="0" hangingPunct="1">
              <a:lnSpc>
                <a:spcPct val="100000"/>
              </a:lnSpc>
              <a:spcBef>
                <a:spcPts val="309"/>
              </a:spcBef>
              <a:spcAft>
                <a:spcPts val="0"/>
              </a:spcAft>
              <a:buClrTx/>
              <a:buSzTx/>
              <a:buFontTx/>
              <a:buNone/>
              <a:tabLst/>
              <a:defRPr/>
            </a:pPr>
            <a:r>
              <a:rPr kumimoji="0" lang="en-US" sz="988" b="1" i="0" u="none" strike="noStrike" kern="1200" cap="none" spc="0" normalizeH="0" baseline="0" noProof="0" dirty="0">
                <a:ln>
                  <a:noFill/>
                </a:ln>
                <a:solidFill>
                  <a:schemeClr val="accent6"/>
                </a:solidFill>
                <a:effectLst/>
                <a:uLnTx/>
                <a:uFillTx/>
                <a:latin typeface="Verdana"/>
                <a:ea typeface="+mn-ea"/>
                <a:cs typeface="+mn-cs"/>
              </a:rPr>
              <a:t>Insight-Powered Solutions </a:t>
            </a:r>
            <a:r>
              <a:rPr kumimoji="0" lang="en-US" sz="988" b="1" i="0" u="none" strike="noStrike" kern="1200" cap="none" spc="0" normalizeH="0" baseline="0" noProof="0" dirty="0">
                <a:ln>
                  <a:noFill/>
                </a:ln>
                <a:solidFill>
                  <a:srgbClr val="FFFFFF"/>
                </a:solidFill>
                <a:effectLst/>
                <a:uLnTx/>
                <a:uFillTx/>
                <a:latin typeface="Verdana"/>
                <a:ea typeface="+mn-ea"/>
                <a:cs typeface="+mn-cs"/>
              </a:rPr>
              <a:t>for Your Top Priorities and Toughest Challenges</a:t>
            </a:r>
          </a:p>
        </p:txBody>
      </p:sp>
      <p:sp>
        <p:nvSpPr>
          <p:cNvPr id="12" name="TextBox 11">
            <a:extLst>
              <a:ext uri="{FF2B5EF4-FFF2-40B4-BE49-F238E27FC236}">
                <a16:creationId xmlns:a16="http://schemas.microsoft.com/office/drawing/2014/main" id="{BB2E2D67-E5AA-9238-603B-C1BD60D8C7CF}"/>
              </a:ext>
            </a:extLst>
          </p:cNvPr>
          <p:cNvSpPr txBox="1"/>
          <p:nvPr userDrawn="1"/>
        </p:nvSpPr>
        <p:spPr bwMode="gray">
          <a:xfrm>
            <a:off x="2340690" y="1682620"/>
            <a:ext cx="808886" cy="190180"/>
          </a:xfrm>
          <a:prstGeom prst="rect">
            <a:avLst/>
          </a:prstGeom>
          <a:noFill/>
        </p:spPr>
        <p:txBody>
          <a:bodyPr wrap="square" lIns="0" tIns="0" rIns="0" bIns="0" rtlCol="0">
            <a:spAutoFit/>
          </a:bodyPr>
          <a:lstStyle/>
          <a:p>
            <a:pPr algn="ctr">
              <a:spcBef>
                <a:spcPts val="309"/>
              </a:spcBef>
            </a:pPr>
            <a:r>
              <a:rPr lang="en-US" sz="618" b="1" dirty="0">
                <a:solidFill>
                  <a:schemeClr val="bg1"/>
                </a:solidFill>
              </a:rPr>
              <a:t>Institutional Strategy</a:t>
            </a:r>
            <a:endParaRPr lang="en-US" sz="618" dirty="0">
              <a:solidFill>
                <a:schemeClr val="bg1"/>
              </a:solidFill>
            </a:endParaRPr>
          </a:p>
        </p:txBody>
      </p:sp>
      <p:sp>
        <p:nvSpPr>
          <p:cNvPr id="13" name="TextBox 12">
            <a:extLst>
              <a:ext uri="{FF2B5EF4-FFF2-40B4-BE49-F238E27FC236}">
                <a16:creationId xmlns:a16="http://schemas.microsoft.com/office/drawing/2014/main" id="{5D24CF74-1FED-0BC1-5BBE-ED1D0A5BA521}"/>
              </a:ext>
            </a:extLst>
          </p:cNvPr>
          <p:cNvSpPr txBox="1"/>
          <p:nvPr userDrawn="1"/>
        </p:nvSpPr>
        <p:spPr bwMode="gray">
          <a:xfrm>
            <a:off x="444639" y="1212433"/>
            <a:ext cx="1629529" cy="285271"/>
          </a:xfrm>
          <a:prstGeom prst="rect">
            <a:avLst/>
          </a:prstGeom>
          <a:noFill/>
        </p:spPr>
        <p:txBody>
          <a:bodyPr wrap="square" lIns="0" tIns="0" rIns="0" bIns="0" rtlCol="0">
            <a:spAutoFit/>
          </a:bodyPr>
          <a:lstStyle/>
          <a:p>
            <a:pPr algn="r">
              <a:spcBef>
                <a:spcPts val="309"/>
              </a:spcBef>
            </a:pPr>
            <a:r>
              <a:rPr lang="en-US" sz="618" dirty="0">
                <a:solidFill>
                  <a:schemeClr val="bg1"/>
                </a:solidFill>
              </a:rPr>
              <a:t>Future-proof your institution </a:t>
            </a:r>
            <a:br>
              <a:rPr lang="en-US" sz="618" dirty="0">
                <a:solidFill>
                  <a:schemeClr val="bg1"/>
                </a:solidFill>
              </a:rPr>
            </a:br>
            <a:r>
              <a:rPr lang="en-US" sz="618" dirty="0">
                <a:solidFill>
                  <a:schemeClr val="bg1"/>
                </a:solidFill>
              </a:rPr>
              <a:t>by addressing immediate and </a:t>
            </a:r>
            <a:br>
              <a:rPr lang="en-US" sz="618" dirty="0">
                <a:solidFill>
                  <a:schemeClr val="bg1"/>
                </a:solidFill>
              </a:rPr>
            </a:br>
            <a:r>
              <a:rPr lang="en-US" sz="618" dirty="0">
                <a:solidFill>
                  <a:schemeClr val="bg1"/>
                </a:solidFill>
              </a:rPr>
              <a:t>long-term opportunities and threats </a:t>
            </a:r>
          </a:p>
        </p:txBody>
      </p:sp>
      <p:sp>
        <p:nvSpPr>
          <p:cNvPr id="14" name="TextBox 13">
            <a:extLst>
              <a:ext uri="{FF2B5EF4-FFF2-40B4-BE49-F238E27FC236}">
                <a16:creationId xmlns:a16="http://schemas.microsoft.com/office/drawing/2014/main" id="{065C99FD-B7FF-76FD-A2AF-623E9E809DC5}"/>
              </a:ext>
            </a:extLst>
          </p:cNvPr>
          <p:cNvSpPr txBox="1"/>
          <p:nvPr userDrawn="1"/>
        </p:nvSpPr>
        <p:spPr bwMode="gray">
          <a:xfrm>
            <a:off x="3329639" y="1635095"/>
            <a:ext cx="783788" cy="285271"/>
          </a:xfrm>
          <a:prstGeom prst="rect">
            <a:avLst/>
          </a:prstGeom>
          <a:noFill/>
        </p:spPr>
        <p:txBody>
          <a:bodyPr wrap="square" lIns="0" tIns="0" rIns="0" bIns="0" rtlCol="0">
            <a:spAutoFit/>
          </a:bodyPr>
          <a:lstStyle/>
          <a:p>
            <a:pPr algn="ctr">
              <a:spcBef>
                <a:spcPts val="309"/>
              </a:spcBef>
            </a:pPr>
            <a:r>
              <a:rPr lang="en-US" sz="618" b="1" dirty="0">
                <a:solidFill>
                  <a:schemeClr val="bg1"/>
                </a:solidFill>
              </a:rPr>
              <a:t>Undergraduate</a:t>
            </a:r>
            <a:br>
              <a:rPr lang="en-US" sz="618" b="1" dirty="0">
                <a:solidFill>
                  <a:schemeClr val="bg1"/>
                </a:solidFill>
              </a:rPr>
            </a:br>
            <a:r>
              <a:rPr lang="en-US" sz="618" b="1" dirty="0">
                <a:solidFill>
                  <a:schemeClr val="bg1"/>
                </a:solidFill>
              </a:rPr>
              <a:t>Marketing and Enrollment </a:t>
            </a:r>
            <a:endParaRPr lang="en-US" sz="618" dirty="0">
              <a:solidFill>
                <a:schemeClr val="bg1"/>
              </a:solidFill>
            </a:endParaRPr>
          </a:p>
        </p:txBody>
      </p:sp>
      <p:sp>
        <p:nvSpPr>
          <p:cNvPr id="15" name="TextBox 14">
            <a:extLst>
              <a:ext uri="{FF2B5EF4-FFF2-40B4-BE49-F238E27FC236}">
                <a16:creationId xmlns:a16="http://schemas.microsoft.com/office/drawing/2014/main" id="{47A0C397-43AB-588C-4199-CFD6D01BFE43}"/>
              </a:ext>
            </a:extLst>
          </p:cNvPr>
          <p:cNvSpPr txBox="1"/>
          <p:nvPr userDrawn="1"/>
        </p:nvSpPr>
        <p:spPr bwMode="gray">
          <a:xfrm>
            <a:off x="4375590" y="1215662"/>
            <a:ext cx="1468020" cy="285271"/>
          </a:xfrm>
          <a:prstGeom prst="rect">
            <a:avLst/>
          </a:prstGeom>
          <a:noFill/>
        </p:spPr>
        <p:txBody>
          <a:bodyPr wrap="square" lIns="0" tIns="0" rIns="0" bIns="0" rtlCol="0">
            <a:spAutoFit/>
          </a:bodyPr>
          <a:lstStyle/>
          <a:p>
            <a:pPr>
              <a:spcBef>
                <a:spcPts val="309"/>
              </a:spcBef>
            </a:pPr>
            <a:r>
              <a:rPr lang="en-US" sz="618" dirty="0">
                <a:solidFill>
                  <a:schemeClr val="bg1"/>
                </a:solidFill>
                <a:effectLst/>
                <a:ea typeface="Times New Roman" panose="02020603050405020304" pitchFamily="18" charset="0"/>
              </a:rPr>
              <a:t>Reach, engage, and enroll future classes </a:t>
            </a:r>
            <a:r>
              <a:rPr lang="en-US" sz="618" dirty="0">
                <a:solidFill>
                  <a:schemeClr val="bg1"/>
                </a:solidFill>
                <a:ea typeface="Times New Roman" panose="02020603050405020304" pitchFamily="18" charset="0"/>
              </a:rPr>
              <a:t>in a dynamic market with demographic headwinds </a:t>
            </a:r>
            <a:endParaRPr lang="en-US" sz="618" dirty="0">
              <a:solidFill>
                <a:schemeClr val="bg1"/>
              </a:solidFill>
              <a:effectLst/>
              <a:ea typeface="Calibri" panose="020F0502020204030204" pitchFamily="34" charset="0"/>
            </a:endParaRPr>
          </a:p>
        </p:txBody>
      </p:sp>
      <p:sp>
        <p:nvSpPr>
          <p:cNvPr id="16" name="TextBox 15">
            <a:extLst>
              <a:ext uri="{FF2B5EF4-FFF2-40B4-BE49-F238E27FC236}">
                <a16:creationId xmlns:a16="http://schemas.microsoft.com/office/drawing/2014/main" id="{463CC1D6-7485-9D24-DACE-13A50E26D0FD}"/>
              </a:ext>
            </a:extLst>
          </p:cNvPr>
          <p:cNvSpPr txBox="1"/>
          <p:nvPr userDrawn="1"/>
        </p:nvSpPr>
        <p:spPr bwMode="gray">
          <a:xfrm>
            <a:off x="3703916" y="2295618"/>
            <a:ext cx="722171" cy="380361"/>
          </a:xfrm>
          <a:prstGeom prst="rect">
            <a:avLst/>
          </a:prstGeom>
          <a:noFill/>
        </p:spPr>
        <p:txBody>
          <a:bodyPr wrap="square" lIns="0" tIns="0" rIns="0" bIns="0" rtlCol="0">
            <a:spAutoFit/>
          </a:bodyPr>
          <a:lstStyle/>
          <a:p>
            <a:pPr algn="ctr">
              <a:spcBef>
                <a:spcPts val="309"/>
              </a:spcBef>
            </a:pPr>
            <a:r>
              <a:rPr lang="en-US" sz="618" b="1" dirty="0">
                <a:solidFill>
                  <a:schemeClr val="bg1"/>
                </a:solidFill>
              </a:rPr>
              <a:t>Graduate Marketing</a:t>
            </a:r>
            <a:br>
              <a:rPr lang="en-US" sz="618" b="1" dirty="0">
                <a:solidFill>
                  <a:schemeClr val="bg1"/>
                </a:solidFill>
              </a:rPr>
            </a:br>
            <a:r>
              <a:rPr lang="en-US" sz="618" b="1" dirty="0">
                <a:solidFill>
                  <a:schemeClr val="bg1"/>
                </a:solidFill>
              </a:rPr>
              <a:t> and </a:t>
            </a:r>
            <a:br>
              <a:rPr lang="en-US" sz="618" b="1" dirty="0">
                <a:solidFill>
                  <a:schemeClr val="bg1"/>
                </a:solidFill>
              </a:rPr>
            </a:br>
            <a:r>
              <a:rPr lang="en-US" sz="618" b="1" dirty="0">
                <a:solidFill>
                  <a:schemeClr val="bg1"/>
                </a:solidFill>
              </a:rPr>
              <a:t>Enrollment </a:t>
            </a:r>
            <a:endParaRPr lang="en-US" sz="618" dirty="0">
              <a:solidFill>
                <a:schemeClr val="bg1"/>
              </a:solidFill>
            </a:endParaRPr>
          </a:p>
        </p:txBody>
      </p:sp>
      <p:sp>
        <p:nvSpPr>
          <p:cNvPr id="17" name="TextBox 16">
            <a:extLst>
              <a:ext uri="{FF2B5EF4-FFF2-40B4-BE49-F238E27FC236}">
                <a16:creationId xmlns:a16="http://schemas.microsoft.com/office/drawing/2014/main" id="{1518530A-1761-8366-A486-5E2A5DC777B7}"/>
              </a:ext>
            </a:extLst>
          </p:cNvPr>
          <p:cNvSpPr txBox="1"/>
          <p:nvPr userDrawn="1"/>
        </p:nvSpPr>
        <p:spPr bwMode="gray">
          <a:xfrm>
            <a:off x="5047340" y="2277661"/>
            <a:ext cx="1068097" cy="380361"/>
          </a:xfrm>
          <a:prstGeom prst="rect">
            <a:avLst/>
          </a:prstGeom>
          <a:noFill/>
        </p:spPr>
        <p:txBody>
          <a:bodyPr wrap="square" lIns="0" tIns="0" rIns="0" bIns="0" rtlCol="0">
            <a:spAutoFit/>
          </a:bodyPr>
          <a:lstStyle/>
          <a:p>
            <a:pPr marR="0" lvl="0">
              <a:spcBef>
                <a:spcPts val="0"/>
              </a:spcBef>
              <a:spcAft>
                <a:spcPts val="0"/>
              </a:spcAft>
            </a:pPr>
            <a:r>
              <a:rPr lang="en-US" sz="618" dirty="0">
                <a:solidFill>
                  <a:schemeClr val="bg1"/>
                </a:solidFill>
                <a:ea typeface="Times New Roman" panose="02020603050405020304" pitchFamily="18" charset="0"/>
              </a:rPr>
              <a:t>Secure enrollments and revenue in an evolving graduate, online, and adult learner market </a:t>
            </a:r>
            <a:endParaRPr lang="en-US" sz="618" dirty="0">
              <a:solidFill>
                <a:schemeClr val="bg1"/>
              </a:solidFill>
              <a:effectLst/>
              <a:ea typeface="Calibri" panose="020F0502020204030204" pitchFamily="34" charset="0"/>
            </a:endParaRPr>
          </a:p>
        </p:txBody>
      </p:sp>
      <p:sp>
        <p:nvSpPr>
          <p:cNvPr id="18" name="TextBox 17">
            <a:extLst>
              <a:ext uri="{FF2B5EF4-FFF2-40B4-BE49-F238E27FC236}">
                <a16:creationId xmlns:a16="http://schemas.microsoft.com/office/drawing/2014/main" id="{CC3EFB37-8652-B8F3-9357-692563E2EFC1}"/>
              </a:ext>
            </a:extLst>
          </p:cNvPr>
          <p:cNvSpPr txBox="1"/>
          <p:nvPr userDrawn="1"/>
        </p:nvSpPr>
        <p:spPr bwMode="gray">
          <a:xfrm>
            <a:off x="3290018" y="3086801"/>
            <a:ext cx="762410" cy="190180"/>
          </a:xfrm>
          <a:prstGeom prst="rect">
            <a:avLst/>
          </a:prstGeom>
          <a:noFill/>
        </p:spPr>
        <p:txBody>
          <a:bodyPr wrap="square" lIns="0" tIns="0" rIns="0" bIns="0" rtlCol="0">
            <a:spAutoFit/>
          </a:bodyPr>
          <a:lstStyle/>
          <a:p>
            <a:pPr algn="ctr">
              <a:spcBef>
                <a:spcPts val="309"/>
              </a:spcBef>
            </a:pPr>
            <a:r>
              <a:rPr lang="en-US" sz="618" b="1" dirty="0">
                <a:solidFill>
                  <a:schemeClr val="accent5"/>
                </a:solidFill>
              </a:rPr>
              <a:t>Student </a:t>
            </a:r>
            <a:br>
              <a:rPr lang="en-US" sz="618" b="1" dirty="0">
                <a:solidFill>
                  <a:schemeClr val="accent5"/>
                </a:solidFill>
              </a:rPr>
            </a:br>
            <a:r>
              <a:rPr lang="en-US" sz="618" b="1" dirty="0">
                <a:solidFill>
                  <a:schemeClr val="accent5"/>
                </a:solidFill>
              </a:rPr>
              <a:t>Success</a:t>
            </a:r>
            <a:endParaRPr lang="en-US" sz="618" dirty="0">
              <a:solidFill>
                <a:schemeClr val="accent5"/>
              </a:solidFill>
            </a:endParaRPr>
          </a:p>
        </p:txBody>
      </p:sp>
      <p:sp>
        <p:nvSpPr>
          <p:cNvPr id="19" name="TextBox 18">
            <a:extLst>
              <a:ext uri="{FF2B5EF4-FFF2-40B4-BE49-F238E27FC236}">
                <a16:creationId xmlns:a16="http://schemas.microsoft.com/office/drawing/2014/main" id="{3EE33FCE-E604-2B70-A77A-132D33DB3C8A}"/>
              </a:ext>
            </a:extLst>
          </p:cNvPr>
          <p:cNvSpPr txBox="1"/>
          <p:nvPr userDrawn="1"/>
        </p:nvSpPr>
        <p:spPr bwMode="gray">
          <a:xfrm>
            <a:off x="4360498" y="3451094"/>
            <a:ext cx="1074150" cy="285271"/>
          </a:xfrm>
          <a:prstGeom prst="rect">
            <a:avLst/>
          </a:prstGeom>
          <a:noFill/>
        </p:spPr>
        <p:txBody>
          <a:bodyPr wrap="square" lIns="0" tIns="0" rIns="0" bIns="0" rtlCol="0">
            <a:spAutoFit/>
          </a:bodyPr>
          <a:lstStyle/>
          <a:p>
            <a:pPr marR="0" lvl="0">
              <a:spcBef>
                <a:spcPts val="0"/>
              </a:spcBef>
              <a:spcAft>
                <a:spcPts val="0"/>
              </a:spcAft>
            </a:pPr>
            <a:r>
              <a:rPr lang="en-US" sz="618" dirty="0">
                <a:solidFill>
                  <a:schemeClr val="bg1"/>
                </a:solidFill>
                <a:ea typeface="Times New Roman" panose="02020603050405020304" pitchFamily="18" charset="0"/>
              </a:rPr>
              <a:t>Support, retain, and empower students in college and beyond </a:t>
            </a:r>
            <a:endParaRPr lang="en-US" sz="618" dirty="0">
              <a:solidFill>
                <a:schemeClr val="bg1"/>
              </a:solidFill>
              <a:effectLst/>
              <a:ea typeface="Calibri" panose="020F0502020204030204" pitchFamily="34" charset="0"/>
            </a:endParaRPr>
          </a:p>
        </p:txBody>
      </p:sp>
      <p:sp>
        <p:nvSpPr>
          <p:cNvPr id="20" name="TextBox 19">
            <a:extLst>
              <a:ext uri="{FF2B5EF4-FFF2-40B4-BE49-F238E27FC236}">
                <a16:creationId xmlns:a16="http://schemas.microsoft.com/office/drawing/2014/main" id="{E25990DE-EAFC-3DF0-C1A3-DB4C1DEF96EC}"/>
              </a:ext>
            </a:extLst>
          </p:cNvPr>
          <p:cNvSpPr txBox="1"/>
          <p:nvPr userDrawn="1"/>
        </p:nvSpPr>
        <p:spPr bwMode="gray">
          <a:xfrm>
            <a:off x="2424010" y="3086801"/>
            <a:ext cx="672524" cy="190180"/>
          </a:xfrm>
          <a:prstGeom prst="rect">
            <a:avLst/>
          </a:prstGeom>
          <a:noFill/>
        </p:spPr>
        <p:txBody>
          <a:bodyPr wrap="square" lIns="0" tIns="0" rIns="0" bIns="0" rtlCol="0">
            <a:spAutoFit/>
          </a:bodyPr>
          <a:lstStyle/>
          <a:p>
            <a:pPr algn="ctr">
              <a:spcBef>
                <a:spcPts val="309"/>
              </a:spcBef>
            </a:pPr>
            <a:r>
              <a:rPr lang="en-US" sz="618" b="1" dirty="0">
                <a:solidFill>
                  <a:schemeClr val="accent5"/>
                </a:solidFill>
              </a:rPr>
              <a:t>Data and Analytics </a:t>
            </a:r>
            <a:endParaRPr lang="en-US" sz="618" dirty="0">
              <a:solidFill>
                <a:schemeClr val="accent5"/>
              </a:solidFill>
            </a:endParaRPr>
          </a:p>
        </p:txBody>
      </p:sp>
      <p:sp>
        <p:nvSpPr>
          <p:cNvPr id="21" name="TextBox 20">
            <a:extLst>
              <a:ext uri="{FF2B5EF4-FFF2-40B4-BE49-F238E27FC236}">
                <a16:creationId xmlns:a16="http://schemas.microsoft.com/office/drawing/2014/main" id="{B24C543B-7FB7-AFF7-5011-ACD296A314DC}"/>
              </a:ext>
            </a:extLst>
          </p:cNvPr>
          <p:cNvSpPr txBox="1"/>
          <p:nvPr userDrawn="1"/>
        </p:nvSpPr>
        <p:spPr bwMode="gray">
          <a:xfrm>
            <a:off x="515380" y="3457643"/>
            <a:ext cx="1587157" cy="285271"/>
          </a:xfrm>
          <a:prstGeom prst="rect">
            <a:avLst/>
          </a:prstGeom>
          <a:noFill/>
        </p:spPr>
        <p:txBody>
          <a:bodyPr wrap="square" lIns="0" tIns="0" rIns="0" bIns="0" rtlCol="0">
            <a:spAutoFit/>
          </a:bodyPr>
          <a:lstStyle/>
          <a:p>
            <a:pPr algn="r">
              <a:spcBef>
                <a:spcPts val="309"/>
              </a:spcBef>
            </a:pPr>
            <a:r>
              <a:rPr lang="en-US" sz="618" dirty="0">
                <a:solidFill>
                  <a:schemeClr val="bg1"/>
                </a:solidFill>
              </a:rPr>
              <a:t>Improve decision-making and accelerate innovation with a modern data and analytics infrastructure </a:t>
            </a:r>
          </a:p>
        </p:txBody>
      </p:sp>
      <p:sp>
        <p:nvSpPr>
          <p:cNvPr id="22" name="TextBox 21">
            <a:extLst>
              <a:ext uri="{FF2B5EF4-FFF2-40B4-BE49-F238E27FC236}">
                <a16:creationId xmlns:a16="http://schemas.microsoft.com/office/drawing/2014/main" id="{D4421887-A6A2-88E6-9ACF-7A0184DD52CE}"/>
              </a:ext>
            </a:extLst>
          </p:cNvPr>
          <p:cNvSpPr txBox="1"/>
          <p:nvPr userDrawn="1"/>
        </p:nvSpPr>
        <p:spPr bwMode="gray">
          <a:xfrm>
            <a:off x="2068347" y="2438190"/>
            <a:ext cx="657670" cy="95091"/>
          </a:xfrm>
          <a:prstGeom prst="rect">
            <a:avLst/>
          </a:prstGeom>
          <a:noFill/>
        </p:spPr>
        <p:txBody>
          <a:bodyPr wrap="square" lIns="0" tIns="0" rIns="0" bIns="0" rtlCol="0">
            <a:spAutoFit/>
          </a:bodyPr>
          <a:lstStyle/>
          <a:p>
            <a:pPr algn="ctr">
              <a:spcBef>
                <a:spcPts val="309"/>
              </a:spcBef>
            </a:pPr>
            <a:r>
              <a:rPr lang="en-US" sz="618" b="1" dirty="0">
                <a:solidFill>
                  <a:schemeClr val="accent5"/>
                </a:solidFill>
              </a:rPr>
              <a:t>Advancement </a:t>
            </a:r>
            <a:endParaRPr lang="en-US" sz="618" dirty="0">
              <a:solidFill>
                <a:schemeClr val="accent5"/>
              </a:solidFill>
            </a:endParaRPr>
          </a:p>
        </p:txBody>
      </p:sp>
      <p:sp>
        <p:nvSpPr>
          <p:cNvPr id="23" name="TextBox 22">
            <a:extLst>
              <a:ext uri="{FF2B5EF4-FFF2-40B4-BE49-F238E27FC236}">
                <a16:creationId xmlns:a16="http://schemas.microsoft.com/office/drawing/2014/main" id="{FE41B52E-A2CC-CFDD-B690-6D6B335099BC}"/>
              </a:ext>
            </a:extLst>
          </p:cNvPr>
          <p:cNvSpPr txBox="1"/>
          <p:nvPr userDrawn="1"/>
        </p:nvSpPr>
        <p:spPr bwMode="gray">
          <a:xfrm>
            <a:off x="171041" y="2273093"/>
            <a:ext cx="1288712" cy="380361"/>
          </a:xfrm>
          <a:prstGeom prst="rect">
            <a:avLst/>
          </a:prstGeom>
          <a:noFill/>
        </p:spPr>
        <p:txBody>
          <a:bodyPr wrap="square" lIns="0" tIns="0" rIns="0" bIns="0" rtlCol="0">
            <a:spAutoFit/>
          </a:bodyPr>
          <a:lstStyle/>
          <a:p>
            <a:pPr algn="r">
              <a:spcBef>
                <a:spcPts val="309"/>
              </a:spcBef>
            </a:pPr>
            <a:r>
              <a:rPr lang="en-US" sz="618" dirty="0">
                <a:solidFill>
                  <a:schemeClr val="bg1"/>
                </a:solidFill>
              </a:rPr>
              <a:t>Meet aspirational giving </a:t>
            </a:r>
            <a:br>
              <a:rPr lang="en-US" sz="618" dirty="0">
                <a:solidFill>
                  <a:schemeClr val="bg1"/>
                </a:solidFill>
              </a:rPr>
            </a:br>
            <a:r>
              <a:rPr lang="en-US" sz="618" dirty="0">
                <a:solidFill>
                  <a:schemeClr val="bg1"/>
                </a:solidFill>
              </a:rPr>
              <a:t>goals in an era of competing fundraising priorities and shifting donor interest</a:t>
            </a:r>
          </a:p>
        </p:txBody>
      </p:sp>
      <p:sp>
        <p:nvSpPr>
          <p:cNvPr id="24" name="TextBox 23">
            <a:extLst>
              <a:ext uri="{FF2B5EF4-FFF2-40B4-BE49-F238E27FC236}">
                <a16:creationId xmlns:a16="http://schemas.microsoft.com/office/drawing/2014/main" id="{759E70D6-BB5C-AA06-161B-6531D535FEEC}"/>
              </a:ext>
            </a:extLst>
          </p:cNvPr>
          <p:cNvSpPr txBox="1"/>
          <p:nvPr userDrawn="1"/>
        </p:nvSpPr>
        <p:spPr bwMode="gray">
          <a:xfrm>
            <a:off x="397437" y="4129708"/>
            <a:ext cx="2817748" cy="266227"/>
          </a:xfrm>
          <a:prstGeom prst="rect">
            <a:avLst/>
          </a:prstGeom>
          <a:noFill/>
        </p:spPr>
        <p:txBody>
          <a:bodyPr wrap="square" lIns="0" tIns="0" rIns="0" bIns="0" rtlCol="0">
            <a:spAutoFit/>
          </a:bodyPr>
          <a:lstStyle/>
          <a:p>
            <a:pPr>
              <a:spcBef>
                <a:spcPts val="309"/>
              </a:spcBef>
            </a:pPr>
            <a:r>
              <a:rPr lang="en-US" sz="865" dirty="0">
                <a:solidFill>
                  <a:schemeClr val="bg1"/>
                </a:solidFill>
                <a:latin typeface="+mj-lt"/>
              </a:rPr>
              <a:t>We partner with </a:t>
            </a:r>
            <a:r>
              <a:rPr lang="en-US" sz="865" dirty="0">
                <a:solidFill>
                  <a:schemeClr val="accent6"/>
                </a:solidFill>
                <a:latin typeface="+mj-lt"/>
              </a:rPr>
              <a:t>2,800+</a:t>
            </a:r>
            <a:r>
              <a:rPr lang="en-US" sz="865" dirty="0">
                <a:solidFill>
                  <a:schemeClr val="bg1"/>
                </a:solidFill>
                <a:latin typeface="+mj-lt"/>
              </a:rPr>
              <a:t> institutions to accelerate progress, deliver results, and enable lasting change. </a:t>
            </a:r>
          </a:p>
        </p:txBody>
      </p:sp>
      <p:sp>
        <p:nvSpPr>
          <p:cNvPr id="25" name="TextBox 24">
            <a:extLst>
              <a:ext uri="{FF2B5EF4-FFF2-40B4-BE49-F238E27FC236}">
                <a16:creationId xmlns:a16="http://schemas.microsoft.com/office/drawing/2014/main" id="{7D2A52BE-761F-C1DD-B06F-50FF1C27399B}"/>
              </a:ext>
            </a:extLst>
          </p:cNvPr>
          <p:cNvSpPr txBox="1"/>
          <p:nvPr userDrawn="1"/>
        </p:nvSpPr>
        <p:spPr bwMode="gray">
          <a:xfrm>
            <a:off x="3781727" y="4129708"/>
            <a:ext cx="2452331" cy="266227"/>
          </a:xfrm>
          <a:prstGeom prst="rect">
            <a:avLst/>
          </a:prstGeom>
          <a:noFill/>
        </p:spPr>
        <p:txBody>
          <a:bodyPr wrap="square" lIns="0" tIns="0" rIns="0" bIns="0" rtlCol="0">
            <a:spAutoFit/>
          </a:bodyPr>
          <a:lstStyle/>
          <a:p>
            <a:pPr>
              <a:spcBef>
                <a:spcPts val="309"/>
              </a:spcBef>
            </a:pPr>
            <a:r>
              <a:rPr lang="en-US" sz="865" dirty="0">
                <a:solidFill>
                  <a:schemeClr val="accent6"/>
                </a:solidFill>
                <a:latin typeface="+mj-lt"/>
              </a:rPr>
              <a:t>95%+ </a:t>
            </a:r>
            <a:r>
              <a:rPr lang="en-US" sz="865" dirty="0">
                <a:solidFill>
                  <a:schemeClr val="bg1"/>
                </a:solidFill>
                <a:latin typeface="+mj-lt"/>
              </a:rPr>
              <a:t>of our partners return to us year after year because of results we achieve, together.</a:t>
            </a:r>
          </a:p>
        </p:txBody>
      </p:sp>
      <p:cxnSp>
        <p:nvCxnSpPr>
          <p:cNvPr id="26" name="Straight Connector 25">
            <a:extLst>
              <a:ext uri="{FF2B5EF4-FFF2-40B4-BE49-F238E27FC236}">
                <a16:creationId xmlns:a16="http://schemas.microsoft.com/office/drawing/2014/main" id="{C01F0A1E-185A-1F7B-7111-56DA62DE784A}"/>
              </a:ext>
              <a:ext uri="{C183D7F6-B498-43B3-948B-1728B52AA6E4}">
                <adec:decorative xmlns:adec="http://schemas.microsoft.com/office/drawing/2017/decorative" val="1"/>
              </a:ext>
            </a:extLst>
          </p:cNvPr>
          <p:cNvCxnSpPr>
            <a:cxnSpLocks/>
          </p:cNvCxnSpPr>
          <p:nvPr userDrawn="1"/>
        </p:nvCxnSpPr>
        <p:spPr bwMode="gray">
          <a:xfrm flipH="1">
            <a:off x="3228179" y="1220678"/>
            <a:ext cx="0" cy="830782"/>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4A7FFF7-AB8D-77BF-27B8-B646B51DD659}"/>
              </a:ext>
              <a:ext uri="{C183D7F6-B498-43B3-948B-1728B52AA6E4}">
                <adec:decorative xmlns:adec="http://schemas.microsoft.com/office/drawing/2017/decorative" val="1"/>
              </a:ext>
            </a:extLst>
          </p:cNvPr>
          <p:cNvCxnSpPr>
            <a:cxnSpLocks/>
          </p:cNvCxnSpPr>
          <p:nvPr userDrawn="1"/>
        </p:nvCxnSpPr>
        <p:spPr bwMode="gray">
          <a:xfrm flipH="1">
            <a:off x="3605474" y="1854167"/>
            <a:ext cx="730484" cy="413124"/>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AA8BF41-5A16-BA87-7795-BC7243D7427D}"/>
              </a:ext>
              <a:ext uri="{C183D7F6-B498-43B3-948B-1728B52AA6E4}">
                <adec:decorative xmlns:adec="http://schemas.microsoft.com/office/drawing/2017/decorative" val="1"/>
              </a:ext>
            </a:extLst>
          </p:cNvPr>
          <p:cNvCxnSpPr>
            <a:cxnSpLocks/>
          </p:cNvCxnSpPr>
          <p:nvPr userDrawn="1"/>
        </p:nvCxnSpPr>
        <p:spPr bwMode="gray">
          <a:xfrm>
            <a:off x="2111671" y="1854167"/>
            <a:ext cx="742717" cy="411948"/>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3C3363-36B6-8373-72BE-97F3B16E34E2}"/>
              </a:ext>
              <a:ext uri="{C183D7F6-B498-43B3-948B-1728B52AA6E4}">
                <adec:decorative xmlns:adec="http://schemas.microsoft.com/office/drawing/2017/decorative" val="1"/>
              </a:ext>
            </a:extLst>
          </p:cNvPr>
          <p:cNvCxnSpPr>
            <a:cxnSpLocks/>
          </p:cNvCxnSpPr>
          <p:nvPr userDrawn="1"/>
        </p:nvCxnSpPr>
        <p:spPr bwMode="gray">
          <a:xfrm flipV="1">
            <a:off x="2130183" y="2701960"/>
            <a:ext cx="721545" cy="395344"/>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87E4EC-616F-DC92-6F94-A7C243E246C4}"/>
              </a:ext>
              <a:ext uri="{C183D7F6-B498-43B3-948B-1728B52AA6E4}">
                <adec:decorative xmlns:adec="http://schemas.microsoft.com/office/drawing/2017/decorative" val="1"/>
              </a:ext>
            </a:extLst>
          </p:cNvPr>
          <p:cNvCxnSpPr>
            <a:cxnSpLocks/>
          </p:cNvCxnSpPr>
          <p:nvPr userDrawn="1"/>
        </p:nvCxnSpPr>
        <p:spPr bwMode="gray">
          <a:xfrm flipH="1" flipV="1">
            <a:off x="3602649" y="2695347"/>
            <a:ext cx="733310" cy="410474"/>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F1FA217-FBFA-AFD0-65AA-83E9A1C8B425}"/>
              </a:ext>
              <a:ext uri="{C183D7F6-B498-43B3-948B-1728B52AA6E4}">
                <adec:decorative xmlns:adec="http://schemas.microsoft.com/office/drawing/2017/decorative" val="1"/>
              </a:ext>
            </a:extLst>
          </p:cNvPr>
          <p:cNvCxnSpPr>
            <a:cxnSpLocks/>
          </p:cNvCxnSpPr>
          <p:nvPr userDrawn="1"/>
        </p:nvCxnSpPr>
        <p:spPr bwMode="gray">
          <a:xfrm>
            <a:off x="3231065" y="2920740"/>
            <a:ext cx="0" cy="808908"/>
          </a:xfrm>
          <a:prstGeom prst="line">
            <a:avLst/>
          </a:prstGeom>
          <a:ln w="190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20B9CD-00E6-E5D4-3EFE-2496FEE936CD}"/>
              </a:ext>
              <a:ext uri="{C183D7F6-B498-43B3-948B-1728B52AA6E4}">
                <adec:decorative xmlns:adec="http://schemas.microsoft.com/office/drawing/2017/decorative" val="1"/>
              </a:ext>
            </a:extLst>
          </p:cNvPr>
          <p:cNvCxnSpPr>
            <a:cxnSpLocks/>
          </p:cNvCxnSpPr>
          <p:nvPr userDrawn="1"/>
        </p:nvCxnSpPr>
        <p:spPr bwMode="gray">
          <a:xfrm>
            <a:off x="327664" y="4138524"/>
            <a:ext cx="0" cy="24850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B03C70-B4D3-199C-F5DF-EEE4DD5307F2}"/>
              </a:ext>
              <a:ext uri="{C183D7F6-B498-43B3-948B-1728B52AA6E4}">
                <adec:decorative xmlns:adec="http://schemas.microsoft.com/office/drawing/2017/decorative" val="1"/>
              </a:ext>
            </a:extLst>
          </p:cNvPr>
          <p:cNvCxnSpPr>
            <a:cxnSpLocks/>
          </p:cNvCxnSpPr>
          <p:nvPr userDrawn="1"/>
        </p:nvCxnSpPr>
        <p:spPr bwMode="gray">
          <a:xfrm>
            <a:off x="3712635" y="4138941"/>
            <a:ext cx="0" cy="2476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C5FE8A99-6A26-9DFA-D8E9-713DE08D127E}"/>
              </a:ext>
              <a:ext uri="{C183D7F6-B498-43B3-948B-1728B52AA6E4}">
                <adec:decorative xmlns:adec="http://schemas.microsoft.com/office/drawing/2017/decorative" val="1"/>
              </a:ext>
            </a:extLst>
          </p:cNvPr>
          <p:cNvGrpSpPr/>
          <p:nvPr userDrawn="1"/>
        </p:nvGrpSpPr>
        <p:grpSpPr>
          <a:xfrm>
            <a:off x="2149858" y="1157622"/>
            <a:ext cx="293346" cy="395344"/>
            <a:chOff x="3204476" y="1751462"/>
            <a:chExt cx="460972" cy="640080"/>
          </a:xfrm>
        </p:grpSpPr>
        <p:sp>
          <p:nvSpPr>
            <p:cNvPr id="35" name="Freeform 50">
              <a:extLst>
                <a:ext uri="{FF2B5EF4-FFF2-40B4-BE49-F238E27FC236}">
                  <a16:creationId xmlns:a16="http://schemas.microsoft.com/office/drawing/2014/main" id="{B60D99E7-3EC1-5C2E-6DA7-E497B180A9C0}"/>
                </a:ext>
              </a:extLst>
            </p:cNvPr>
            <p:cNvSpPr/>
            <p:nvPr/>
          </p:nvSpPr>
          <p:spPr>
            <a:xfrm>
              <a:off x="3207045" y="2066740"/>
              <a:ext cx="458403" cy="9525"/>
            </a:xfrm>
            <a:custGeom>
              <a:avLst/>
              <a:gdLst>
                <a:gd name="connsiteX0" fmla="*/ 0 w 458403"/>
                <a:gd name="connsiteY0" fmla="*/ 0 h 9525"/>
                <a:gd name="connsiteX1" fmla="*/ 458403 w 458403"/>
                <a:gd name="connsiteY1" fmla="*/ 0 h 9525"/>
              </a:gdLst>
              <a:ahLst/>
              <a:cxnLst>
                <a:cxn ang="0">
                  <a:pos x="connsiteX0" y="connsiteY0"/>
                </a:cxn>
                <a:cxn ang="0">
                  <a:pos x="connsiteX1" y="connsiteY1"/>
                </a:cxn>
              </a:cxnLst>
              <a:rect l="l" t="t" r="r" b="b"/>
              <a:pathLst>
                <a:path w="458403" h="9525">
                  <a:moveTo>
                    <a:pt x="0" y="0"/>
                  </a:moveTo>
                  <a:lnTo>
                    <a:pt x="458403" y="0"/>
                  </a:lnTo>
                </a:path>
              </a:pathLst>
            </a:custGeom>
            <a:ln w="12700" cap="rnd">
              <a:solidFill>
                <a:srgbClr val="FFFFFF"/>
              </a:solidFill>
              <a:prstDash val="solid"/>
              <a:round/>
            </a:ln>
          </p:spPr>
          <p:txBody>
            <a:bodyPr rtlCol="0" anchor="ctr"/>
            <a:lstStyle/>
            <a:p>
              <a:endParaRPr lang="en-US" sz="1112"/>
            </a:p>
          </p:txBody>
        </p:sp>
        <p:sp>
          <p:nvSpPr>
            <p:cNvPr id="36" name="Freeform 55">
              <a:extLst>
                <a:ext uri="{FF2B5EF4-FFF2-40B4-BE49-F238E27FC236}">
                  <a16:creationId xmlns:a16="http://schemas.microsoft.com/office/drawing/2014/main" id="{C8C54C84-B9CB-A6B8-E6E5-C65F91560B83}"/>
                </a:ext>
              </a:extLst>
            </p:cNvPr>
            <p:cNvSpPr/>
            <p:nvPr/>
          </p:nvSpPr>
          <p:spPr>
            <a:xfrm>
              <a:off x="3204476" y="1751462"/>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sz="1112" dirty="0"/>
            </a:p>
          </p:txBody>
        </p:sp>
      </p:grpSp>
      <p:sp>
        <p:nvSpPr>
          <p:cNvPr id="37" name="Freeform 39">
            <a:extLst>
              <a:ext uri="{FF2B5EF4-FFF2-40B4-BE49-F238E27FC236}">
                <a16:creationId xmlns:a16="http://schemas.microsoft.com/office/drawing/2014/main" id="{17A9C23B-C87A-9AE5-B667-C88E50A14D56}"/>
              </a:ext>
              <a:ext uri="{C183D7F6-B498-43B3-948B-1728B52AA6E4}">
                <adec:decorative xmlns:adec="http://schemas.microsoft.com/office/drawing/2017/decorative" val="1"/>
              </a:ext>
            </a:extLst>
          </p:cNvPr>
          <p:cNvSpPr/>
          <p:nvPr userDrawn="1"/>
        </p:nvSpPr>
        <p:spPr>
          <a:xfrm rot="20773201">
            <a:off x="2400630" y="1172353"/>
            <a:ext cx="376470" cy="365881"/>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80"/>
                  <a:pt x="428213" y="552450"/>
                  <a:pt x="275860" y="552450"/>
                </a:cubicBezTo>
                <a:cubicBezTo>
                  <a:pt x="123507" y="552450"/>
                  <a:pt x="0" y="428780"/>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38" name="Graphic 37">
            <a:extLst>
              <a:ext uri="{FF2B5EF4-FFF2-40B4-BE49-F238E27FC236}">
                <a16:creationId xmlns:a16="http://schemas.microsoft.com/office/drawing/2014/main" id="{5939BA14-93D9-C171-703C-1B491066E2AD}"/>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81839" y="1243622"/>
            <a:ext cx="211226" cy="205014"/>
          </a:xfrm>
          <a:prstGeom prst="rect">
            <a:avLst/>
          </a:prstGeom>
        </p:spPr>
      </p:pic>
      <p:grpSp>
        <p:nvGrpSpPr>
          <p:cNvPr id="39" name="Group 38">
            <a:extLst>
              <a:ext uri="{FF2B5EF4-FFF2-40B4-BE49-F238E27FC236}">
                <a16:creationId xmlns:a16="http://schemas.microsoft.com/office/drawing/2014/main" id="{9BAA3003-BFA5-4D75-9ACA-5D2AA362A909}"/>
              </a:ext>
              <a:ext uri="{C183D7F6-B498-43B3-948B-1728B52AA6E4}">
                <adec:decorative xmlns:adec="http://schemas.microsoft.com/office/drawing/2017/decorative" val="1"/>
              </a:ext>
            </a:extLst>
          </p:cNvPr>
          <p:cNvGrpSpPr/>
          <p:nvPr userDrawn="1"/>
        </p:nvGrpSpPr>
        <p:grpSpPr>
          <a:xfrm>
            <a:off x="1530571" y="2272780"/>
            <a:ext cx="156661" cy="395344"/>
            <a:chOff x="2114907" y="3609281"/>
            <a:chExt cx="246182" cy="640080"/>
          </a:xfrm>
        </p:grpSpPr>
        <p:sp>
          <p:nvSpPr>
            <p:cNvPr id="40" name="Freeform 67">
              <a:extLst>
                <a:ext uri="{FF2B5EF4-FFF2-40B4-BE49-F238E27FC236}">
                  <a16:creationId xmlns:a16="http://schemas.microsoft.com/office/drawing/2014/main" id="{1F80E32B-C696-2CBF-BDDC-81FD0D579172}"/>
                </a:ext>
              </a:extLst>
            </p:cNvPr>
            <p:cNvSpPr/>
            <p:nvPr/>
          </p:nvSpPr>
          <p:spPr>
            <a:xfrm>
              <a:off x="2117476" y="3924559"/>
              <a:ext cx="243613" cy="9525"/>
            </a:xfrm>
            <a:custGeom>
              <a:avLst/>
              <a:gdLst>
                <a:gd name="connsiteX0" fmla="*/ 0 w 243613"/>
                <a:gd name="connsiteY0" fmla="*/ 0 h 9525"/>
                <a:gd name="connsiteX1" fmla="*/ 243613 w 243613"/>
                <a:gd name="connsiteY1" fmla="*/ 0 h 9525"/>
              </a:gdLst>
              <a:ahLst/>
              <a:cxnLst>
                <a:cxn ang="0">
                  <a:pos x="connsiteX0" y="connsiteY0"/>
                </a:cxn>
                <a:cxn ang="0">
                  <a:pos x="connsiteX1" y="connsiteY1"/>
                </a:cxn>
              </a:cxnLst>
              <a:rect l="l" t="t" r="r" b="b"/>
              <a:pathLst>
                <a:path w="243613" h="9525">
                  <a:moveTo>
                    <a:pt x="0" y="0"/>
                  </a:moveTo>
                  <a:lnTo>
                    <a:pt x="243613" y="0"/>
                  </a:lnTo>
                </a:path>
              </a:pathLst>
            </a:custGeom>
            <a:ln w="12700" cap="rnd">
              <a:solidFill>
                <a:srgbClr val="FFFFFF"/>
              </a:solidFill>
              <a:prstDash val="solid"/>
              <a:round/>
            </a:ln>
          </p:spPr>
          <p:txBody>
            <a:bodyPr rtlCol="0" anchor="ctr"/>
            <a:lstStyle/>
            <a:p>
              <a:endParaRPr lang="en-US" sz="1112"/>
            </a:p>
          </p:txBody>
        </p:sp>
        <p:sp>
          <p:nvSpPr>
            <p:cNvPr id="41" name="Freeform 69">
              <a:extLst>
                <a:ext uri="{FF2B5EF4-FFF2-40B4-BE49-F238E27FC236}">
                  <a16:creationId xmlns:a16="http://schemas.microsoft.com/office/drawing/2014/main" id="{A67E7416-AFE4-87C8-D4E6-34328ED4C577}"/>
                </a:ext>
              </a:extLst>
            </p:cNvPr>
            <p:cNvSpPr/>
            <p:nvPr/>
          </p:nvSpPr>
          <p:spPr>
            <a:xfrm>
              <a:off x="2114907" y="3609281"/>
              <a:ext cx="9512" cy="640080"/>
            </a:xfrm>
            <a:custGeom>
              <a:avLst/>
              <a:gdLst>
                <a:gd name="connsiteX0" fmla="*/ 0 w 9512"/>
                <a:gd name="connsiteY0" fmla="*/ 0 h 801623"/>
                <a:gd name="connsiteX1" fmla="*/ 0 w 9512"/>
                <a:gd name="connsiteY1" fmla="*/ 801624 h 801623"/>
              </a:gdLst>
              <a:ahLst/>
              <a:cxnLst>
                <a:cxn ang="0">
                  <a:pos x="connsiteX0" y="connsiteY0"/>
                </a:cxn>
                <a:cxn ang="0">
                  <a:pos x="connsiteX1" y="connsiteY1"/>
                </a:cxn>
              </a:cxnLst>
              <a:rect l="l" t="t" r="r" b="b"/>
              <a:pathLst>
                <a:path w="9512" h="801623">
                  <a:moveTo>
                    <a:pt x="0" y="0"/>
                  </a:moveTo>
                  <a:lnTo>
                    <a:pt x="0" y="801624"/>
                  </a:lnTo>
                </a:path>
              </a:pathLst>
            </a:custGeom>
            <a:ln w="12700" cap="rnd">
              <a:solidFill>
                <a:srgbClr val="FFFFFF"/>
              </a:solidFill>
              <a:prstDash val="solid"/>
              <a:round/>
            </a:ln>
          </p:spPr>
          <p:txBody>
            <a:bodyPr rtlCol="0" anchor="ctr"/>
            <a:lstStyle/>
            <a:p>
              <a:endParaRPr lang="en-US" sz="1112" dirty="0"/>
            </a:p>
          </p:txBody>
        </p:sp>
      </p:grpSp>
      <p:sp>
        <p:nvSpPr>
          <p:cNvPr id="42" name="Freeform 61">
            <a:extLst>
              <a:ext uri="{FF2B5EF4-FFF2-40B4-BE49-F238E27FC236}">
                <a16:creationId xmlns:a16="http://schemas.microsoft.com/office/drawing/2014/main" id="{40B9F53A-834C-229B-6B7C-CD88929F917D}"/>
              </a:ext>
              <a:ext uri="{C183D7F6-B498-43B3-948B-1728B52AA6E4}">
                <adec:decorative xmlns:adec="http://schemas.microsoft.com/office/drawing/2017/decorative" val="1"/>
              </a:ext>
            </a:extLst>
          </p:cNvPr>
          <p:cNvSpPr/>
          <p:nvPr userDrawn="1"/>
        </p:nvSpPr>
        <p:spPr>
          <a:xfrm>
            <a:off x="1675623" y="2287450"/>
            <a:ext cx="376599" cy="366006"/>
          </a:xfrm>
          <a:custGeom>
            <a:avLst/>
            <a:gdLst>
              <a:gd name="connsiteX0" fmla="*/ 513717 w 551908"/>
              <a:gd name="connsiteY0" fmla="*/ 416479 h 552638"/>
              <a:gd name="connsiteX1" fmla="*/ 415929 w 551908"/>
              <a:gd name="connsiteY1" fmla="*/ 38242 h 552638"/>
              <a:gd name="connsiteX2" fmla="*/ 38191 w 551908"/>
              <a:gd name="connsiteY2" fmla="*/ 136159 h 552638"/>
              <a:gd name="connsiteX3" fmla="*/ 135979 w 551908"/>
              <a:gd name="connsiteY3" fmla="*/ 514396 h 552638"/>
              <a:gd name="connsiteX4" fmla="*/ 513717 w 551908"/>
              <a:gd name="connsiteY4" fmla="*/ 416479 h 55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908" h="552638">
                <a:moveTo>
                  <a:pt x="513717" y="416479"/>
                </a:moveTo>
                <a:cubicBezTo>
                  <a:pt x="591053" y="285034"/>
                  <a:pt x="547201" y="115680"/>
                  <a:pt x="415929" y="38242"/>
                </a:cubicBezTo>
                <a:cubicBezTo>
                  <a:pt x="284658" y="-39197"/>
                  <a:pt x="115527" y="4714"/>
                  <a:pt x="38191" y="136159"/>
                </a:cubicBezTo>
                <a:cubicBezTo>
                  <a:pt x="-39145" y="267604"/>
                  <a:pt x="4707" y="436958"/>
                  <a:pt x="135979" y="514396"/>
                </a:cubicBezTo>
                <a:cubicBezTo>
                  <a:pt x="267250" y="591835"/>
                  <a:pt x="436381" y="547925"/>
                  <a:pt x="513717" y="416479"/>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43" name="Graphic 42">
            <a:extLst>
              <a:ext uri="{FF2B5EF4-FFF2-40B4-BE49-F238E27FC236}">
                <a16:creationId xmlns:a16="http://schemas.microsoft.com/office/drawing/2014/main" id="{ED5BB0B1-EEFB-9EBC-E099-90C50BBCE812}"/>
              </a:ext>
              <a:ext uri="{C183D7F6-B498-43B3-948B-1728B52AA6E4}">
                <adec:decorative xmlns:adec="http://schemas.microsoft.com/office/drawing/2017/decorative" val="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52516" y="2378014"/>
            <a:ext cx="223574" cy="176492"/>
          </a:xfrm>
          <a:prstGeom prst="rect">
            <a:avLst/>
          </a:prstGeom>
        </p:spPr>
      </p:pic>
      <p:grpSp>
        <p:nvGrpSpPr>
          <p:cNvPr id="44" name="Group 43">
            <a:extLst>
              <a:ext uri="{FF2B5EF4-FFF2-40B4-BE49-F238E27FC236}">
                <a16:creationId xmlns:a16="http://schemas.microsoft.com/office/drawing/2014/main" id="{FDCF141E-49A0-88AF-BC51-2BB556E60AC5}"/>
              </a:ext>
              <a:ext uri="{C183D7F6-B498-43B3-948B-1728B52AA6E4}">
                <adec:decorative xmlns:adec="http://schemas.microsoft.com/office/drawing/2017/decorative" val="1"/>
              </a:ext>
            </a:extLst>
          </p:cNvPr>
          <p:cNvGrpSpPr/>
          <p:nvPr userDrawn="1"/>
        </p:nvGrpSpPr>
        <p:grpSpPr>
          <a:xfrm>
            <a:off x="2176982" y="3400491"/>
            <a:ext cx="254119" cy="395344"/>
            <a:chOff x="3373372" y="5556752"/>
            <a:chExt cx="399330" cy="640080"/>
          </a:xfrm>
        </p:grpSpPr>
        <p:sp>
          <p:nvSpPr>
            <p:cNvPr id="45" name="Freeform 92">
              <a:extLst>
                <a:ext uri="{FF2B5EF4-FFF2-40B4-BE49-F238E27FC236}">
                  <a16:creationId xmlns:a16="http://schemas.microsoft.com/office/drawing/2014/main" id="{FD052BA5-5DE9-A49F-C1BE-6D25CFB31BDF}"/>
                </a:ext>
              </a:extLst>
            </p:cNvPr>
            <p:cNvSpPr/>
            <p:nvPr/>
          </p:nvSpPr>
          <p:spPr>
            <a:xfrm>
              <a:off x="3375940" y="5872030"/>
              <a:ext cx="396762" cy="9525"/>
            </a:xfrm>
            <a:custGeom>
              <a:avLst/>
              <a:gdLst>
                <a:gd name="connsiteX0" fmla="*/ 0 w 396762"/>
                <a:gd name="connsiteY0" fmla="*/ 0 h 9525"/>
                <a:gd name="connsiteX1" fmla="*/ 396763 w 396762"/>
                <a:gd name="connsiteY1" fmla="*/ 0 h 9525"/>
              </a:gdLst>
              <a:ahLst/>
              <a:cxnLst>
                <a:cxn ang="0">
                  <a:pos x="connsiteX0" y="connsiteY0"/>
                </a:cxn>
                <a:cxn ang="0">
                  <a:pos x="connsiteX1" y="connsiteY1"/>
                </a:cxn>
              </a:cxnLst>
              <a:rect l="l" t="t" r="r" b="b"/>
              <a:pathLst>
                <a:path w="396762" h="9525">
                  <a:moveTo>
                    <a:pt x="0" y="0"/>
                  </a:moveTo>
                  <a:lnTo>
                    <a:pt x="396763" y="0"/>
                  </a:lnTo>
                </a:path>
              </a:pathLst>
            </a:custGeom>
            <a:ln w="12700" cap="rnd">
              <a:solidFill>
                <a:srgbClr val="FFFFFF"/>
              </a:solidFill>
              <a:prstDash val="solid"/>
              <a:round/>
            </a:ln>
          </p:spPr>
          <p:txBody>
            <a:bodyPr rtlCol="0" anchor="ctr"/>
            <a:lstStyle/>
            <a:p>
              <a:endParaRPr lang="en-US" sz="1112"/>
            </a:p>
          </p:txBody>
        </p:sp>
        <p:sp>
          <p:nvSpPr>
            <p:cNvPr id="46" name="Freeform 93">
              <a:extLst>
                <a:ext uri="{FF2B5EF4-FFF2-40B4-BE49-F238E27FC236}">
                  <a16:creationId xmlns:a16="http://schemas.microsoft.com/office/drawing/2014/main" id="{8CA85FBA-1869-957A-65FA-6055B39F37D6}"/>
                </a:ext>
              </a:extLst>
            </p:cNvPr>
            <p:cNvSpPr/>
            <p:nvPr/>
          </p:nvSpPr>
          <p:spPr>
            <a:xfrm>
              <a:off x="3373372" y="5556752"/>
              <a:ext cx="9512" cy="640080"/>
            </a:xfrm>
            <a:custGeom>
              <a:avLst/>
              <a:gdLst>
                <a:gd name="connsiteX0" fmla="*/ 0 w 9512"/>
                <a:gd name="connsiteY0" fmla="*/ 0 h 671417"/>
                <a:gd name="connsiteX1" fmla="*/ 0 w 9512"/>
                <a:gd name="connsiteY1" fmla="*/ 671417 h 671417"/>
              </a:gdLst>
              <a:ahLst/>
              <a:cxnLst>
                <a:cxn ang="0">
                  <a:pos x="connsiteX0" y="connsiteY0"/>
                </a:cxn>
                <a:cxn ang="0">
                  <a:pos x="connsiteX1" y="connsiteY1"/>
                </a:cxn>
              </a:cxnLst>
              <a:rect l="l" t="t" r="r" b="b"/>
              <a:pathLst>
                <a:path w="9512" h="671417">
                  <a:moveTo>
                    <a:pt x="0" y="0"/>
                  </a:moveTo>
                  <a:lnTo>
                    <a:pt x="0" y="671417"/>
                  </a:lnTo>
                </a:path>
              </a:pathLst>
            </a:custGeom>
            <a:ln w="12700" cap="rnd">
              <a:solidFill>
                <a:srgbClr val="FFFFFF"/>
              </a:solidFill>
              <a:prstDash val="solid"/>
              <a:round/>
            </a:ln>
          </p:spPr>
          <p:txBody>
            <a:bodyPr rtlCol="0" anchor="ctr"/>
            <a:lstStyle/>
            <a:p>
              <a:endParaRPr lang="en-US" sz="1112"/>
            </a:p>
          </p:txBody>
        </p:sp>
      </p:grpSp>
      <p:sp>
        <p:nvSpPr>
          <p:cNvPr id="47" name="Freeform 78">
            <a:extLst>
              <a:ext uri="{FF2B5EF4-FFF2-40B4-BE49-F238E27FC236}">
                <a16:creationId xmlns:a16="http://schemas.microsoft.com/office/drawing/2014/main" id="{E7B94AC1-F456-E1FD-9523-281F8E2C17E4}"/>
              </a:ext>
              <a:ext uri="{C183D7F6-B498-43B3-948B-1728B52AA6E4}">
                <adec:decorative xmlns:adec="http://schemas.microsoft.com/office/drawing/2017/decorative" val="1"/>
              </a:ext>
            </a:extLst>
          </p:cNvPr>
          <p:cNvSpPr/>
          <p:nvPr userDrawn="1"/>
        </p:nvSpPr>
        <p:spPr>
          <a:xfrm rot="20773201">
            <a:off x="2399625" y="3414555"/>
            <a:ext cx="377379" cy="366764"/>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8"/>
                  <a:pt x="123805" y="0"/>
                  <a:pt x="276526" y="0"/>
                </a:cubicBezTo>
                <a:cubicBezTo>
                  <a:pt x="429247" y="0"/>
                  <a:pt x="553052" y="123968"/>
                  <a:pt x="553052" y="276892"/>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48" name="Graphic 47">
            <a:extLst>
              <a:ext uri="{FF2B5EF4-FFF2-40B4-BE49-F238E27FC236}">
                <a16:creationId xmlns:a16="http://schemas.microsoft.com/office/drawing/2014/main" id="{5387E2DB-7937-FD84-F640-D5B0D69CA57B}"/>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477544" y="3493824"/>
            <a:ext cx="223574" cy="216998"/>
          </a:xfrm>
          <a:prstGeom prst="rect">
            <a:avLst/>
          </a:prstGeom>
        </p:spPr>
      </p:pic>
      <p:grpSp>
        <p:nvGrpSpPr>
          <p:cNvPr id="49" name="Group 48">
            <a:extLst>
              <a:ext uri="{FF2B5EF4-FFF2-40B4-BE49-F238E27FC236}">
                <a16:creationId xmlns:a16="http://schemas.microsoft.com/office/drawing/2014/main" id="{B551C7CD-7401-DA61-4CBC-A0BE09285D98}"/>
              </a:ext>
              <a:ext uri="{C183D7F6-B498-43B3-948B-1728B52AA6E4}">
                <adec:decorative xmlns:adec="http://schemas.microsoft.com/office/drawing/2017/decorative" val="1"/>
              </a:ext>
            </a:extLst>
          </p:cNvPr>
          <p:cNvGrpSpPr/>
          <p:nvPr userDrawn="1"/>
        </p:nvGrpSpPr>
        <p:grpSpPr>
          <a:xfrm>
            <a:off x="4004716" y="3400491"/>
            <a:ext cx="284386" cy="395344"/>
            <a:chOff x="6122763" y="5709630"/>
            <a:chExt cx="446893" cy="640080"/>
          </a:xfrm>
        </p:grpSpPr>
        <p:sp>
          <p:nvSpPr>
            <p:cNvPr id="50" name="Freeform 117">
              <a:extLst>
                <a:ext uri="{FF2B5EF4-FFF2-40B4-BE49-F238E27FC236}">
                  <a16:creationId xmlns:a16="http://schemas.microsoft.com/office/drawing/2014/main" id="{5C244EDA-779A-5E13-30BA-AD95B0E086B9}"/>
                </a:ext>
              </a:extLst>
            </p:cNvPr>
            <p:cNvSpPr/>
            <p:nvPr/>
          </p:nvSpPr>
          <p:spPr>
            <a:xfrm>
              <a:off x="6122763" y="6024908"/>
              <a:ext cx="434812" cy="9525"/>
            </a:xfrm>
            <a:custGeom>
              <a:avLst/>
              <a:gdLst>
                <a:gd name="connsiteX0" fmla="*/ 434813 w 434812"/>
                <a:gd name="connsiteY0" fmla="*/ 0 h 9525"/>
                <a:gd name="connsiteX1" fmla="*/ 0 w 434812"/>
                <a:gd name="connsiteY1" fmla="*/ 0 h 9525"/>
              </a:gdLst>
              <a:ahLst/>
              <a:cxnLst>
                <a:cxn ang="0">
                  <a:pos x="connsiteX0" y="connsiteY0"/>
                </a:cxn>
                <a:cxn ang="0">
                  <a:pos x="connsiteX1" y="connsiteY1"/>
                </a:cxn>
              </a:cxnLst>
              <a:rect l="l" t="t" r="r" b="b"/>
              <a:pathLst>
                <a:path w="434812" h="9525">
                  <a:moveTo>
                    <a:pt x="434813" y="0"/>
                  </a:moveTo>
                  <a:lnTo>
                    <a:pt x="0" y="0"/>
                  </a:lnTo>
                </a:path>
              </a:pathLst>
            </a:custGeom>
            <a:ln w="12700" cap="rnd">
              <a:solidFill>
                <a:srgbClr val="FFFFFF"/>
              </a:solidFill>
              <a:prstDash val="solid"/>
              <a:round/>
            </a:ln>
          </p:spPr>
          <p:txBody>
            <a:bodyPr rtlCol="0" anchor="ctr"/>
            <a:lstStyle/>
            <a:p>
              <a:endParaRPr lang="en-US" sz="1112"/>
            </a:p>
          </p:txBody>
        </p:sp>
        <p:sp>
          <p:nvSpPr>
            <p:cNvPr id="51" name="Freeform 121">
              <a:extLst>
                <a:ext uri="{FF2B5EF4-FFF2-40B4-BE49-F238E27FC236}">
                  <a16:creationId xmlns:a16="http://schemas.microsoft.com/office/drawing/2014/main" id="{22EE1D83-F5E9-60E3-A387-1E94EBF6A40F}"/>
                </a:ext>
              </a:extLst>
            </p:cNvPr>
            <p:cNvSpPr/>
            <p:nvPr/>
          </p:nvSpPr>
          <p:spPr>
            <a:xfrm>
              <a:off x="6560144" y="5709630"/>
              <a:ext cx="9512" cy="640080"/>
            </a:xfrm>
            <a:custGeom>
              <a:avLst/>
              <a:gdLst>
                <a:gd name="connsiteX0" fmla="*/ 0 w 9512"/>
                <a:gd name="connsiteY0" fmla="*/ 0 h 695801"/>
                <a:gd name="connsiteX1" fmla="*/ 0 w 9512"/>
                <a:gd name="connsiteY1" fmla="*/ 695801 h 695801"/>
              </a:gdLst>
              <a:ahLst/>
              <a:cxnLst>
                <a:cxn ang="0">
                  <a:pos x="connsiteX0" y="connsiteY0"/>
                </a:cxn>
                <a:cxn ang="0">
                  <a:pos x="connsiteX1" y="connsiteY1"/>
                </a:cxn>
              </a:cxnLst>
              <a:rect l="l" t="t" r="r" b="b"/>
              <a:pathLst>
                <a:path w="9512" h="695801">
                  <a:moveTo>
                    <a:pt x="0" y="0"/>
                  </a:moveTo>
                  <a:lnTo>
                    <a:pt x="0" y="695801"/>
                  </a:lnTo>
                </a:path>
              </a:pathLst>
            </a:custGeom>
            <a:ln w="12700" cap="rnd">
              <a:solidFill>
                <a:srgbClr val="FFFFFF"/>
              </a:solidFill>
              <a:prstDash val="solid"/>
              <a:round/>
            </a:ln>
          </p:spPr>
          <p:txBody>
            <a:bodyPr rtlCol="0" anchor="ctr"/>
            <a:lstStyle/>
            <a:p>
              <a:endParaRPr lang="en-US" sz="1112" dirty="0"/>
            </a:p>
          </p:txBody>
        </p:sp>
      </p:grpSp>
      <p:sp>
        <p:nvSpPr>
          <p:cNvPr id="52" name="Freeform 109">
            <a:extLst>
              <a:ext uri="{FF2B5EF4-FFF2-40B4-BE49-F238E27FC236}">
                <a16:creationId xmlns:a16="http://schemas.microsoft.com/office/drawing/2014/main" id="{A62B7531-AFE4-4E10-6540-03B8F0C523E0}"/>
              </a:ext>
              <a:ext uri="{C183D7F6-B498-43B3-948B-1728B52AA6E4}">
                <adec:decorative xmlns:adec="http://schemas.microsoft.com/office/drawing/2017/decorative" val="1"/>
              </a:ext>
            </a:extLst>
          </p:cNvPr>
          <p:cNvSpPr/>
          <p:nvPr userDrawn="1"/>
        </p:nvSpPr>
        <p:spPr>
          <a:xfrm rot="19433401">
            <a:off x="3697691" y="3414781"/>
            <a:ext cx="377379" cy="366764"/>
          </a:xfrm>
          <a:custGeom>
            <a:avLst/>
            <a:gdLst>
              <a:gd name="connsiteX0" fmla="*/ 553052 w 553051"/>
              <a:gd name="connsiteY0" fmla="*/ 276892 h 553783"/>
              <a:gd name="connsiteX1" fmla="*/ 276526 w 553051"/>
              <a:gd name="connsiteY1" fmla="*/ 553783 h 553783"/>
              <a:gd name="connsiteX2" fmla="*/ 0 w 553051"/>
              <a:gd name="connsiteY2" fmla="*/ 276892 h 553783"/>
              <a:gd name="connsiteX3" fmla="*/ 276526 w 553051"/>
              <a:gd name="connsiteY3" fmla="*/ 0 h 553783"/>
              <a:gd name="connsiteX4" fmla="*/ 553052 w 553051"/>
              <a:gd name="connsiteY4" fmla="*/ 276892 h 553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51" h="553783">
                <a:moveTo>
                  <a:pt x="553052" y="276892"/>
                </a:moveTo>
                <a:cubicBezTo>
                  <a:pt x="553052" y="429815"/>
                  <a:pt x="429247" y="553783"/>
                  <a:pt x="276526" y="553783"/>
                </a:cubicBezTo>
                <a:cubicBezTo>
                  <a:pt x="123805" y="553783"/>
                  <a:pt x="0" y="429815"/>
                  <a:pt x="0" y="276892"/>
                </a:cubicBezTo>
                <a:cubicBezTo>
                  <a:pt x="0" y="123969"/>
                  <a:pt x="123805" y="0"/>
                  <a:pt x="276526" y="0"/>
                </a:cubicBezTo>
                <a:cubicBezTo>
                  <a:pt x="429247" y="0"/>
                  <a:pt x="553052" y="123969"/>
                  <a:pt x="553052" y="276892"/>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pic>
        <p:nvPicPr>
          <p:cNvPr id="53" name="Graphic 52">
            <a:extLst>
              <a:ext uri="{FF2B5EF4-FFF2-40B4-BE49-F238E27FC236}">
                <a16:creationId xmlns:a16="http://schemas.microsoft.com/office/drawing/2014/main" id="{C32B0BC0-52EC-A6DD-461C-1C6D16DF67BC}"/>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774360" y="3515868"/>
            <a:ext cx="223574" cy="199638"/>
          </a:xfrm>
          <a:prstGeom prst="rect">
            <a:avLst/>
          </a:prstGeom>
        </p:spPr>
      </p:pic>
      <p:grpSp>
        <p:nvGrpSpPr>
          <p:cNvPr id="54" name="Group 53">
            <a:extLst>
              <a:ext uri="{FF2B5EF4-FFF2-40B4-BE49-F238E27FC236}">
                <a16:creationId xmlns:a16="http://schemas.microsoft.com/office/drawing/2014/main" id="{43615D95-A0A3-9078-D339-AEFEBE599723}"/>
              </a:ext>
              <a:ext uri="{C183D7F6-B498-43B3-948B-1728B52AA6E4}">
                <adec:decorative xmlns:adec="http://schemas.microsoft.com/office/drawing/2017/decorative" val="1"/>
              </a:ext>
            </a:extLst>
          </p:cNvPr>
          <p:cNvGrpSpPr/>
          <p:nvPr userDrawn="1"/>
        </p:nvGrpSpPr>
        <p:grpSpPr>
          <a:xfrm>
            <a:off x="4044051" y="1157622"/>
            <a:ext cx="268331" cy="395344"/>
            <a:chOff x="6523346" y="1827330"/>
            <a:chExt cx="421663" cy="640080"/>
          </a:xfrm>
        </p:grpSpPr>
        <p:sp>
          <p:nvSpPr>
            <p:cNvPr id="56" name="Freeform 136">
              <a:extLst>
                <a:ext uri="{FF2B5EF4-FFF2-40B4-BE49-F238E27FC236}">
                  <a16:creationId xmlns:a16="http://schemas.microsoft.com/office/drawing/2014/main" id="{8BE3FF88-FB7C-053B-33C3-3D458DFBA66E}"/>
                </a:ext>
              </a:extLst>
            </p:cNvPr>
            <p:cNvSpPr/>
            <p:nvPr/>
          </p:nvSpPr>
          <p:spPr>
            <a:xfrm>
              <a:off x="6523346" y="2142608"/>
              <a:ext cx="414741" cy="9525"/>
            </a:xfrm>
            <a:custGeom>
              <a:avLst/>
              <a:gdLst>
                <a:gd name="connsiteX0" fmla="*/ 414741 w 414741"/>
                <a:gd name="connsiteY0" fmla="*/ 0 h 9525"/>
                <a:gd name="connsiteX1" fmla="*/ 0 w 414741"/>
                <a:gd name="connsiteY1" fmla="*/ 0 h 9525"/>
              </a:gdLst>
              <a:ahLst/>
              <a:cxnLst>
                <a:cxn ang="0">
                  <a:pos x="connsiteX0" y="connsiteY0"/>
                </a:cxn>
                <a:cxn ang="0">
                  <a:pos x="connsiteX1" y="connsiteY1"/>
                </a:cxn>
              </a:cxnLst>
              <a:rect l="l" t="t" r="r" b="b"/>
              <a:pathLst>
                <a:path w="414741" h="9525">
                  <a:moveTo>
                    <a:pt x="414741" y="0"/>
                  </a:moveTo>
                  <a:lnTo>
                    <a:pt x="0" y="0"/>
                  </a:lnTo>
                </a:path>
              </a:pathLst>
            </a:custGeom>
            <a:ln w="12700" cap="flat">
              <a:solidFill>
                <a:srgbClr val="FFFFFF"/>
              </a:solidFill>
              <a:prstDash val="solid"/>
              <a:miter/>
            </a:ln>
          </p:spPr>
          <p:txBody>
            <a:bodyPr rtlCol="0" anchor="ctr"/>
            <a:lstStyle/>
            <a:p>
              <a:endParaRPr lang="en-US" sz="1112"/>
            </a:p>
          </p:txBody>
        </p:sp>
        <p:sp>
          <p:nvSpPr>
            <p:cNvPr id="57" name="Freeform 137">
              <a:extLst>
                <a:ext uri="{FF2B5EF4-FFF2-40B4-BE49-F238E27FC236}">
                  <a16:creationId xmlns:a16="http://schemas.microsoft.com/office/drawing/2014/main" id="{F0DF656F-3289-4EF3-507B-2253CF1863BB}"/>
                </a:ext>
              </a:extLst>
            </p:cNvPr>
            <p:cNvSpPr/>
            <p:nvPr/>
          </p:nvSpPr>
          <p:spPr>
            <a:xfrm>
              <a:off x="6935497" y="1827330"/>
              <a:ext cx="9512" cy="640080"/>
            </a:xfrm>
            <a:custGeom>
              <a:avLst/>
              <a:gdLst>
                <a:gd name="connsiteX0" fmla="*/ 0 w 9512"/>
                <a:gd name="connsiteY0" fmla="*/ 0 h 715899"/>
                <a:gd name="connsiteX1" fmla="*/ 0 w 9512"/>
                <a:gd name="connsiteY1" fmla="*/ 715899 h 715899"/>
              </a:gdLst>
              <a:ahLst/>
              <a:cxnLst>
                <a:cxn ang="0">
                  <a:pos x="connsiteX0" y="connsiteY0"/>
                </a:cxn>
                <a:cxn ang="0">
                  <a:pos x="connsiteX1" y="connsiteY1"/>
                </a:cxn>
              </a:cxnLst>
              <a:rect l="l" t="t" r="r" b="b"/>
              <a:pathLst>
                <a:path w="9512" h="715899">
                  <a:moveTo>
                    <a:pt x="0" y="0"/>
                  </a:moveTo>
                  <a:lnTo>
                    <a:pt x="0" y="715899"/>
                  </a:lnTo>
                </a:path>
              </a:pathLst>
            </a:custGeom>
            <a:ln w="12700" cap="rnd">
              <a:solidFill>
                <a:srgbClr val="FFFFFF"/>
              </a:solidFill>
              <a:prstDash val="solid"/>
              <a:round/>
            </a:ln>
          </p:spPr>
          <p:txBody>
            <a:bodyPr rtlCol="0" anchor="ctr"/>
            <a:lstStyle/>
            <a:p>
              <a:endParaRPr lang="en-US" sz="1112"/>
            </a:p>
          </p:txBody>
        </p:sp>
      </p:grpSp>
      <p:sp>
        <p:nvSpPr>
          <p:cNvPr id="58" name="Freeform 132">
            <a:extLst>
              <a:ext uri="{FF2B5EF4-FFF2-40B4-BE49-F238E27FC236}">
                <a16:creationId xmlns:a16="http://schemas.microsoft.com/office/drawing/2014/main" id="{AAF87351-956A-0EAC-012D-8E92F58B90BA}"/>
              </a:ext>
              <a:ext uri="{C183D7F6-B498-43B3-948B-1728B52AA6E4}">
                <adec:decorative xmlns:adec="http://schemas.microsoft.com/office/drawing/2017/decorative" val="1"/>
              </a:ext>
            </a:extLst>
          </p:cNvPr>
          <p:cNvSpPr/>
          <p:nvPr userDrawn="1"/>
        </p:nvSpPr>
        <p:spPr>
          <a:xfrm>
            <a:off x="3697691" y="1177993"/>
            <a:ext cx="376567" cy="365975"/>
          </a:xfrm>
          <a:custGeom>
            <a:avLst/>
            <a:gdLst>
              <a:gd name="connsiteX0" fmla="*/ 519686 w 551861"/>
              <a:gd name="connsiteY0" fmla="*/ 146899 h 552591"/>
              <a:gd name="connsiteX1" fmla="*/ 146705 w 551861"/>
              <a:gd name="connsiteY1" fmla="*/ 32218 h 552591"/>
              <a:gd name="connsiteX2" fmla="*/ 32175 w 551861"/>
              <a:gd name="connsiteY2" fmla="*/ 405693 h 552591"/>
              <a:gd name="connsiteX3" fmla="*/ 405157 w 551861"/>
              <a:gd name="connsiteY3" fmla="*/ 520374 h 552591"/>
              <a:gd name="connsiteX4" fmla="*/ 519686 w 551861"/>
              <a:gd name="connsiteY4" fmla="*/ 146899 h 55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861" h="552591">
                <a:moveTo>
                  <a:pt x="519686" y="146899"/>
                </a:moveTo>
                <a:cubicBezTo>
                  <a:pt x="448343" y="12120"/>
                  <a:pt x="281305" y="-39220"/>
                  <a:pt x="146705" y="32218"/>
                </a:cubicBezTo>
                <a:cubicBezTo>
                  <a:pt x="12104" y="103655"/>
                  <a:pt x="-39168" y="270914"/>
                  <a:pt x="32175" y="405693"/>
                </a:cubicBezTo>
                <a:cubicBezTo>
                  <a:pt x="103518" y="540472"/>
                  <a:pt x="270556" y="591811"/>
                  <a:pt x="405157" y="520374"/>
                </a:cubicBezTo>
                <a:cubicBezTo>
                  <a:pt x="539758" y="448936"/>
                  <a:pt x="591030" y="281677"/>
                  <a:pt x="519686" y="146899"/>
                </a:cubicBezTo>
                <a:close/>
              </a:path>
            </a:pathLst>
          </a:custGeom>
          <a:solidFill>
            <a:srgbClr val="092746"/>
          </a:solidFill>
          <a:ln w="12700" cap="flat">
            <a:solidFill>
              <a:schemeClr val="bg1"/>
            </a:solidFill>
            <a:prstDash val="solid"/>
            <a:miter/>
          </a:ln>
        </p:spPr>
        <p:txBody>
          <a:bodyPr rtlCol="0" anchor="ctr"/>
          <a:lstStyle/>
          <a:p>
            <a:endParaRPr lang="en-US" sz="1112" dirty="0"/>
          </a:p>
        </p:txBody>
      </p:sp>
      <p:pic>
        <p:nvPicPr>
          <p:cNvPr id="59" name="Graphic 58">
            <a:extLst>
              <a:ext uri="{FF2B5EF4-FFF2-40B4-BE49-F238E27FC236}">
                <a16:creationId xmlns:a16="http://schemas.microsoft.com/office/drawing/2014/main" id="{102A801D-1884-6E00-0DFE-8AE619358938}"/>
              </a:ext>
              <a:ext uri="{C183D7F6-B498-43B3-948B-1728B52AA6E4}">
                <adec:decorative xmlns:adec="http://schemas.microsoft.com/office/drawing/2017/decorative" val="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800629" y="1264053"/>
            <a:ext cx="203249" cy="194641"/>
          </a:xfrm>
          <a:prstGeom prst="rect">
            <a:avLst/>
          </a:prstGeom>
        </p:spPr>
      </p:pic>
      <p:sp>
        <p:nvSpPr>
          <p:cNvPr id="60" name="Freeform 141">
            <a:extLst>
              <a:ext uri="{FF2B5EF4-FFF2-40B4-BE49-F238E27FC236}">
                <a16:creationId xmlns:a16="http://schemas.microsoft.com/office/drawing/2014/main" id="{B1BD5EEE-0A21-21EB-1C1C-F40C87BB615E}"/>
              </a:ext>
              <a:ext uri="{C183D7F6-B498-43B3-948B-1728B52AA6E4}">
                <adec:decorative xmlns:adec="http://schemas.microsoft.com/office/drawing/2017/decorative" val="1"/>
              </a:ext>
            </a:extLst>
          </p:cNvPr>
          <p:cNvSpPr/>
          <p:nvPr userDrawn="1"/>
        </p:nvSpPr>
        <p:spPr>
          <a:xfrm rot="20773201">
            <a:off x="4427076" y="2287512"/>
            <a:ext cx="376470" cy="365881"/>
          </a:xfrm>
          <a:custGeom>
            <a:avLst/>
            <a:gdLst>
              <a:gd name="connsiteX0" fmla="*/ 551720 w 551719"/>
              <a:gd name="connsiteY0" fmla="*/ 276225 h 552449"/>
              <a:gd name="connsiteX1" fmla="*/ 275860 w 551719"/>
              <a:gd name="connsiteY1" fmla="*/ 552450 h 552449"/>
              <a:gd name="connsiteX2" fmla="*/ 0 w 551719"/>
              <a:gd name="connsiteY2" fmla="*/ 276225 h 552449"/>
              <a:gd name="connsiteX3" fmla="*/ 275860 w 551719"/>
              <a:gd name="connsiteY3" fmla="*/ 0 h 552449"/>
              <a:gd name="connsiteX4" fmla="*/ 551720 w 551719"/>
              <a:gd name="connsiteY4" fmla="*/ 276225 h 552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19" h="552449">
                <a:moveTo>
                  <a:pt x="551720" y="276225"/>
                </a:moveTo>
                <a:cubicBezTo>
                  <a:pt x="551720" y="428779"/>
                  <a:pt x="428213" y="552450"/>
                  <a:pt x="275860" y="552450"/>
                </a:cubicBezTo>
                <a:cubicBezTo>
                  <a:pt x="123507" y="552450"/>
                  <a:pt x="0" y="428779"/>
                  <a:pt x="0" y="276225"/>
                </a:cubicBezTo>
                <a:cubicBezTo>
                  <a:pt x="0" y="123670"/>
                  <a:pt x="123507" y="0"/>
                  <a:pt x="275860" y="0"/>
                </a:cubicBezTo>
                <a:cubicBezTo>
                  <a:pt x="428213" y="0"/>
                  <a:pt x="551720" y="123670"/>
                  <a:pt x="551720" y="276225"/>
                </a:cubicBezTo>
                <a:close/>
              </a:path>
            </a:pathLst>
          </a:custGeom>
          <a:solidFill>
            <a:srgbClr val="092746"/>
          </a:solidFill>
          <a:ln w="12700" cap="flat">
            <a:solidFill>
              <a:srgbClr val="FFFFFF"/>
            </a:solidFill>
            <a:prstDash val="solid"/>
            <a:miter/>
          </a:ln>
        </p:spPr>
        <p:txBody>
          <a:bodyPr rtlCol="0" anchor="ctr"/>
          <a:lstStyle/>
          <a:p>
            <a:endParaRPr lang="en-US" sz="1112" dirty="0"/>
          </a:p>
        </p:txBody>
      </p:sp>
      <p:grpSp>
        <p:nvGrpSpPr>
          <p:cNvPr id="62" name="Group 61">
            <a:extLst>
              <a:ext uri="{FF2B5EF4-FFF2-40B4-BE49-F238E27FC236}">
                <a16:creationId xmlns:a16="http://schemas.microsoft.com/office/drawing/2014/main" id="{72A1CF9A-9B25-6DF3-2FFB-D12DCE61D291}"/>
              </a:ext>
              <a:ext uri="{C183D7F6-B498-43B3-948B-1728B52AA6E4}">
                <adec:decorative xmlns:adec="http://schemas.microsoft.com/office/drawing/2017/decorative" val="1"/>
              </a:ext>
            </a:extLst>
          </p:cNvPr>
          <p:cNvGrpSpPr/>
          <p:nvPr userDrawn="1"/>
        </p:nvGrpSpPr>
        <p:grpSpPr>
          <a:xfrm>
            <a:off x="4813625" y="2272780"/>
            <a:ext cx="162714" cy="395344"/>
            <a:chOff x="7672637" y="3652461"/>
            <a:chExt cx="255693" cy="640080"/>
          </a:xfrm>
        </p:grpSpPr>
        <p:sp>
          <p:nvSpPr>
            <p:cNvPr id="63" name="Freeform 145">
              <a:extLst>
                <a:ext uri="{FF2B5EF4-FFF2-40B4-BE49-F238E27FC236}">
                  <a16:creationId xmlns:a16="http://schemas.microsoft.com/office/drawing/2014/main" id="{0BBBE36C-D1CC-ABB9-2B5C-C2598EF7BDA5}"/>
                </a:ext>
              </a:extLst>
            </p:cNvPr>
            <p:cNvSpPr/>
            <p:nvPr/>
          </p:nvSpPr>
          <p:spPr>
            <a:xfrm>
              <a:off x="7672637" y="3967739"/>
              <a:ext cx="234005" cy="9525"/>
            </a:xfrm>
            <a:custGeom>
              <a:avLst/>
              <a:gdLst>
                <a:gd name="connsiteX0" fmla="*/ 234006 w 234005"/>
                <a:gd name="connsiteY0" fmla="*/ 0 h 9525"/>
                <a:gd name="connsiteX1" fmla="*/ 0 w 234005"/>
                <a:gd name="connsiteY1" fmla="*/ 0 h 9525"/>
              </a:gdLst>
              <a:ahLst/>
              <a:cxnLst>
                <a:cxn ang="0">
                  <a:pos x="connsiteX0" y="connsiteY0"/>
                </a:cxn>
                <a:cxn ang="0">
                  <a:pos x="connsiteX1" y="connsiteY1"/>
                </a:cxn>
              </a:cxnLst>
              <a:rect l="l" t="t" r="r" b="b"/>
              <a:pathLst>
                <a:path w="234005" h="9525">
                  <a:moveTo>
                    <a:pt x="234006" y="0"/>
                  </a:moveTo>
                  <a:lnTo>
                    <a:pt x="0" y="0"/>
                  </a:lnTo>
                </a:path>
              </a:pathLst>
            </a:custGeom>
            <a:ln w="12700" cap="rnd">
              <a:solidFill>
                <a:srgbClr val="FFFFFF"/>
              </a:solidFill>
              <a:prstDash val="solid"/>
              <a:round/>
            </a:ln>
          </p:spPr>
          <p:txBody>
            <a:bodyPr rtlCol="0" anchor="ctr"/>
            <a:lstStyle/>
            <a:p>
              <a:endParaRPr lang="en-US" sz="1112"/>
            </a:p>
          </p:txBody>
        </p:sp>
        <p:sp>
          <p:nvSpPr>
            <p:cNvPr id="64" name="Freeform 146">
              <a:extLst>
                <a:ext uri="{FF2B5EF4-FFF2-40B4-BE49-F238E27FC236}">
                  <a16:creationId xmlns:a16="http://schemas.microsoft.com/office/drawing/2014/main" id="{22C427C9-71D5-8FF4-A2F2-5176ED6C0689}"/>
                </a:ext>
              </a:extLst>
            </p:cNvPr>
            <p:cNvSpPr/>
            <p:nvPr/>
          </p:nvSpPr>
          <p:spPr>
            <a:xfrm>
              <a:off x="7918818" y="3652461"/>
              <a:ext cx="9512" cy="640080"/>
            </a:xfrm>
            <a:custGeom>
              <a:avLst/>
              <a:gdLst>
                <a:gd name="connsiteX0" fmla="*/ 0 w 9512"/>
                <a:gd name="connsiteY0" fmla="*/ 685800 h 685800"/>
                <a:gd name="connsiteX1" fmla="*/ 0 w 9512"/>
                <a:gd name="connsiteY1" fmla="*/ 0 h 685800"/>
              </a:gdLst>
              <a:ahLst/>
              <a:cxnLst>
                <a:cxn ang="0">
                  <a:pos x="connsiteX0" y="connsiteY0"/>
                </a:cxn>
                <a:cxn ang="0">
                  <a:pos x="connsiteX1" y="connsiteY1"/>
                </a:cxn>
              </a:cxnLst>
              <a:rect l="l" t="t" r="r" b="b"/>
              <a:pathLst>
                <a:path w="9512" h="685800">
                  <a:moveTo>
                    <a:pt x="0" y="685800"/>
                  </a:moveTo>
                  <a:lnTo>
                    <a:pt x="0" y="0"/>
                  </a:lnTo>
                </a:path>
              </a:pathLst>
            </a:custGeom>
            <a:ln w="12700" cap="rnd">
              <a:solidFill>
                <a:srgbClr val="FFFFFF"/>
              </a:solidFill>
              <a:prstDash val="solid"/>
              <a:round/>
            </a:ln>
          </p:spPr>
          <p:txBody>
            <a:bodyPr rtlCol="0" anchor="ctr"/>
            <a:lstStyle/>
            <a:p>
              <a:endParaRPr lang="en-US" sz="1112"/>
            </a:p>
          </p:txBody>
        </p:sp>
      </p:grpSp>
      <p:pic>
        <p:nvPicPr>
          <p:cNvPr id="65" name="Graphic 64">
            <a:extLst>
              <a:ext uri="{FF2B5EF4-FFF2-40B4-BE49-F238E27FC236}">
                <a16:creationId xmlns:a16="http://schemas.microsoft.com/office/drawing/2014/main" id="{0A4D8993-C779-D8A2-63BA-35B164F9646C}"/>
              </a:ext>
              <a:ext uri="{C183D7F6-B498-43B3-948B-1728B52AA6E4}">
                <adec:decorative xmlns:adec="http://schemas.microsoft.com/office/drawing/2017/decorative" val="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07320" y="2363424"/>
            <a:ext cx="203249" cy="197271"/>
          </a:xfrm>
          <a:prstGeom prst="rect">
            <a:avLst/>
          </a:prstGeom>
        </p:spPr>
      </p:pic>
      <p:sp>
        <p:nvSpPr>
          <p:cNvPr id="66" name="Oval 65">
            <a:extLst>
              <a:ext uri="{FF2B5EF4-FFF2-40B4-BE49-F238E27FC236}">
                <a16:creationId xmlns:a16="http://schemas.microsoft.com/office/drawing/2014/main" id="{F7C8D46F-5AC5-060B-42CB-6099FC194E81}"/>
              </a:ext>
              <a:ext uri="{C183D7F6-B498-43B3-948B-1728B52AA6E4}">
                <adec:decorative xmlns:adec="http://schemas.microsoft.com/office/drawing/2017/decorative" val="1"/>
              </a:ext>
            </a:extLst>
          </p:cNvPr>
          <p:cNvSpPr/>
          <p:nvPr userDrawn="1"/>
        </p:nvSpPr>
        <p:spPr bwMode="gray">
          <a:xfrm>
            <a:off x="2749908" y="2004150"/>
            <a:ext cx="956542" cy="928409"/>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1112"/>
          </a:p>
        </p:txBody>
      </p:sp>
      <p:pic>
        <p:nvPicPr>
          <p:cNvPr id="67" name="Picture 66">
            <a:extLst>
              <a:ext uri="{FF2B5EF4-FFF2-40B4-BE49-F238E27FC236}">
                <a16:creationId xmlns:a16="http://schemas.microsoft.com/office/drawing/2014/main" id="{280DD485-1231-4525-8EA6-15CAC396FA6A}"/>
              </a:ext>
              <a:ext uri="{C183D7F6-B498-43B3-948B-1728B52AA6E4}">
                <adec:decorative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728254" y="2075060"/>
            <a:ext cx="1010883" cy="786588"/>
          </a:xfrm>
          <a:prstGeom prst="rect">
            <a:avLst/>
          </a:prstGeom>
        </p:spPr>
      </p:pic>
      <p:sp>
        <p:nvSpPr>
          <p:cNvPr id="68" name="K12...">
            <a:extLst>
              <a:ext uri="{FF2B5EF4-FFF2-40B4-BE49-F238E27FC236}">
                <a16:creationId xmlns:a16="http://schemas.microsoft.com/office/drawing/2014/main" id="{3DAF3147-2A47-9E71-54F8-A66A265111E2}"/>
              </a:ext>
            </a:extLst>
          </p:cNvPr>
          <p:cNvSpPr txBox="1">
            <a:spLocks/>
          </p:cNvSpPr>
          <p:nvPr userDrawn="1"/>
        </p:nvSpPr>
        <p:spPr>
          <a:xfrm>
            <a:off x="311724" y="4614955"/>
            <a:ext cx="5212522" cy="90346"/>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r>
              <a:rPr lang="en-US" sz="587" b="0" spc="3" dirty="0">
                <a:solidFill>
                  <a:schemeClr val="tx1"/>
                </a:solidFill>
                <a:latin typeface="+mn-lt"/>
                <a:cs typeface="MuseoSans-500"/>
              </a:rPr>
              <a:t>K12</a:t>
            </a:r>
            <a:r>
              <a:rPr lang="en-US" sz="587" b="0" dirty="0">
                <a:solidFill>
                  <a:schemeClr val="tx1"/>
                </a:solidFill>
                <a:latin typeface="+mn-lt"/>
                <a:cs typeface="MuseoSans-500"/>
              </a:rPr>
              <a:t> • Community Colleges</a:t>
            </a:r>
            <a:r>
              <a:rPr lang="en-US" sz="587" b="0" spc="3" dirty="0">
                <a:solidFill>
                  <a:schemeClr val="tx1"/>
                </a:solidFill>
                <a:latin typeface="+mn-lt"/>
                <a:cs typeface="MuseoSans-500"/>
              </a:rPr>
              <a:t> </a:t>
            </a:r>
            <a:r>
              <a:rPr lang="en-US" sz="587" b="0" dirty="0">
                <a:solidFill>
                  <a:schemeClr val="tx1"/>
                </a:solidFill>
                <a:latin typeface="+mn-lt"/>
                <a:cs typeface="MuseoSans-500"/>
              </a:rPr>
              <a:t>• </a:t>
            </a:r>
            <a:r>
              <a:rPr lang="en-US" sz="587" b="0" spc="-15" dirty="0">
                <a:solidFill>
                  <a:schemeClr val="tx1"/>
                </a:solidFill>
                <a:latin typeface="+mn-lt"/>
                <a:cs typeface="MuseoSans-500"/>
              </a:rPr>
              <a:t>Four-Year</a:t>
            </a:r>
            <a:r>
              <a:rPr lang="en-US" sz="587" b="0" dirty="0">
                <a:solidFill>
                  <a:schemeClr val="tx1"/>
                </a:solidFill>
                <a:latin typeface="+mn-lt"/>
                <a:cs typeface="MuseoSans-500"/>
              </a:rPr>
              <a:t> Colleges and</a:t>
            </a:r>
            <a:r>
              <a:rPr lang="en-US" sz="587" b="0" spc="3" dirty="0">
                <a:solidFill>
                  <a:schemeClr val="tx1"/>
                </a:solidFill>
                <a:latin typeface="+mn-lt"/>
                <a:cs typeface="MuseoSans-500"/>
              </a:rPr>
              <a:t> </a:t>
            </a:r>
            <a:r>
              <a:rPr lang="en-US" sz="587" b="0" dirty="0">
                <a:solidFill>
                  <a:schemeClr val="tx1"/>
                </a:solidFill>
                <a:latin typeface="+mn-lt"/>
                <a:cs typeface="MuseoSans-500"/>
              </a:rPr>
              <a:t>Universities • Graduate, Professional,</a:t>
            </a:r>
            <a:r>
              <a:rPr lang="en-US" sz="587" b="0" spc="3" dirty="0">
                <a:solidFill>
                  <a:schemeClr val="tx1"/>
                </a:solidFill>
                <a:latin typeface="+mn-lt"/>
                <a:cs typeface="MuseoSans-500"/>
              </a:rPr>
              <a:t> </a:t>
            </a:r>
            <a:r>
              <a:rPr lang="en-US" sz="587" b="0" dirty="0">
                <a:solidFill>
                  <a:schemeClr val="tx1"/>
                </a:solidFill>
                <a:latin typeface="+mn-lt"/>
                <a:cs typeface="MuseoSans-500"/>
              </a:rPr>
              <a:t>and </a:t>
            </a:r>
            <a:r>
              <a:rPr lang="en-US" sz="587" b="0" spc="-3" dirty="0">
                <a:solidFill>
                  <a:schemeClr val="tx1"/>
                </a:solidFill>
                <a:latin typeface="+mn-lt"/>
                <a:cs typeface="MuseoSans-500"/>
              </a:rPr>
              <a:t>Adult</a:t>
            </a:r>
            <a:r>
              <a:rPr lang="en-US" sz="587" b="0" dirty="0">
                <a:solidFill>
                  <a:schemeClr val="tx1"/>
                </a:solidFill>
                <a:latin typeface="+mn-lt"/>
                <a:cs typeface="MuseoSans-500"/>
              </a:rPr>
              <a:t> Programs • Employers</a:t>
            </a:r>
            <a:endParaRPr lang="en-US" sz="587" dirty="0">
              <a:solidFill>
                <a:schemeClr val="tx1"/>
              </a:solidFill>
              <a:latin typeface="+mn-lt"/>
              <a:cs typeface="MuseoSans-500"/>
            </a:endParaRPr>
          </a:p>
        </p:txBody>
      </p:sp>
      <p:sp>
        <p:nvSpPr>
          <p:cNvPr id="69" name="Holder 5" descr="Learn more at eab.com.">
            <a:extLst>
              <a:ext uri="{FF2B5EF4-FFF2-40B4-BE49-F238E27FC236}">
                <a16:creationId xmlns:a16="http://schemas.microsoft.com/office/drawing/2014/main" id="{456BE344-7AF2-DA99-D62E-820AA609D595}"/>
              </a:ext>
              <a:ext uri="{C183D7F6-B498-43B3-948B-1728B52AA6E4}">
                <adec:decorative xmlns:adec="http://schemas.microsoft.com/office/drawing/2017/decorative" val="0"/>
              </a:ext>
            </a:extLst>
          </p:cNvPr>
          <p:cNvSpPr txBox="1">
            <a:spLocks/>
          </p:cNvSpPr>
          <p:nvPr userDrawn="1"/>
        </p:nvSpPr>
        <p:spPr>
          <a:xfrm>
            <a:off x="5605387" y="4605754"/>
            <a:ext cx="486760" cy="108748"/>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lgn="r">
              <a:lnSpc>
                <a:spcPts val="886"/>
              </a:lnSpc>
            </a:pPr>
            <a:r>
              <a:rPr lang="en-US" sz="741" spc="-12" dirty="0">
                <a:solidFill>
                  <a:schemeClr val="tx1"/>
                </a:solidFill>
                <a:latin typeface="+mj-lt"/>
              </a:rPr>
              <a:t>eab.com</a:t>
            </a:r>
          </a:p>
        </p:txBody>
      </p:sp>
      <p:grpSp>
        <p:nvGrpSpPr>
          <p:cNvPr id="72" name="Group 71">
            <a:extLst>
              <a:ext uri="{FF2B5EF4-FFF2-40B4-BE49-F238E27FC236}">
                <a16:creationId xmlns:a16="http://schemas.microsoft.com/office/drawing/2014/main" id="{75DCB26A-B2BE-8CBF-524F-A7049B9F75A5}"/>
              </a:ext>
              <a:ext uri="{C183D7F6-B498-43B3-948B-1728B52AA6E4}">
                <adec:decorative xmlns:adec="http://schemas.microsoft.com/office/drawing/2017/decorative" val="1"/>
              </a:ext>
            </a:extLst>
          </p:cNvPr>
          <p:cNvGrpSpPr>
            <a:grpSpLocks/>
          </p:cNvGrpSpPr>
          <p:nvPr userDrawn="1"/>
        </p:nvGrpSpPr>
        <p:grpSpPr>
          <a:xfrm>
            <a:off x="6513574" y="0"/>
            <a:ext cx="1151349" cy="1584746"/>
            <a:chOff x="6450865" y="-1"/>
            <a:chExt cx="1478317" cy="2565780"/>
          </a:xfrm>
        </p:grpSpPr>
        <p:sp>
          <p:nvSpPr>
            <p:cNvPr id="73" name="Text Placeholder 1">
              <a:extLst>
                <a:ext uri="{FF2B5EF4-FFF2-40B4-BE49-F238E27FC236}">
                  <a16:creationId xmlns:a16="http://schemas.microsoft.com/office/drawing/2014/main" id="{0D6D7F28-B41F-6A74-B4C8-CA4AE5D98437}"/>
                </a:ext>
                <a:ext uri="{C183D7F6-B498-43B3-948B-1728B52AA6E4}">
                  <adec:decorative xmlns:adec="http://schemas.microsoft.com/office/drawing/2017/decorative" val="1"/>
                </a:ext>
              </a:extLst>
            </p:cNvPr>
            <p:cNvSpPr txBox="1">
              <a:spLocks/>
            </p:cNvSpPr>
            <p:nvPr/>
          </p:nvSpPr>
          <p:spPr bwMode="gray">
            <a:xfrm>
              <a:off x="6450865" y="-1"/>
              <a:ext cx="1478317" cy="256578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382" dirty="0">
                <a:solidFill>
                  <a:schemeClr val="bg1"/>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2C05DEC8-714F-F441-3699-E8A2411694AD}"/>
                </a:ext>
                <a:ext uri="{C183D7F6-B498-43B3-948B-1728B52AA6E4}">
                  <adec:decorative xmlns:adec="http://schemas.microsoft.com/office/drawing/2017/decorative" val="1"/>
                </a:ext>
              </a:extLst>
            </p:cNvPr>
            <p:cNvSpPr txBox="1"/>
            <p:nvPr/>
          </p:nvSpPr>
          <p:spPr bwMode="gray">
            <a:xfrm>
              <a:off x="6508729" y="68334"/>
              <a:ext cx="1360780" cy="2424461"/>
            </a:xfrm>
            <a:prstGeom prst="rect">
              <a:avLst/>
            </a:prstGeom>
            <a:noFill/>
          </p:spPr>
          <p:txBody>
            <a:bodyPr wrap="square" lIns="0" tIns="0" rIns="0" bIns="0" rtlCol="0">
              <a:spAutoFit/>
            </a:bodyPr>
            <a:lstStyle/>
            <a:p>
              <a:pPr>
                <a:spcBef>
                  <a:spcPts val="191"/>
                </a:spcBef>
              </a:pPr>
              <a:r>
                <a:rPr lang="en-US" sz="865" b="1" dirty="0">
                  <a:solidFill>
                    <a:schemeClr val="bg1"/>
                  </a:solidFill>
                  <a:latin typeface="+mn-lt"/>
                  <a:cs typeface="Arial" panose="020B0604020202020204" pitchFamily="34" charset="0"/>
                </a:rPr>
                <a:t>DO NOT EDIT THIS SLIDE FOR ANY PURPOSE</a:t>
              </a:r>
            </a:p>
            <a:p>
              <a:pPr marL="0" marR="0" lvl="0" indent="0" algn="l" defTabSz="332063" rtl="0" eaLnBrk="1" fontAlgn="auto" latinLnBrk="0" hangingPunct="1">
                <a:lnSpc>
                  <a:spcPct val="100000"/>
                </a:lnSpc>
                <a:spcBef>
                  <a:spcPts val="191"/>
                </a:spcBef>
                <a:spcAft>
                  <a:spcPts val="0"/>
                </a:spcAft>
                <a:buClrTx/>
                <a:buSzTx/>
                <a:buFontTx/>
                <a:buNone/>
                <a:tabLst/>
                <a:defRPr/>
              </a:pPr>
              <a:r>
                <a:rPr kumimoji="0" lang="en-US" sz="618"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618"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618"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618"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618"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191"/>
                </a:spcBef>
              </a:pPr>
              <a:r>
                <a:rPr lang="en-US" sz="865" b="1" dirty="0">
                  <a:solidFill>
                    <a:schemeClr val="bg1"/>
                  </a:solidFill>
                  <a:latin typeface="+mn-lt"/>
                  <a:cs typeface="Arial" panose="020B0604020202020204" pitchFamily="34" charset="0"/>
                </a:rPr>
                <a:t>Script can be found here:</a:t>
              </a:r>
            </a:p>
            <a:p>
              <a:pPr>
                <a:spcBef>
                  <a:spcPts val="191"/>
                </a:spcBef>
              </a:pPr>
              <a:r>
                <a:rPr lang="en-US" sz="618" b="0" u="sng" dirty="0">
                  <a:solidFill>
                    <a:schemeClr val="bg1"/>
                  </a:solidFill>
                  <a:latin typeface="+mn-lt"/>
                  <a:cs typeface="Arial" panose="020B0604020202020204" pitchFamily="34" charset="0"/>
                </a:rPr>
                <a:t>https://eab.box.com/v/</a:t>
              </a:r>
              <a:br>
                <a:rPr lang="en-US" sz="618" b="0" u="sng" dirty="0">
                  <a:solidFill>
                    <a:schemeClr val="bg1"/>
                  </a:solidFill>
                  <a:latin typeface="+mn-lt"/>
                  <a:cs typeface="Arial" panose="020B0604020202020204" pitchFamily="34" charset="0"/>
                </a:rPr>
              </a:br>
              <a:r>
                <a:rPr lang="en-US" sz="618" b="0" u="sng" dirty="0">
                  <a:solidFill>
                    <a:schemeClr val="bg1"/>
                  </a:solidFill>
                  <a:latin typeface="+mn-lt"/>
                  <a:cs typeface="Arial" panose="020B0604020202020204" pitchFamily="34" charset="0"/>
                </a:rPr>
                <a:t>EAB-Branding</a:t>
              </a:r>
            </a:p>
            <a:p>
              <a:pPr>
                <a:spcBef>
                  <a:spcPts val="191"/>
                </a:spcBef>
              </a:pPr>
              <a:endParaRPr lang="en-US" sz="371" b="0" dirty="0">
                <a:solidFill>
                  <a:schemeClr val="bg1"/>
                </a:solidFill>
                <a:latin typeface="+mn-lt"/>
                <a:cs typeface="Arial" panose="020B0604020202020204" pitchFamily="34" charset="0"/>
              </a:endParaRPr>
            </a:p>
            <a:p>
              <a:pPr>
                <a:spcBef>
                  <a:spcPts val="191"/>
                </a:spcBef>
              </a:pPr>
              <a:r>
                <a:rPr lang="en-US" sz="494" b="0" i="1" dirty="0">
                  <a:solidFill>
                    <a:schemeClr val="bg1"/>
                  </a:solidFill>
                  <a:latin typeface="+mn-lt"/>
                  <a:cs typeface="Arial" panose="020B0604020202020204" pitchFamily="34" charset="0"/>
                </a:rPr>
                <a:t>Last edited: 5/16/24</a:t>
              </a:r>
            </a:p>
          </p:txBody>
        </p:sp>
      </p:grpSp>
    </p:spTree>
    <p:custDataLst>
      <p:tags r:id="rId1"/>
    </p:custDataLst>
    <p:extLst>
      <p:ext uri="{BB962C8B-B14F-4D97-AF65-F5344CB8AC3E}">
        <p14:creationId xmlns:p14="http://schemas.microsoft.com/office/powerpoint/2010/main" val="19144055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oad Map">
    <p:bg bwMode="gray">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A027-A292-31E8-613B-2F7E978CB34B}"/>
              </a:ext>
            </a:extLst>
          </p:cNvPr>
          <p:cNvSpPr>
            <a:spLocks noGrp="1"/>
          </p:cNvSpPr>
          <p:nvPr>
            <p:ph type="title" hasCustomPrompt="1"/>
          </p:nvPr>
        </p:nvSpPr>
        <p:spPr>
          <a:xfrm>
            <a:off x="3918904" y="0"/>
            <a:ext cx="1939942" cy="335667"/>
          </a:xfrm>
          <a:prstGeom prst="round2SameRect">
            <a:avLst>
              <a:gd name="adj1" fmla="val 0"/>
              <a:gd name="adj2" fmla="val 15021"/>
            </a:avLst>
          </a:prstGeom>
          <a:solidFill>
            <a:schemeClr val="tx2"/>
          </a:solidFill>
          <a:ln>
            <a:noFill/>
          </a:ln>
        </p:spPr>
        <p:txBody>
          <a:bodyPr wrap="none" lIns="45720" tIns="137160" rIns="45720" bIns="45720" anchor="b" anchorCtr="0"/>
          <a:lstStyle>
            <a:lvl1pPr algn="r">
              <a:defRPr sz="1000" b="1" cap="all" baseline="0">
                <a:solidFill>
                  <a:schemeClr val="accent5"/>
                </a:solidFill>
                <a:latin typeface="+mn-lt"/>
              </a:defRPr>
            </a:lvl1pPr>
          </a:lstStyle>
          <a:p>
            <a:r>
              <a:rPr lang="en-US" dirty="0"/>
              <a:t> Add “Roadmap” Here</a:t>
            </a:r>
          </a:p>
        </p:txBody>
      </p:sp>
      <p:sp>
        <p:nvSpPr>
          <p:cNvPr id="3" name="#1 number">
            <a:extLst>
              <a:ext uri="{FF2B5EF4-FFF2-40B4-BE49-F238E27FC236}">
                <a16:creationId xmlns:a16="http://schemas.microsoft.com/office/drawing/2014/main" id="{74C74578-9D33-9A17-6585-344FCFD8D7C1}"/>
              </a:ext>
            </a:extLst>
          </p:cNvPr>
          <p:cNvSpPr>
            <a:spLocks noGrp="1"/>
          </p:cNvSpPr>
          <p:nvPr>
            <p:ph type="body" sz="quarter" idx="25" hasCustomPrompt="1"/>
          </p:nvPr>
        </p:nvSpPr>
        <p:spPr bwMode="gray">
          <a:xfrm>
            <a:off x="863781" y="11865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2" name="#1 title"/>
          <p:cNvSpPr>
            <a:spLocks noGrp="1"/>
          </p:cNvSpPr>
          <p:nvPr>
            <p:ph type="body" sz="quarter" idx="13" hasCustomPrompt="1"/>
          </p:nvPr>
        </p:nvSpPr>
        <p:spPr bwMode="gray">
          <a:xfrm>
            <a:off x="1363151" y="1196289"/>
            <a:ext cx="3749041"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16pt, Title Case</a:t>
            </a:r>
          </a:p>
        </p:txBody>
      </p:sp>
      <p:sp>
        <p:nvSpPr>
          <p:cNvPr id="20" name="#2 number"/>
          <p:cNvSpPr>
            <a:spLocks noGrp="1"/>
          </p:cNvSpPr>
          <p:nvPr>
            <p:ph type="body" sz="quarter" idx="17" hasCustomPrompt="1"/>
          </p:nvPr>
        </p:nvSpPr>
        <p:spPr bwMode="gray">
          <a:xfrm>
            <a:off x="863781" y="17685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8378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3506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41989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9326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30019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514739"/>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83989"/>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 name="Green box directions - decorative">
            <a:extLst>
              <a:ext uri="{FF2B5EF4-FFF2-40B4-BE49-F238E27FC236}">
                <a16:creationId xmlns:a16="http://schemas.microsoft.com/office/drawing/2014/main" id="{917F4658-73B9-38C1-9000-906E695E9E89}"/>
              </a:ex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5" name="Slide number - decorative">
            <a:extLst>
              <a:ext uri="{FF2B5EF4-FFF2-40B4-BE49-F238E27FC236}">
                <a16:creationId xmlns:a16="http://schemas.microsoft.com/office/drawing/2014/main" id="{E1EDA770-B567-3286-90EA-C5CE0C41E4D6}"/>
              </a:ex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906170238"/>
      </p:ext>
    </p:extLst>
  </p:cSld>
  <p:clrMapOvr>
    <a:masterClrMapping/>
  </p:clrMapOvr>
  <p:extLst>
    <p:ext uri="{DCECCB84-F9BA-43D5-87BE-67443E8EF086}">
      <p15:sldGuideLst xmlns:p15="http://schemas.microsoft.com/office/powerpoint/2012/main">
        <p15:guide id="1" pos="852">
          <p15:clr>
            <a:srgbClr val="FBAE40"/>
          </p15:clr>
        </p15:guide>
        <p15:guide id="2" orient="horz" pos="1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443BE-A320-C070-FF74-7A4E57877A2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pic>
        <p:nvPicPr>
          <p:cNvPr id="14" name="EAB logo - decorative">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3888445" y="3494256"/>
            <a:ext cx="1546644" cy="221432"/>
          </a:xfrm>
          <a:prstGeom prst="round2SameRect">
            <a:avLst>
              <a:gd name="adj1" fmla="val 0"/>
              <a:gd name="adj2" fmla="val 19914"/>
            </a:avLst>
          </a:prstGeom>
          <a:solidFill>
            <a:schemeClr val="tx2"/>
          </a:solidFill>
        </p:spPr>
        <p:txBody>
          <a:bodyPr wrap="none" lIns="45720" tIns="27432" rIns="45720" bIns="27432" anchor="t">
            <a:spAutoFit/>
          </a:bodyPr>
          <a:lstStyle>
            <a:lvl1pPr marL="0" indent="0" algn="r">
              <a:spcBef>
                <a:spcPts val="0"/>
              </a:spcBef>
              <a:buNone/>
              <a:defRPr sz="1000" b="0" cap="all" spc="50" baseline="0">
                <a:solidFill>
                  <a:schemeClr val="accent5"/>
                </a:solidFill>
                <a:latin typeface="+mn-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bg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p:nvSpPr>
        <p:spPr bwMode="gray">
          <a:xfrm>
            <a:off x="6469577" y="3287365"/>
            <a:ext cx="1470912" cy="151323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263401086"/>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 uri="{C183D7F6-B498-43B3-948B-1728B52AA6E4}">
                <adec:decorative xmlns:adec="http://schemas.microsoft.com/office/drawing/2017/decorative" val="1"/>
              </a:ext>
            </a:extLst>
          </p:cNvPr>
          <p:cNvGrpSpPr/>
          <p:nvPr/>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p:ph type="title" hasCustomPrompt="1"/>
          </p:nvPr>
        </p:nvSpPr>
        <p:spPr bwMode="gray">
          <a:xfrm>
            <a:off x="280193" y="309824"/>
            <a:ext cx="5842795"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776923272"/>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584393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414487847"/>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www.eab.com/"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heme" Target="../theme/theme2.xml"/><Relationship Id="rId1" Type="http://schemas.openxmlformats.org/officeDocument/2006/relationships/slideLayout" Target="../slideLayouts/slideLayout20.xml"/><Relationship Id="rId4" Type="http://schemas.openxmlformats.org/officeDocument/2006/relationships/hyperlink" Target="https://www.eab.com/"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heme" Target="../theme/theme3.xml"/><Relationship Id="rId1" Type="http://schemas.openxmlformats.org/officeDocument/2006/relationships/slideLayout" Target="../slideLayouts/slideLayout21.xml"/><Relationship Id="rId4" Type="http://schemas.openxmlformats.org/officeDocument/2006/relationships/hyperlink" Target="https://www.eab.com/"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heme" Target="../theme/theme4.xml"/><Relationship Id="rId1" Type="http://schemas.openxmlformats.org/officeDocument/2006/relationships/slideLayout" Target="../slideLayouts/slideLayout22.xml"/><Relationship Id="rId4" Type="http://schemas.openxmlformats.org/officeDocument/2006/relationships/hyperlink" Target="https://www.eab.com/"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heme" Target="../theme/theme5.xml"/><Relationship Id="rId1" Type="http://schemas.openxmlformats.org/officeDocument/2006/relationships/slideLayout" Target="../slideLayouts/slideLayout23.xml"/><Relationship Id="rId4" Type="http://schemas.openxmlformats.org/officeDocument/2006/relationships/hyperlink" Target="https://www.eab.com/"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heme" Target="../theme/theme6.xml"/><Relationship Id="rId1" Type="http://schemas.openxmlformats.org/officeDocument/2006/relationships/slideLayout" Target="../slideLayouts/slideLayout24.xml"/><Relationship Id="rId4" Type="http://schemas.openxmlformats.org/officeDocument/2006/relationships/hyperlink" Target="https://www.eab.com/"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hyperlink" Target="https://www.eab.com/" TargetMode="External"/><Relationship Id="rId4" Type="http://schemas.openxmlformats.org/officeDocument/2006/relationships/tags" Target="../tags/tag31.xml"/></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heme" Target="../theme/theme8.xml"/><Relationship Id="rId1" Type="http://schemas.openxmlformats.org/officeDocument/2006/relationships/slideLayout" Target="../slideLayouts/slideLayout27.xml"/><Relationship Id="rId4" Type="http://schemas.openxmlformats.org/officeDocument/2006/relationships/hyperlink" Target="https://www.eab.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2"/>
            <a:extLst>
              <a:ext uri="{C183D7F6-B498-43B3-948B-1728B52AA6E4}">
                <adec:decorative xmlns:adec="http://schemas.microsoft.com/office/drawing/2017/decorative" val="1"/>
              </a:ext>
            </a:extLst>
          </p:cNvPr>
          <p:cNvSpPr txBox="1"/>
          <p:nvPr/>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©2025 by EAB. </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2" y="309824"/>
            <a:ext cx="5845175" cy="256480"/>
          </a:xfrm>
          <a:prstGeom prst="rect">
            <a:avLst/>
          </a:prstGeom>
        </p:spPr>
        <p:txBody>
          <a:bodyPr vert="horz" wrap="square"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1"/>
    </p:custDataLst>
    <p:extLst>
      <p:ext uri="{BB962C8B-B14F-4D97-AF65-F5344CB8AC3E}">
        <p14:creationId xmlns:p14="http://schemas.microsoft.com/office/powerpoint/2010/main" val="242051961"/>
      </p:ext>
    </p:extLst>
  </p:cSld>
  <p:clrMap bg1="lt1" tx1="dk1" bg2="lt2" tx2="dk2" accent1="accent1" accent2="accent2" accent3="accent3" accent4="accent4" accent5="accent5" accent6="accent6" hlink="hlink" folHlink="folHlink"/>
  <p:sldLayoutIdLst>
    <p:sldLayoutId id="2147483702" r:id="rId1"/>
    <p:sldLayoutId id="2147483689" r:id="rId2"/>
    <p:sldLayoutId id="2147483690" r:id="rId3"/>
    <p:sldLayoutId id="2147483703"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4" r:id="rId16"/>
    <p:sldLayoutId id="2147483802" r:id="rId17"/>
    <p:sldLayoutId id="2147483803" r:id="rId18"/>
    <p:sldLayoutId id="2147483804" r:id="rId19"/>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4"/>
            <a:extLst>
              <a:ext uri="{C183D7F6-B498-43B3-948B-1728B52AA6E4}">
                <adec:decorative xmlns:adec="http://schemas.microsoft.com/office/drawing/2017/decorative" val="1"/>
              </a:ext>
            </a:extLst>
          </p:cNvPr>
          <p:cNvSpPr txBox="1"/>
          <p:nvPr/>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©2024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2" y="309824"/>
            <a:ext cx="5845175" cy="256480"/>
          </a:xfrm>
          <a:prstGeom prst="rect">
            <a:avLst/>
          </a:prstGeom>
        </p:spPr>
        <p:txBody>
          <a:bodyPr vert="horz" wrap="square"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Master: copyright - decorative">
            <a:hlinkClick r:id="rId4"/>
            <a:extLst>
              <a:ext uri="{FF2B5EF4-FFF2-40B4-BE49-F238E27FC236}">
                <a16:creationId xmlns:a16="http://schemas.microsoft.com/office/drawing/2014/main" id="{7D5690D4-7776-AB2E-87D9-BBE9A45AABBA}"/>
              </a:ex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©2024 by EAB. </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endParaRPr>
          </a:p>
        </p:txBody>
      </p:sp>
    </p:spTree>
    <p:custDataLst>
      <p:tags r:id="rId3"/>
    </p:custDataLst>
    <p:extLst>
      <p:ext uri="{BB962C8B-B14F-4D97-AF65-F5344CB8AC3E}">
        <p14:creationId xmlns:p14="http://schemas.microsoft.com/office/powerpoint/2010/main" val="242051961"/>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4"/>
            <a:extLst>
              <a:ext uri="{C183D7F6-B498-43B3-948B-1728B52AA6E4}">
                <adec:decorative xmlns:adec="http://schemas.microsoft.com/office/drawing/2017/decorative" val="1"/>
              </a:ext>
            </a:extLst>
          </p:cNvPr>
          <p:cNvSpPr txBox="1"/>
          <p:nvPr/>
        </p:nvSpPr>
        <p:spPr bwMode="gray">
          <a:xfrm>
            <a:off x="-1" y="4677502"/>
            <a:ext cx="2074069" cy="123098"/>
          </a:xfrm>
          <a:prstGeom prst="rect">
            <a:avLst/>
          </a:prstGeom>
          <a:noFill/>
        </p:spPr>
        <p:txBody>
          <a:bodyPr wrap="square" lIns="64008" tIns="0" rIns="64008" bIns="45720" rtlCol="0" anchor="b" anchorCtr="0">
            <a:spAutoFit/>
          </a:bodyPr>
          <a:lstStyle/>
          <a:p>
            <a:pPr marL="0" marR="0" lvl="0" indent="0" algn="l" defTabSz="640093"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©2024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145814"/>
            <a:ext cx="5845175" cy="712118"/>
          </a:xfrm>
          <a:prstGeom prst="rect">
            <a:avLst/>
          </a:prstGeom>
        </p:spPr>
        <p:txBody>
          <a:bodyPr vert="horz" wrap="square"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5" y="1587129"/>
            <a:ext cx="1677192" cy="4675639"/>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Master: copyright - decorative">
            <a:hlinkClick r:id="rId4"/>
            <a:extLst>
              <a:ext uri="{FF2B5EF4-FFF2-40B4-BE49-F238E27FC236}">
                <a16:creationId xmlns:a16="http://schemas.microsoft.com/office/drawing/2014/main" id="{7D5690D4-7776-AB2E-87D9-BBE9A45AABBA}"/>
              </a:ext>
              <a:ext uri="{C183D7F6-B498-43B3-948B-1728B52AA6E4}">
                <adec:decorative xmlns:adec="http://schemas.microsoft.com/office/drawing/2017/decorative" val="1"/>
              </a:ext>
            </a:extLst>
          </p:cNvPr>
          <p:cNvSpPr txBox="1"/>
          <p:nvPr userDrawn="1"/>
        </p:nvSpPr>
        <p:spPr bwMode="gray">
          <a:xfrm>
            <a:off x="-1" y="4677502"/>
            <a:ext cx="2074069" cy="123098"/>
          </a:xfrm>
          <a:prstGeom prst="rect">
            <a:avLst/>
          </a:prstGeom>
          <a:noFill/>
        </p:spPr>
        <p:txBody>
          <a:bodyPr wrap="square" lIns="64008" tIns="0" rIns="64008" bIns="45720" rtlCol="0" anchor="b" anchorCtr="0">
            <a:spAutoFit/>
          </a:bodyPr>
          <a:lstStyle/>
          <a:p>
            <a:pPr marL="0" marR="0" lvl="0" indent="0" algn="l" defTabSz="640093"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©2024 by EAB. </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endParaRPr>
          </a:p>
        </p:txBody>
      </p:sp>
    </p:spTree>
    <p:custDataLst>
      <p:tags r:id="rId3"/>
    </p:custDataLst>
    <p:extLst>
      <p:ext uri="{BB962C8B-B14F-4D97-AF65-F5344CB8AC3E}">
        <p14:creationId xmlns:p14="http://schemas.microsoft.com/office/powerpoint/2010/main" val="12556878"/>
      </p:ext>
    </p:extLst>
  </p:cSld>
  <p:clrMap bg1="lt1" tx1="dk1" bg2="lt2" tx2="dk2" accent1="accent1" accent2="accent2" accent3="accent3" accent4="accent4" accent5="accent5" accent6="accent6" hlink="hlink" folHlink="folHlink"/>
  <p:sldLayoutIdLst>
    <p:sldLayoutId id="2147483796" r:id="rId1"/>
  </p:sldLayoutIdLst>
  <p:hf hdr="0" ftr="0" dt="0"/>
  <p:txStyles>
    <p:titleStyle>
      <a:lvl1pPr algn="l" defTabSz="685814" rtl="0" eaLnBrk="1" latinLnBrk="0" hangingPunct="1">
        <a:lnSpc>
          <a:spcPct val="90000"/>
        </a:lnSpc>
        <a:spcBef>
          <a:spcPct val="0"/>
        </a:spcBef>
        <a:buNone/>
        <a:defRPr sz="2571" kern="1200" spc="71" baseline="0">
          <a:solidFill>
            <a:schemeClr val="tx1"/>
          </a:solidFill>
          <a:latin typeface="+mj-lt"/>
          <a:ea typeface="+mj-ea"/>
          <a:cs typeface="+mj-cs"/>
        </a:defRPr>
      </a:lvl1pPr>
    </p:titleStyle>
    <p:bodyStyle>
      <a:lvl1pPr marL="167825" indent="-167825" algn="l" defTabSz="685814" rtl="0" eaLnBrk="1" latinLnBrk="0" hangingPunct="1">
        <a:lnSpc>
          <a:spcPct val="100000"/>
        </a:lnSpc>
        <a:spcBef>
          <a:spcPts val="714"/>
        </a:spcBef>
        <a:buClrTx/>
        <a:buFont typeface="Arial" panose="020B0604020202020204" pitchFamily="34" charset="0"/>
        <a:buChar char="•"/>
        <a:defRPr sz="1286" kern="1200">
          <a:solidFill>
            <a:schemeClr val="tx1"/>
          </a:solidFill>
          <a:latin typeface="+mn-lt"/>
          <a:ea typeface="+mn-ea"/>
          <a:cs typeface="+mn-cs"/>
        </a:defRPr>
      </a:lvl1pPr>
      <a:lvl2pPr marL="326578" indent="-163289" algn="l" defTabSz="685814" rtl="0" eaLnBrk="1" latinLnBrk="0" hangingPunct="1">
        <a:lnSpc>
          <a:spcPct val="100000"/>
        </a:lnSpc>
        <a:spcBef>
          <a:spcPts val="714"/>
        </a:spcBef>
        <a:buClrTx/>
        <a:buFont typeface="Verdana" panose="020B0604030504040204" pitchFamily="34" charset="0"/>
        <a:buChar char="–"/>
        <a:defRPr sz="1286" kern="1200">
          <a:solidFill>
            <a:schemeClr val="tx1"/>
          </a:solidFill>
          <a:latin typeface="+mn-lt"/>
          <a:ea typeface="+mn-ea"/>
          <a:cs typeface="+mn-cs"/>
        </a:defRPr>
      </a:lvl2pPr>
      <a:lvl3pPr marL="489867" indent="-163289" algn="l" defTabSz="685814" rtl="0" eaLnBrk="1" latinLnBrk="0" hangingPunct="1">
        <a:lnSpc>
          <a:spcPct val="100000"/>
        </a:lnSpc>
        <a:spcBef>
          <a:spcPts val="714"/>
        </a:spcBef>
        <a:buClrTx/>
        <a:buFont typeface="Arial" panose="020B0604020202020204" pitchFamily="34" charset="0"/>
        <a:buChar char="•"/>
        <a:defRPr sz="1286" kern="1200">
          <a:solidFill>
            <a:schemeClr val="tx1"/>
          </a:solidFill>
          <a:latin typeface="+mn-lt"/>
          <a:ea typeface="+mn-ea"/>
          <a:cs typeface="+mn-cs"/>
        </a:defRPr>
      </a:lvl3pPr>
      <a:lvl4pPr marL="653156" indent="-163289" algn="l" defTabSz="685814" rtl="0" eaLnBrk="1" latinLnBrk="0" hangingPunct="1">
        <a:lnSpc>
          <a:spcPct val="100000"/>
        </a:lnSpc>
        <a:spcBef>
          <a:spcPts val="714"/>
        </a:spcBef>
        <a:buFont typeface="Verdana" panose="020B0604030504040204" pitchFamily="34" charset="0"/>
        <a:buChar char="–"/>
        <a:defRPr sz="1286" kern="1200">
          <a:solidFill>
            <a:schemeClr val="tx1"/>
          </a:solidFill>
          <a:latin typeface="+mn-lt"/>
          <a:ea typeface="+mn-ea"/>
          <a:cs typeface="+mn-cs"/>
        </a:defRPr>
      </a:lvl4pPr>
      <a:lvl5pPr marL="816445" indent="-163289" algn="l" defTabSz="685814" rtl="0" eaLnBrk="1" latinLnBrk="0" hangingPunct="1">
        <a:lnSpc>
          <a:spcPct val="100000"/>
        </a:lnSpc>
        <a:spcBef>
          <a:spcPts val="714"/>
        </a:spcBef>
        <a:buFont typeface="Arial" panose="020B0604020202020204" pitchFamily="34" charset="0"/>
        <a:buChar char="•"/>
        <a:defRPr sz="1286" kern="1200" baseline="0">
          <a:solidFill>
            <a:schemeClr val="tx1"/>
          </a:solidFill>
          <a:latin typeface="+mn-lt"/>
          <a:ea typeface="+mn-ea"/>
          <a:cs typeface="+mn-cs"/>
        </a:defRPr>
      </a:lvl5pPr>
      <a:lvl6pPr marL="979734" indent="-163289" algn="l" defTabSz="685814" rtl="0" eaLnBrk="1" latinLnBrk="0" hangingPunct="1">
        <a:lnSpc>
          <a:spcPct val="100000"/>
        </a:lnSpc>
        <a:spcBef>
          <a:spcPts val="714"/>
        </a:spcBef>
        <a:buFont typeface="Verdana" panose="020B0604030504040204" pitchFamily="34" charset="0"/>
        <a:buChar char="–"/>
        <a:defRPr sz="1286" kern="1200">
          <a:solidFill>
            <a:schemeClr val="tx1"/>
          </a:solidFill>
          <a:latin typeface="+mn-lt"/>
          <a:ea typeface="+mn-ea"/>
          <a:cs typeface="+mn-cs"/>
        </a:defRPr>
      </a:lvl6pPr>
      <a:lvl7pPr marL="1143023" indent="-163289" algn="l" defTabSz="685814" rtl="0" eaLnBrk="1" latinLnBrk="0" hangingPunct="1">
        <a:lnSpc>
          <a:spcPct val="100000"/>
        </a:lnSpc>
        <a:spcBef>
          <a:spcPts val="714"/>
        </a:spcBef>
        <a:buFont typeface="Arial" panose="020B0604020202020204" pitchFamily="34" charset="0"/>
        <a:buChar char="•"/>
        <a:defRPr sz="1286" kern="1200">
          <a:solidFill>
            <a:schemeClr val="tx1"/>
          </a:solidFill>
          <a:latin typeface="+mn-lt"/>
          <a:ea typeface="+mn-ea"/>
          <a:cs typeface="+mn-cs"/>
        </a:defRPr>
      </a:lvl7pPr>
      <a:lvl8pPr marL="1306312" indent="-163289" algn="l" defTabSz="685814" rtl="0" eaLnBrk="1" latinLnBrk="0" hangingPunct="1">
        <a:lnSpc>
          <a:spcPct val="100000"/>
        </a:lnSpc>
        <a:spcBef>
          <a:spcPts val="714"/>
        </a:spcBef>
        <a:buFont typeface="Verdana" panose="020B0604030504040204" pitchFamily="34" charset="0"/>
        <a:buChar char="–"/>
        <a:defRPr sz="1286" kern="1200">
          <a:solidFill>
            <a:schemeClr val="tx1"/>
          </a:solidFill>
          <a:latin typeface="+mn-lt"/>
          <a:ea typeface="+mn-ea"/>
          <a:cs typeface="+mn-cs"/>
        </a:defRPr>
      </a:lvl8pPr>
      <a:lvl9pPr marL="1469601" indent="-163289" algn="l" defTabSz="685814" rtl="0" eaLnBrk="1" latinLnBrk="0" hangingPunct="1">
        <a:lnSpc>
          <a:spcPct val="100000"/>
        </a:lnSpc>
        <a:spcBef>
          <a:spcPts val="714"/>
        </a:spcBef>
        <a:buFont typeface="Arial" panose="020B0604020202020204" pitchFamily="34" charset="0"/>
        <a:buChar char="•"/>
        <a:defRPr sz="1286" kern="1200">
          <a:solidFill>
            <a:schemeClr val="tx1"/>
          </a:solidFill>
          <a:latin typeface="+mn-lt"/>
          <a:ea typeface="+mn-ea"/>
          <a:cs typeface="+mn-cs"/>
        </a:defRPr>
      </a:lvl9pPr>
    </p:bodyStyle>
    <p:otherStyle>
      <a:defPPr>
        <a:defRPr lang="en-US"/>
      </a:defPPr>
      <a:lvl1pPr marL="0" algn="l" defTabSz="-163289" rtl="0" eaLnBrk="1" latinLnBrk="0" hangingPunct="1">
        <a:lnSpc>
          <a:spcPct val="100000"/>
        </a:lnSpc>
        <a:spcBef>
          <a:spcPts val="429"/>
        </a:spcBef>
        <a:defRPr sz="1143" kern="1200">
          <a:solidFill>
            <a:schemeClr val="tx1"/>
          </a:solidFill>
          <a:latin typeface="+mn-lt"/>
          <a:ea typeface="+mn-ea"/>
          <a:cs typeface="+mn-cs"/>
        </a:defRPr>
      </a:lvl1pPr>
      <a:lvl2pPr marL="0" algn="l" defTabSz="-163289" rtl="0" eaLnBrk="1" latinLnBrk="0" hangingPunct="1">
        <a:lnSpc>
          <a:spcPct val="100000"/>
        </a:lnSpc>
        <a:spcBef>
          <a:spcPts val="429"/>
        </a:spcBef>
        <a:defRPr sz="1143" kern="1200">
          <a:solidFill>
            <a:schemeClr val="tx1"/>
          </a:solidFill>
          <a:latin typeface="+mn-lt"/>
          <a:ea typeface="+mn-ea"/>
          <a:cs typeface="+mn-cs"/>
        </a:defRPr>
      </a:lvl2pPr>
      <a:lvl3pPr marL="0" algn="l" defTabSz="-163289" rtl="0" eaLnBrk="1" latinLnBrk="0" hangingPunct="1">
        <a:lnSpc>
          <a:spcPct val="100000"/>
        </a:lnSpc>
        <a:spcBef>
          <a:spcPts val="429"/>
        </a:spcBef>
        <a:defRPr sz="1143" kern="1200">
          <a:solidFill>
            <a:schemeClr val="tx1"/>
          </a:solidFill>
          <a:latin typeface="+mn-lt"/>
          <a:ea typeface="+mn-ea"/>
          <a:cs typeface="+mn-cs"/>
        </a:defRPr>
      </a:lvl3pPr>
      <a:lvl4pPr marL="0" algn="l" defTabSz="-163289" rtl="0" eaLnBrk="1" latinLnBrk="0" hangingPunct="1">
        <a:lnSpc>
          <a:spcPct val="100000"/>
        </a:lnSpc>
        <a:spcBef>
          <a:spcPts val="429"/>
        </a:spcBef>
        <a:defRPr sz="1143" kern="1200">
          <a:solidFill>
            <a:schemeClr val="tx1"/>
          </a:solidFill>
          <a:latin typeface="+mn-lt"/>
          <a:ea typeface="+mn-ea"/>
          <a:cs typeface="+mn-cs"/>
        </a:defRPr>
      </a:lvl4pPr>
      <a:lvl5pPr marL="0" algn="l" defTabSz="-163289" rtl="0" eaLnBrk="1" latinLnBrk="0" hangingPunct="1">
        <a:lnSpc>
          <a:spcPct val="100000"/>
        </a:lnSpc>
        <a:spcBef>
          <a:spcPts val="429"/>
        </a:spcBef>
        <a:defRPr sz="1143" kern="1200">
          <a:solidFill>
            <a:schemeClr val="tx1"/>
          </a:solidFill>
          <a:latin typeface="+mn-lt"/>
          <a:ea typeface="+mn-ea"/>
          <a:cs typeface="+mn-cs"/>
        </a:defRPr>
      </a:lvl5pPr>
      <a:lvl6pPr marL="0" algn="l" defTabSz="-163289" rtl="0" eaLnBrk="1" latinLnBrk="0" hangingPunct="1">
        <a:lnSpc>
          <a:spcPct val="100000"/>
        </a:lnSpc>
        <a:spcBef>
          <a:spcPts val="429"/>
        </a:spcBef>
        <a:defRPr sz="1143" kern="1200">
          <a:solidFill>
            <a:schemeClr val="tx1"/>
          </a:solidFill>
          <a:latin typeface="+mn-lt"/>
          <a:ea typeface="+mn-ea"/>
          <a:cs typeface="+mn-cs"/>
        </a:defRPr>
      </a:lvl6pPr>
      <a:lvl7pPr marL="0" algn="l" defTabSz="-163289" rtl="0" eaLnBrk="1" latinLnBrk="0" hangingPunct="1">
        <a:lnSpc>
          <a:spcPct val="100000"/>
        </a:lnSpc>
        <a:spcBef>
          <a:spcPts val="429"/>
        </a:spcBef>
        <a:defRPr sz="1143" kern="1200">
          <a:solidFill>
            <a:schemeClr val="tx1"/>
          </a:solidFill>
          <a:latin typeface="+mn-lt"/>
          <a:ea typeface="+mn-ea"/>
          <a:cs typeface="+mn-cs"/>
        </a:defRPr>
      </a:lvl7pPr>
      <a:lvl8pPr marL="0" algn="l" defTabSz="-163289" rtl="0" eaLnBrk="1" latinLnBrk="0" hangingPunct="1">
        <a:lnSpc>
          <a:spcPct val="100000"/>
        </a:lnSpc>
        <a:spcBef>
          <a:spcPts val="429"/>
        </a:spcBef>
        <a:defRPr sz="1143" kern="1200">
          <a:solidFill>
            <a:schemeClr val="tx1"/>
          </a:solidFill>
          <a:latin typeface="+mn-lt"/>
          <a:ea typeface="+mn-ea"/>
          <a:cs typeface="+mn-cs"/>
        </a:defRPr>
      </a:lvl8pPr>
      <a:lvl9pPr marL="0" algn="l" defTabSz="-163289" rtl="0" eaLnBrk="1" latinLnBrk="0" hangingPunct="1">
        <a:lnSpc>
          <a:spcPct val="100000"/>
        </a:lnSpc>
        <a:spcBef>
          <a:spcPts val="429"/>
        </a:spcBef>
        <a:defRPr sz="11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00" userDrawn="1">
          <p15:clr>
            <a:srgbClr val="C35EA4"/>
          </p15:clr>
        </p15:guide>
        <p15:guide id="2" pos="123" userDrawn="1">
          <p15:clr>
            <a:srgbClr val="C35EA4"/>
          </p15:clr>
        </p15:guide>
        <p15:guide id="3" orient="horz" pos="1994" userDrawn="1">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4"/>
            <a:extLst>
              <a:ext uri="{C183D7F6-B498-43B3-948B-1728B52AA6E4}">
                <adec:decorative xmlns:adec="http://schemas.microsoft.com/office/drawing/2017/decorative" val="1"/>
              </a:ext>
            </a:extLst>
          </p:cNvPr>
          <p:cNvSpPr txBox="1"/>
          <p:nvPr userDrawn="1"/>
        </p:nvSpPr>
        <p:spPr bwMode="gray">
          <a:xfrm>
            <a:off x="-1" y="4677502"/>
            <a:ext cx="2074069" cy="123098"/>
          </a:xfrm>
          <a:prstGeom prst="rect">
            <a:avLst/>
          </a:prstGeom>
          <a:noFill/>
        </p:spPr>
        <p:txBody>
          <a:bodyPr wrap="square" lIns="64008" tIns="0" rIns="64008" bIns="45720" rtlCol="0" anchor="b" anchorCtr="0">
            <a:spAutoFit/>
          </a:bodyPr>
          <a:lstStyle/>
          <a:p>
            <a:pPr marL="0" marR="0" lvl="0" indent="0" algn="l" defTabSz="640093"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©2020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145814"/>
            <a:ext cx="5486400" cy="712118"/>
          </a:xfrm>
          <a:prstGeom prst="rect">
            <a:avLst/>
          </a:prstGeom>
        </p:spPr>
        <p:txBody>
          <a:bodyPr vert="horz" wrap="square"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5" y="1587129"/>
            <a:ext cx="1677192" cy="4675639"/>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3"/>
    </p:custDataLst>
    <p:extLst>
      <p:ext uri="{BB962C8B-B14F-4D97-AF65-F5344CB8AC3E}">
        <p14:creationId xmlns:p14="http://schemas.microsoft.com/office/powerpoint/2010/main" val="2668234541"/>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685814" rtl="0" eaLnBrk="1" latinLnBrk="0" hangingPunct="1">
        <a:lnSpc>
          <a:spcPct val="90000"/>
        </a:lnSpc>
        <a:spcBef>
          <a:spcPct val="0"/>
        </a:spcBef>
        <a:buNone/>
        <a:defRPr sz="2571" kern="1200" spc="71" baseline="0">
          <a:solidFill>
            <a:schemeClr val="tx1"/>
          </a:solidFill>
          <a:latin typeface="+mj-lt"/>
          <a:ea typeface="+mj-ea"/>
          <a:cs typeface="+mj-cs"/>
        </a:defRPr>
      </a:lvl1pPr>
    </p:titleStyle>
    <p:bodyStyle>
      <a:lvl1pPr marL="167825" indent="-167825" algn="l" defTabSz="685814" rtl="0" eaLnBrk="1" latinLnBrk="0" hangingPunct="1">
        <a:lnSpc>
          <a:spcPct val="100000"/>
        </a:lnSpc>
        <a:spcBef>
          <a:spcPts val="714"/>
        </a:spcBef>
        <a:buClrTx/>
        <a:buFont typeface="Arial" panose="020B0604020202020204" pitchFamily="34" charset="0"/>
        <a:buChar char="•"/>
        <a:defRPr sz="1286" kern="1200">
          <a:solidFill>
            <a:schemeClr val="tx1"/>
          </a:solidFill>
          <a:latin typeface="+mn-lt"/>
          <a:ea typeface="+mn-ea"/>
          <a:cs typeface="+mn-cs"/>
        </a:defRPr>
      </a:lvl1pPr>
      <a:lvl2pPr marL="326578" indent="-163289" algn="l" defTabSz="685814" rtl="0" eaLnBrk="1" latinLnBrk="0" hangingPunct="1">
        <a:lnSpc>
          <a:spcPct val="100000"/>
        </a:lnSpc>
        <a:spcBef>
          <a:spcPts val="714"/>
        </a:spcBef>
        <a:buClrTx/>
        <a:buFont typeface="Verdana" panose="020B0604030504040204" pitchFamily="34" charset="0"/>
        <a:buChar char="–"/>
        <a:defRPr sz="1286" kern="1200">
          <a:solidFill>
            <a:schemeClr val="tx1"/>
          </a:solidFill>
          <a:latin typeface="+mn-lt"/>
          <a:ea typeface="+mn-ea"/>
          <a:cs typeface="+mn-cs"/>
        </a:defRPr>
      </a:lvl2pPr>
      <a:lvl3pPr marL="489867" indent="-163289" algn="l" defTabSz="685814" rtl="0" eaLnBrk="1" latinLnBrk="0" hangingPunct="1">
        <a:lnSpc>
          <a:spcPct val="100000"/>
        </a:lnSpc>
        <a:spcBef>
          <a:spcPts val="714"/>
        </a:spcBef>
        <a:buClrTx/>
        <a:buFont typeface="Arial" panose="020B0604020202020204" pitchFamily="34" charset="0"/>
        <a:buChar char="•"/>
        <a:defRPr sz="1286" kern="1200">
          <a:solidFill>
            <a:schemeClr val="tx1"/>
          </a:solidFill>
          <a:latin typeface="+mn-lt"/>
          <a:ea typeface="+mn-ea"/>
          <a:cs typeface="+mn-cs"/>
        </a:defRPr>
      </a:lvl3pPr>
      <a:lvl4pPr marL="653156" indent="-163289" algn="l" defTabSz="685814" rtl="0" eaLnBrk="1" latinLnBrk="0" hangingPunct="1">
        <a:lnSpc>
          <a:spcPct val="100000"/>
        </a:lnSpc>
        <a:spcBef>
          <a:spcPts val="714"/>
        </a:spcBef>
        <a:buFont typeface="Verdana" panose="020B0604030504040204" pitchFamily="34" charset="0"/>
        <a:buChar char="–"/>
        <a:defRPr sz="1286" kern="1200">
          <a:solidFill>
            <a:schemeClr val="tx1"/>
          </a:solidFill>
          <a:latin typeface="+mn-lt"/>
          <a:ea typeface="+mn-ea"/>
          <a:cs typeface="+mn-cs"/>
        </a:defRPr>
      </a:lvl4pPr>
      <a:lvl5pPr marL="816445" indent="-163289" algn="l" defTabSz="685814" rtl="0" eaLnBrk="1" latinLnBrk="0" hangingPunct="1">
        <a:lnSpc>
          <a:spcPct val="100000"/>
        </a:lnSpc>
        <a:spcBef>
          <a:spcPts val="714"/>
        </a:spcBef>
        <a:buFont typeface="Arial" panose="020B0604020202020204" pitchFamily="34" charset="0"/>
        <a:buChar char="•"/>
        <a:defRPr sz="1286" kern="1200" baseline="0">
          <a:solidFill>
            <a:schemeClr val="tx1"/>
          </a:solidFill>
          <a:latin typeface="+mn-lt"/>
          <a:ea typeface="+mn-ea"/>
          <a:cs typeface="+mn-cs"/>
        </a:defRPr>
      </a:lvl5pPr>
      <a:lvl6pPr marL="979734" indent="-163289" algn="l" defTabSz="685814" rtl="0" eaLnBrk="1" latinLnBrk="0" hangingPunct="1">
        <a:lnSpc>
          <a:spcPct val="100000"/>
        </a:lnSpc>
        <a:spcBef>
          <a:spcPts val="714"/>
        </a:spcBef>
        <a:buFont typeface="Verdana" panose="020B0604030504040204" pitchFamily="34" charset="0"/>
        <a:buChar char="–"/>
        <a:defRPr sz="1286" kern="1200">
          <a:solidFill>
            <a:schemeClr val="tx1"/>
          </a:solidFill>
          <a:latin typeface="+mn-lt"/>
          <a:ea typeface="+mn-ea"/>
          <a:cs typeface="+mn-cs"/>
        </a:defRPr>
      </a:lvl6pPr>
      <a:lvl7pPr marL="1143023" indent="-163289" algn="l" defTabSz="685814" rtl="0" eaLnBrk="1" latinLnBrk="0" hangingPunct="1">
        <a:lnSpc>
          <a:spcPct val="100000"/>
        </a:lnSpc>
        <a:spcBef>
          <a:spcPts val="714"/>
        </a:spcBef>
        <a:buFont typeface="Arial" panose="020B0604020202020204" pitchFamily="34" charset="0"/>
        <a:buChar char="•"/>
        <a:defRPr sz="1286" kern="1200">
          <a:solidFill>
            <a:schemeClr val="tx1"/>
          </a:solidFill>
          <a:latin typeface="+mn-lt"/>
          <a:ea typeface="+mn-ea"/>
          <a:cs typeface="+mn-cs"/>
        </a:defRPr>
      </a:lvl7pPr>
      <a:lvl8pPr marL="1306312" indent="-163289" algn="l" defTabSz="685814" rtl="0" eaLnBrk="1" latinLnBrk="0" hangingPunct="1">
        <a:lnSpc>
          <a:spcPct val="100000"/>
        </a:lnSpc>
        <a:spcBef>
          <a:spcPts val="714"/>
        </a:spcBef>
        <a:buFont typeface="Verdana" panose="020B0604030504040204" pitchFamily="34" charset="0"/>
        <a:buChar char="–"/>
        <a:defRPr sz="1286" kern="1200">
          <a:solidFill>
            <a:schemeClr val="tx1"/>
          </a:solidFill>
          <a:latin typeface="+mn-lt"/>
          <a:ea typeface="+mn-ea"/>
          <a:cs typeface="+mn-cs"/>
        </a:defRPr>
      </a:lvl8pPr>
      <a:lvl9pPr marL="1469601" indent="-163289" algn="l" defTabSz="685814" rtl="0" eaLnBrk="1" latinLnBrk="0" hangingPunct="1">
        <a:lnSpc>
          <a:spcPct val="100000"/>
        </a:lnSpc>
        <a:spcBef>
          <a:spcPts val="714"/>
        </a:spcBef>
        <a:buFont typeface="Arial" panose="020B0604020202020204" pitchFamily="34" charset="0"/>
        <a:buChar char="•"/>
        <a:defRPr sz="1286" kern="1200">
          <a:solidFill>
            <a:schemeClr val="tx1"/>
          </a:solidFill>
          <a:latin typeface="+mn-lt"/>
          <a:ea typeface="+mn-ea"/>
          <a:cs typeface="+mn-cs"/>
        </a:defRPr>
      </a:lvl9pPr>
    </p:bodyStyle>
    <p:otherStyle>
      <a:defPPr>
        <a:defRPr lang="en-US"/>
      </a:defPPr>
      <a:lvl1pPr marL="0" algn="l" defTabSz="-163289" rtl="0" eaLnBrk="1" latinLnBrk="0" hangingPunct="1">
        <a:lnSpc>
          <a:spcPct val="100000"/>
        </a:lnSpc>
        <a:spcBef>
          <a:spcPts val="429"/>
        </a:spcBef>
        <a:defRPr sz="1143" kern="1200">
          <a:solidFill>
            <a:schemeClr val="tx1"/>
          </a:solidFill>
          <a:latin typeface="+mn-lt"/>
          <a:ea typeface="+mn-ea"/>
          <a:cs typeface="+mn-cs"/>
        </a:defRPr>
      </a:lvl1pPr>
      <a:lvl2pPr marL="0" algn="l" defTabSz="-163289" rtl="0" eaLnBrk="1" latinLnBrk="0" hangingPunct="1">
        <a:lnSpc>
          <a:spcPct val="100000"/>
        </a:lnSpc>
        <a:spcBef>
          <a:spcPts val="429"/>
        </a:spcBef>
        <a:defRPr sz="1143" kern="1200">
          <a:solidFill>
            <a:schemeClr val="tx1"/>
          </a:solidFill>
          <a:latin typeface="+mn-lt"/>
          <a:ea typeface="+mn-ea"/>
          <a:cs typeface="+mn-cs"/>
        </a:defRPr>
      </a:lvl2pPr>
      <a:lvl3pPr marL="0" algn="l" defTabSz="-163289" rtl="0" eaLnBrk="1" latinLnBrk="0" hangingPunct="1">
        <a:lnSpc>
          <a:spcPct val="100000"/>
        </a:lnSpc>
        <a:spcBef>
          <a:spcPts val="429"/>
        </a:spcBef>
        <a:defRPr sz="1143" kern="1200">
          <a:solidFill>
            <a:schemeClr val="tx1"/>
          </a:solidFill>
          <a:latin typeface="+mn-lt"/>
          <a:ea typeface="+mn-ea"/>
          <a:cs typeface="+mn-cs"/>
        </a:defRPr>
      </a:lvl3pPr>
      <a:lvl4pPr marL="0" algn="l" defTabSz="-163289" rtl="0" eaLnBrk="1" latinLnBrk="0" hangingPunct="1">
        <a:lnSpc>
          <a:spcPct val="100000"/>
        </a:lnSpc>
        <a:spcBef>
          <a:spcPts val="429"/>
        </a:spcBef>
        <a:defRPr sz="1143" kern="1200">
          <a:solidFill>
            <a:schemeClr val="tx1"/>
          </a:solidFill>
          <a:latin typeface="+mn-lt"/>
          <a:ea typeface="+mn-ea"/>
          <a:cs typeface="+mn-cs"/>
        </a:defRPr>
      </a:lvl4pPr>
      <a:lvl5pPr marL="0" algn="l" defTabSz="-163289" rtl="0" eaLnBrk="1" latinLnBrk="0" hangingPunct="1">
        <a:lnSpc>
          <a:spcPct val="100000"/>
        </a:lnSpc>
        <a:spcBef>
          <a:spcPts val="429"/>
        </a:spcBef>
        <a:defRPr sz="1143" kern="1200">
          <a:solidFill>
            <a:schemeClr val="tx1"/>
          </a:solidFill>
          <a:latin typeface="+mn-lt"/>
          <a:ea typeface="+mn-ea"/>
          <a:cs typeface="+mn-cs"/>
        </a:defRPr>
      </a:lvl5pPr>
      <a:lvl6pPr marL="0" algn="l" defTabSz="-163289" rtl="0" eaLnBrk="1" latinLnBrk="0" hangingPunct="1">
        <a:lnSpc>
          <a:spcPct val="100000"/>
        </a:lnSpc>
        <a:spcBef>
          <a:spcPts val="429"/>
        </a:spcBef>
        <a:defRPr sz="1143" kern="1200">
          <a:solidFill>
            <a:schemeClr val="tx1"/>
          </a:solidFill>
          <a:latin typeface="+mn-lt"/>
          <a:ea typeface="+mn-ea"/>
          <a:cs typeface="+mn-cs"/>
        </a:defRPr>
      </a:lvl6pPr>
      <a:lvl7pPr marL="0" algn="l" defTabSz="-163289" rtl="0" eaLnBrk="1" latinLnBrk="0" hangingPunct="1">
        <a:lnSpc>
          <a:spcPct val="100000"/>
        </a:lnSpc>
        <a:spcBef>
          <a:spcPts val="429"/>
        </a:spcBef>
        <a:defRPr sz="1143" kern="1200">
          <a:solidFill>
            <a:schemeClr val="tx1"/>
          </a:solidFill>
          <a:latin typeface="+mn-lt"/>
          <a:ea typeface="+mn-ea"/>
          <a:cs typeface="+mn-cs"/>
        </a:defRPr>
      </a:lvl7pPr>
      <a:lvl8pPr marL="0" algn="l" defTabSz="-163289" rtl="0" eaLnBrk="1" latinLnBrk="0" hangingPunct="1">
        <a:lnSpc>
          <a:spcPct val="100000"/>
        </a:lnSpc>
        <a:spcBef>
          <a:spcPts val="429"/>
        </a:spcBef>
        <a:defRPr sz="1143" kern="1200">
          <a:solidFill>
            <a:schemeClr val="tx1"/>
          </a:solidFill>
          <a:latin typeface="+mn-lt"/>
          <a:ea typeface="+mn-ea"/>
          <a:cs typeface="+mn-cs"/>
        </a:defRPr>
      </a:lvl8pPr>
      <a:lvl9pPr marL="0" algn="l" defTabSz="-163289" rtl="0" eaLnBrk="1" latinLnBrk="0" hangingPunct="1">
        <a:lnSpc>
          <a:spcPct val="100000"/>
        </a:lnSpc>
        <a:spcBef>
          <a:spcPts val="429"/>
        </a:spcBef>
        <a:defRPr sz="11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25" userDrawn="1">
          <p15:clr>
            <a:srgbClr val="C35EA4"/>
          </p15:clr>
        </p15:guide>
        <p15:guide id="2" pos="92" userDrawn="1">
          <p15:clr>
            <a:srgbClr val="C35EA4"/>
          </p15:clr>
        </p15:guide>
        <p15:guide id="3" orient="horz" pos="1994" userDrawn="1">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4"/>
            <a:extLst>
              <a:ext uri="{C183D7F6-B498-43B3-948B-1728B52AA6E4}">
                <adec:decorative xmlns:adec="http://schemas.microsoft.com/office/drawing/2017/decorative" val="1"/>
              </a:ext>
            </a:extLst>
          </p:cNvPr>
          <p:cNvSpPr txBox="1"/>
          <p:nvPr userDrawn="1"/>
        </p:nvSpPr>
        <p:spPr bwMode="gray">
          <a:xfrm>
            <a:off x="2" y="4708258"/>
            <a:ext cx="2074069" cy="92346"/>
          </a:xfrm>
          <a:prstGeom prst="rect">
            <a:avLst/>
          </a:prstGeom>
          <a:noFill/>
        </p:spPr>
        <p:txBody>
          <a:bodyPr wrap="square" lIns="48024" tIns="0" rIns="48024" bIns="34303" rtlCol="0" anchor="b" anchorCtr="0">
            <a:spAutoFit/>
          </a:bodyPr>
          <a:lstStyle/>
          <a:p>
            <a:pPr marL="0" marR="0" lvl="0" indent="0" algn="l" defTabSz="480252"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©2024 by EAB. </a:t>
            </a:r>
            <a:r>
              <a:rPr kumimoji="0" lang="en-US" sz="375"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375"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375"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375"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17007"/>
            <a:ext cx="5486400" cy="249299"/>
          </a:xfrm>
          <a:prstGeom prst="rect">
            <a:avLst/>
          </a:prstGeom>
        </p:spPr>
        <p:txBody>
          <a:bodyPr vert="horz" wrap="square"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30"/>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3"/>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4"/>
            <a:extLst>
              <a:ext uri="{C183D7F6-B498-43B3-948B-1728B52AA6E4}">
                <adec:decorative xmlns:adec="http://schemas.microsoft.com/office/drawing/2017/decorative" val="1"/>
              </a:ext>
            </a:extLst>
          </p:cNvPr>
          <p:cNvSpPr txBox="1"/>
          <p:nvPr userDrawn="1"/>
        </p:nvSpPr>
        <p:spPr bwMode="gray">
          <a:xfrm>
            <a:off x="2" y="4708258"/>
            <a:ext cx="2074069" cy="92346"/>
          </a:xfrm>
          <a:prstGeom prst="rect">
            <a:avLst/>
          </a:prstGeom>
          <a:noFill/>
        </p:spPr>
        <p:txBody>
          <a:bodyPr wrap="square" lIns="48024" tIns="0" rIns="48024" bIns="34303" rtlCol="0" anchor="b" anchorCtr="0">
            <a:spAutoFit/>
          </a:bodyPr>
          <a:lstStyle/>
          <a:p>
            <a:pPr marL="0" marR="0" lvl="0" indent="0" algn="l" defTabSz="480252"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©2024 by EAB. </a:t>
            </a:r>
            <a:r>
              <a:rPr kumimoji="0" lang="en-US" sz="375"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375"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375"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375"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17007"/>
            <a:ext cx="5486400" cy="249299"/>
          </a:xfrm>
          <a:prstGeom prst="rect">
            <a:avLst/>
          </a:prstGeom>
        </p:spPr>
        <p:txBody>
          <a:bodyPr vert="horz" wrap="square"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30"/>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3"/>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799" r:id="rId1"/>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5"/>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©2022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4"/>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61" r:id="rId1"/>
    <p:sldLayoutId id="2147483801" r:id="rId2"/>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4"/>
            <a:extLst>
              <a:ext uri="{C183D7F6-B498-43B3-948B-1728B52AA6E4}">
                <adec:decorative xmlns:adec="http://schemas.microsoft.com/office/drawing/2017/decorative" val="1"/>
              </a:ext>
            </a:extLst>
          </p:cNvPr>
          <p:cNvSpPr txBox="1"/>
          <p:nvPr userDrawn="1"/>
        </p:nvSpPr>
        <p:spPr bwMode="gray">
          <a:xfrm>
            <a:off x="-1" y="4677502"/>
            <a:ext cx="2074069" cy="123098"/>
          </a:xfrm>
          <a:prstGeom prst="rect">
            <a:avLst/>
          </a:prstGeom>
          <a:noFill/>
        </p:spPr>
        <p:txBody>
          <a:bodyPr wrap="square" lIns="64008" tIns="0" rIns="64008" bIns="45720" rtlCol="0" anchor="b" anchorCtr="0">
            <a:spAutoFit/>
          </a:bodyPr>
          <a:lstStyle/>
          <a:p>
            <a:pPr marL="0" marR="0" lvl="0" indent="0" algn="l" defTabSz="640093"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©2023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145814"/>
            <a:ext cx="5486400" cy="712118"/>
          </a:xfrm>
          <a:prstGeom prst="rect">
            <a:avLst/>
          </a:prstGeom>
        </p:spPr>
        <p:txBody>
          <a:bodyPr vert="horz" wrap="square"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5" y="1587129"/>
            <a:ext cx="1677192" cy="4675639"/>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3"/>
    </p:custDataLst>
    <p:extLst>
      <p:ext uri="{BB962C8B-B14F-4D97-AF65-F5344CB8AC3E}">
        <p14:creationId xmlns:p14="http://schemas.microsoft.com/office/powerpoint/2010/main" val="758776849"/>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685814" rtl="0" eaLnBrk="1" latinLnBrk="0" hangingPunct="1">
        <a:lnSpc>
          <a:spcPct val="90000"/>
        </a:lnSpc>
        <a:spcBef>
          <a:spcPct val="0"/>
        </a:spcBef>
        <a:buNone/>
        <a:defRPr sz="2571" kern="1200" spc="71" baseline="0">
          <a:solidFill>
            <a:schemeClr val="tx1"/>
          </a:solidFill>
          <a:latin typeface="+mj-lt"/>
          <a:ea typeface="+mj-ea"/>
          <a:cs typeface="+mj-cs"/>
        </a:defRPr>
      </a:lvl1pPr>
    </p:titleStyle>
    <p:bodyStyle>
      <a:lvl1pPr marL="167825" indent="-167825" algn="l" defTabSz="685814" rtl="0" eaLnBrk="1" latinLnBrk="0" hangingPunct="1">
        <a:lnSpc>
          <a:spcPct val="100000"/>
        </a:lnSpc>
        <a:spcBef>
          <a:spcPts val="714"/>
        </a:spcBef>
        <a:buClrTx/>
        <a:buFont typeface="Arial" panose="020B0604020202020204" pitchFamily="34" charset="0"/>
        <a:buChar char="•"/>
        <a:defRPr sz="1286" kern="1200">
          <a:solidFill>
            <a:schemeClr val="tx1"/>
          </a:solidFill>
          <a:latin typeface="+mn-lt"/>
          <a:ea typeface="+mn-ea"/>
          <a:cs typeface="+mn-cs"/>
        </a:defRPr>
      </a:lvl1pPr>
      <a:lvl2pPr marL="326578" indent="-163289" algn="l" defTabSz="685814" rtl="0" eaLnBrk="1" latinLnBrk="0" hangingPunct="1">
        <a:lnSpc>
          <a:spcPct val="100000"/>
        </a:lnSpc>
        <a:spcBef>
          <a:spcPts val="714"/>
        </a:spcBef>
        <a:buClrTx/>
        <a:buFont typeface="Verdana" panose="020B0604030504040204" pitchFamily="34" charset="0"/>
        <a:buChar char="–"/>
        <a:defRPr sz="1286" kern="1200">
          <a:solidFill>
            <a:schemeClr val="tx1"/>
          </a:solidFill>
          <a:latin typeface="+mn-lt"/>
          <a:ea typeface="+mn-ea"/>
          <a:cs typeface="+mn-cs"/>
        </a:defRPr>
      </a:lvl2pPr>
      <a:lvl3pPr marL="489867" indent="-163289" algn="l" defTabSz="685814" rtl="0" eaLnBrk="1" latinLnBrk="0" hangingPunct="1">
        <a:lnSpc>
          <a:spcPct val="100000"/>
        </a:lnSpc>
        <a:spcBef>
          <a:spcPts val="714"/>
        </a:spcBef>
        <a:buClrTx/>
        <a:buFont typeface="Arial" panose="020B0604020202020204" pitchFamily="34" charset="0"/>
        <a:buChar char="•"/>
        <a:defRPr sz="1286" kern="1200">
          <a:solidFill>
            <a:schemeClr val="tx1"/>
          </a:solidFill>
          <a:latin typeface="+mn-lt"/>
          <a:ea typeface="+mn-ea"/>
          <a:cs typeface="+mn-cs"/>
        </a:defRPr>
      </a:lvl3pPr>
      <a:lvl4pPr marL="653156" indent="-163289" algn="l" defTabSz="685814" rtl="0" eaLnBrk="1" latinLnBrk="0" hangingPunct="1">
        <a:lnSpc>
          <a:spcPct val="100000"/>
        </a:lnSpc>
        <a:spcBef>
          <a:spcPts val="714"/>
        </a:spcBef>
        <a:buFont typeface="Verdana" panose="020B0604030504040204" pitchFamily="34" charset="0"/>
        <a:buChar char="–"/>
        <a:defRPr sz="1286" kern="1200">
          <a:solidFill>
            <a:schemeClr val="tx1"/>
          </a:solidFill>
          <a:latin typeface="+mn-lt"/>
          <a:ea typeface="+mn-ea"/>
          <a:cs typeface="+mn-cs"/>
        </a:defRPr>
      </a:lvl4pPr>
      <a:lvl5pPr marL="816445" indent="-163289" algn="l" defTabSz="685814" rtl="0" eaLnBrk="1" latinLnBrk="0" hangingPunct="1">
        <a:lnSpc>
          <a:spcPct val="100000"/>
        </a:lnSpc>
        <a:spcBef>
          <a:spcPts val="714"/>
        </a:spcBef>
        <a:buFont typeface="Arial" panose="020B0604020202020204" pitchFamily="34" charset="0"/>
        <a:buChar char="•"/>
        <a:defRPr sz="1286" kern="1200" baseline="0">
          <a:solidFill>
            <a:schemeClr val="tx1"/>
          </a:solidFill>
          <a:latin typeface="+mn-lt"/>
          <a:ea typeface="+mn-ea"/>
          <a:cs typeface="+mn-cs"/>
        </a:defRPr>
      </a:lvl5pPr>
      <a:lvl6pPr marL="979734" indent="-163289" algn="l" defTabSz="685814" rtl="0" eaLnBrk="1" latinLnBrk="0" hangingPunct="1">
        <a:lnSpc>
          <a:spcPct val="100000"/>
        </a:lnSpc>
        <a:spcBef>
          <a:spcPts val="714"/>
        </a:spcBef>
        <a:buFont typeface="Verdana" panose="020B0604030504040204" pitchFamily="34" charset="0"/>
        <a:buChar char="–"/>
        <a:defRPr sz="1286" kern="1200">
          <a:solidFill>
            <a:schemeClr val="tx1"/>
          </a:solidFill>
          <a:latin typeface="+mn-lt"/>
          <a:ea typeface="+mn-ea"/>
          <a:cs typeface="+mn-cs"/>
        </a:defRPr>
      </a:lvl6pPr>
      <a:lvl7pPr marL="1143023" indent="-163289" algn="l" defTabSz="685814" rtl="0" eaLnBrk="1" latinLnBrk="0" hangingPunct="1">
        <a:lnSpc>
          <a:spcPct val="100000"/>
        </a:lnSpc>
        <a:spcBef>
          <a:spcPts val="714"/>
        </a:spcBef>
        <a:buFont typeface="Arial" panose="020B0604020202020204" pitchFamily="34" charset="0"/>
        <a:buChar char="•"/>
        <a:defRPr sz="1286" kern="1200">
          <a:solidFill>
            <a:schemeClr val="tx1"/>
          </a:solidFill>
          <a:latin typeface="+mn-lt"/>
          <a:ea typeface="+mn-ea"/>
          <a:cs typeface="+mn-cs"/>
        </a:defRPr>
      </a:lvl7pPr>
      <a:lvl8pPr marL="1306312" indent="-163289" algn="l" defTabSz="685814" rtl="0" eaLnBrk="1" latinLnBrk="0" hangingPunct="1">
        <a:lnSpc>
          <a:spcPct val="100000"/>
        </a:lnSpc>
        <a:spcBef>
          <a:spcPts val="714"/>
        </a:spcBef>
        <a:buFont typeface="Verdana" panose="020B0604030504040204" pitchFamily="34" charset="0"/>
        <a:buChar char="–"/>
        <a:defRPr sz="1286" kern="1200">
          <a:solidFill>
            <a:schemeClr val="tx1"/>
          </a:solidFill>
          <a:latin typeface="+mn-lt"/>
          <a:ea typeface="+mn-ea"/>
          <a:cs typeface="+mn-cs"/>
        </a:defRPr>
      </a:lvl8pPr>
      <a:lvl9pPr marL="1469601" indent="-163289" algn="l" defTabSz="685814" rtl="0" eaLnBrk="1" latinLnBrk="0" hangingPunct="1">
        <a:lnSpc>
          <a:spcPct val="100000"/>
        </a:lnSpc>
        <a:spcBef>
          <a:spcPts val="714"/>
        </a:spcBef>
        <a:buFont typeface="Arial" panose="020B0604020202020204" pitchFamily="34" charset="0"/>
        <a:buChar char="•"/>
        <a:defRPr sz="1286" kern="1200">
          <a:solidFill>
            <a:schemeClr val="tx1"/>
          </a:solidFill>
          <a:latin typeface="+mn-lt"/>
          <a:ea typeface="+mn-ea"/>
          <a:cs typeface="+mn-cs"/>
        </a:defRPr>
      </a:lvl9pPr>
    </p:bodyStyle>
    <p:otherStyle>
      <a:defPPr>
        <a:defRPr lang="en-US"/>
      </a:defPPr>
      <a:lvl1pPr marL="0" algn="l" defTabSz="-163289" rtl="0" eaLnBrk="1" latinLnBrk="0" hangingPunct="1">
        <a:lnSpc>
          <a:spcPct val="100000"/>
        </a:lnSpc>
        <a:spcBef>
          <a:spcPts val="429"/>
        </a:spcBef>
        <a:defRPr sz="1143" kern="1200">
          <a:solidFill>
            <a:schemeClr val="tx1"/>
          </a:solidFill>
          <a:latin typeface="+mn-lt"/>
          <a:ea typeface="+mn-ea"/>
          <a:cs typeface="+mn-cs"/>
        </a:defRPr>
      </a:lvl1pPr>
      <a:lvl2pPr marL="0" algn="l" defTabSz="-163289" rtl="0" eaLnBrk="1" latinLnBrk="0" hangingPunct="1">
        <a:lnSpc>
          <a:spcPct val="100000"/>
        </a:lnSpc>
        <a:spcBef>
          <a:spcPts val="429"/>
        </a:spcBef>
        <a:defRPr sz="1143" kern="1200">
          <a:solidFill>
            <a:schemeClr val="tx1"/>
          </a:solidFill>
          <a:latin typeface="+mn-lt"/>
          <a:ea typeface="+mn-ea"/>
          <a:cs typeface="+mn-cs"/>
        </a:defRPr>
      </a:lvl2pPr>
      <a:lvl3pPr marL="0" algn="l" defTabSz="-163289" rtl="0" eaLnBrk="1" latinLnBrk="0" hangingPunct="1">
        <a:lnSpc>
          <a:spcPct val="100000"/>
        </a:lnSpc>
        <a:spcBef>
          <a:spcPts val="429"/>
        </a:spcBef>
        <a:defRPr sz="1143" kern="1200">
          <a:solidFill>
            <a:schemeClr val="tx1"/>
          </a:solidFill>
          <a:latin typeface="+mn-lt"/>
          <a:ea typeface="+mn-ea"/>
          <a:cs typeface="+mn-cs"/>
        </a:defRPr>
      </a:lvl3pPr>
      <a:lvl4pPr marL="0" algn="l" defTabSz="-163289" rtl="0" eaLnBrk="1" latinLnBrk="0" hangingPunct="1">
        <a:lnSpc>
          <a:spcPct val="100000"/>
        </a:lnSpc>
        <a:spcBef>
          <a:spcPts val="429"/>
        </a:spcBef>
        <a:defRPr sz="1143" kern="1200">
          <a:solidFill>
            <a:schemeClr val="tx1"/>
          </a:solidFill>
          <a:latin typeface="+mn-lt"/>
          <a:ea typeface="+mn-ea"/>
          <a:cs typeface="+mn-cs"/>
        </a:defRPr>
      </a:lvl4pPr>
      <a:lvl5pPr marL="0" algn="l" defTabSz="-163289" rtl="0" eaLnBrk="1" latinLnBrk="0" hangingPunct="1">
        <a:lnSpc>
          <a:spcPct val="100000"/>
        </a:lnSpc>
        <a:spcBef>
          <a:spcPts val="429"/>
        </a:spcBef>
        <a:defRPr sz="1143" kern="1200">
          <a:solidFill>
            <a:schemeClr val="tx1"/>
          </a:solidFill>
          <a:latin typeface="+mn-lt"/>
          <a:ea typeface="+mn-ea"/>
          <a:cs typeface="+mn-cs"/>
        </a:defRPr>
      </a:lvl5pPr>
      <a:lvl6pPr marL="0" algn="l" defTabSz="-163289" rtl="0" eaLnBrk="1" latinLnBrk="0" hangingPunct="1">
        <a:lnSpc>
          <a:spcPct val="100000"/>
        </a:lnSpc>
        <a:spcBef>
          <a:spcPts val="429"/>
        </a:spcBef>
        <a:defRPr sz="1143" kern="1200">
          <a:solidFill>
            <a:schemeClr val="tx1"/>
          </a:solidFill>
          <a:latin typeface="+mn-lt"/>
          <a:ea typeface="+mn-ea"/>
          <a:cs typeface="+mn-cs"/>
        </a:defRPr>
      </a:lvl6pPr>
      <a:lvl7pPr marL="0" algn="l" defTabSz="-163289" rtl="0" eaLnBrk="1" latinLnBrk="0" hangingPunct="1">
        <a:lnSpc>
          <a:spcPct val="100000"/>
        </a:lnSpc>
        <a:spcBef>
          <a:spcPts val="429"/>
        </a:spcBef>
        <a:defRPr sz="1143" kern="1200">
          <a:solidFill>
            <a:schemeClr val="tx1"/>
          </a:solidFill>
          <a:latin typeface="+mn-lt"/>
          <a:ea typeface="+mn-ea"/>
          <a:cs typeface="+mn-cs"/>
        </a:defRPr>
      </a:lvl7pPr>
      <a:lvl8pPr marL="0" algn="l" defTabSz="-163289" rtl="0" eaLnBrk="1" latinLnBrk="0" hangingPunct="1">
        <a:lnSpc>
          <a:spcPct val="100000"/>
        </a:lnSpc>
        <a:spcBef>
          <a:spcPts val="429"/>
        </a:spcBef>
        <a:defRPr sz="1143" kern="1200">
          <a:solidFill>
            <a:schemeClr val="tx1"/>
          </a:solidFill>
          <a:latin typeface="+mn-lt"/>
          <a:ea typeface="+mn-ea"/>
          <a:cs typeface="+mn-cs"/>
        </a:defRPr>
      </a:lvl8pPr>
      <a:lvl9pPr marL="0" algn="l" defTabSz="-163289" rtl="0" eaLnBrk="1" latinLnBrk="0" hangingPunct="1">
        <a:lnSpc>
          <a:spcPct val="100000"/>
        </a:lnSpc>
        <a:spcBef>
          <a:spcPts val="429"/>
        </a:spcBef>
        <a:defRPr sz="114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00" userDrawn="1">
          <p15:clr>
            <a:srgbClr val="C35EA4"/>
          </p15:clr>
        </p15:guide>
        <p15:guide id="2" pos="123" userDrawn="1">
          <p15:clr>
            <a:srgbClr val="C35EA4"/>
          </p15:clr>
        </p15:guide>
        <p15:guide id="3" orient="horz" pos="199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3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mailto:jcousins@eab.com"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51.jpeg"/><Relationship Id="rId5" Type="http://schemas.openxmlformats.org/officeDocument/2006/relationships/hyperlink" Target="mailto:kkent@eab.com" TargetMode="External"/><Relationship Id="rId4" Type="http://schemas.openxmlformats.org/officeDocument/2006/relationships/image" Target="../media/image50.jp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jcousins@eab.co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1.jpeg"/><Relationship Id="rId5" Type="http://schemas.openxmlformats.org/officeDocument/2006/relationships/hyperlink" Target="mailto:kkent@eab.com" TargetMode="External"/><Relationship Id="rId4" Type="http://schemas.openxmlformats.org/officeDocument/2006/relationships/image" Target="../media/image50.jpg"/></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3B8B2-898A-767B-699A-AB25175CD9D1}"/>
              </a:ext>
            </a:extLst>
          </p:cNvPr>
          <p:cNvSpPr>
            <a:spLocks noGrp="1"/>
          </p:cNvSpPr>
          <p:nvPr>
            <p:ph type="title"/>
          </p:nvPr>
        </p:nvSpPr>
        <p:spPr>
          <a:xfrm>
            <a:off x="812800" y="1557933"/>
            <a:ext cx="4887519" cy="1038746"/>
          </a:xfrm>
        </p:spPr>
        <p:txBody>
          <a:bodyPr/>
          <a:lstStyle/>
          <a:p>
            <a:r>
              <a:rPr lang="en-US" dirty="0"/>
              <a:t>Expanding Your Data Capabilities through Edify’s Rapid Insight Access</a:t>
            </a:r>
          </a:p>
        </p:txBody>
      </p:sp>
      <p:sp>
        <p:nvSpPr>
          <p:cNvPr id="3" name="Text Placeholder 2">
            <a:extLst>
              <a:ext uri="{FF2B5EF4-FFF2-40B4-BE49-F238E27FC236}">
                <a16:creationId xmlns:a16="http://schemas.microsoft.com/office/drawing/2014/main" id="{97084451-820D-085F-91F1-18F3B0F2EF06}"/>
              </a:ext>
            </a:extLst>
          </p:cNvPr>
          <p:cNvSpPr>
            <a:spLocks noGrp="1"/>
          </p:cNvSpPr>
          <p:nvPr>
            <p:ph type="body" sz="quarter" idx="13"/>
          </p:nvPr>
        </p:nvSpPr>
        <p:spPr>
          <a:xfrm>
            <a:off x="812800" y="2721211"/>
            <a:ext cx="4389120" cy="507831"/>
          </a:xfrm>
        </p:spPr>
        <p:txBody>
          <a:bodyPr/>
          <a:lstStyle/>
          <a:p>
            <a:r>
              <a:rPr lang="en-US" dirty="0"/>
              <a:t>Strategy Spotlight</a:t>
            </a:r>
          </a:p>
          <a:p>
            <a:endParaRPr lang="en-US" dirty="0"/>
          </a:p>
          <a:p>
            <a:r>
              <a:rPr lang="en-US" dirty="0"/>
              <a:t>October 3, 2025</a:t>
            </a:r>
          </a:p>
        </p:txBody>
      </p:sp>
      <p:sp>
        <p:nvSpPr>
          <p:cNvPr id="4" name="Text Placeholder 3">
            <a:extLst>
              <a:ext uri="{FF2B5EF4-FFF2-40B4-BE49-F238E27FC236}">
                <a16:creationId xmlns:a16="http://schemas.microsoft.com/office/drawing/2014/main" id="{850341FD-91A9-B12C-DEF8-AFE5764BE40C}"/>
              </a:ext>
            </a:extLst>
          </p:cNvPr>
          <p:cNvSpPr>
            <a:spLocks noGrp="1"/>
          </p:cNvSpPr>
          <p:nvPr>
            <p:ph type="body" sz="quarter" idx="14"/>
          </p:nvPr>
        </p:nvSpPr>
        <p:spPr/>
        <p:txBody>
          <a:bodyPr/>
          <a:lstStyle/>
          <a:p>
            <a:endParaRPr lang="en-US"/>
          </a:p>
        </p:txBody>
      </p:sp>
      <p:pic>
        <p:nvPicPr>
          <p:cNvPr id="8" name="Picture 7" descr="A blue circle with white text&#10;&#10;Description automatically generated with medium confidence">
            <a:extLst>
              <a:ext uri="{FF2B5EF4-FFF2-40B4-BE49-F238E27FC236}">
                <a16:creationId xmlns:a16="http://schemas.microsoft.com/office/drawing/2014/main" id="{8F488ABE-AE3A-FB04-C112-7267D3DEE55A}"/>
              </a:ext>
            </a:extLst>
          </p:cNvPr>
          <p:cNvPicPr>
            <a:picLocks noChangeAspect="1"/>
          </p:cNvPicPr>
          <p:nvPr/>
        </p:nvPicPr>
        <p:blipFill>
          <a:blip r:embed="rId3"/>
          <a:stretch>
            <a:fillRect/>
          </a:stretch>
        </p:blipFill>
        <p:spPr>
          <a:xfrm>
            <a:off x="4957128" y="3461959"/>
            <a:ext cx="1143000" cy="1143000"/>
          </a:xfrm>
          <a:prstGeom prst="rect">
            <a:avLst/>
          </a:prstGeom>
        </p:spPr>
      </p:pic>
    </p:spTree>
    <p:extLst>
      <p:ext uri="{BB962C8B-B14F-4D97-AF65-F5344CB8AC3E}">
        <p14:creationId xmlns:p14="http://schemas.microsoft.com/office/powerpoint/2010/main" val="1602000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6C3E2C-22A1-E246-AE41-695822017C06}"/>
              </a:ext>
            </a:extLst>
          </p:cNvPr>
          <p:cNvSpPr>
            <a:spLocks noGrp="1"/>
          </p:cNvSpPr>
          <p:nvPr>
            <p:ph type="body" sz="quarter" idx="16"/>
          </p:nvPr>
        </p:nvSpPr>
        <p:spPr>
          <a:xfrm>
            <a:off x="280193" y="99782"/>
            <a:ext cx="4104481" cy="123111"/>
          </a:xfrm>
        </p:spPr>
        <p:txBody>
          <a:bodyPr/>
          <a:lstStyle/>
          <a:p>
            <a:endParaRPr lang="en-US" dirty="0"/>
          </a:p>
        </p:txBody>
      </p:sp>
      <p:grpSp>
        <p:nvGrpSpPr>
          <p:cNvPr id="6" name="Group 5">
            <a:extLst>
              <a:ext uri="{FF2B5EF4-FFF2-40B4-BE49-F238E27FC236}">
                <a16:creationId xmlns:a16="http://schemas.microsoft.com/office/drawing/2014/main" id="{DEB85BF4-8566-4283-BD85-998370CEF240}"/>
              </a:ext>
            </a:extLst>
          </p:cNvPr>
          <p:cNvGrpSpPr/>
          <p:nvPr/>
        </p:nvGrpSpPr>
        <p:grpSpPr>
          <a:xfrm>
            <a:off x="2195882" y="997340"/>
            <a:ext cx="1874520" cy="545973"/>
            <a:chOff x="2195882" y="997340"/>
            <a:chExt cx="1874520" cy="545973"/>
          </a:xfrm>
        </p:grpSpPr>
        <p:sp>
          <p:nvSpPr>
            <p:cNvPr id="7" name="Rectangle 6">
              <a:extLst>
                <a:ext uri="{FF2B5EF4-FFF2-40B4-BE49-F238E27FC236}">
                  <a16:creationId xmlns:a16="http://schemas.microsoft.com/office/drawing/2014/main" id="{1A70CA95-3352-2C4A-9241-776955F9C20D}"/>
                </a:ext>
              </a:extLst>
            </p:cNvPr>
            <p:cNvSpPr/>
            <p:nvPr/>
          </p:nvSpPr>
          <p:spPr>
            <a:xfrm>
              <a:off x="2195882" y="997340"/>
              <a:ext cx="1874520" cy="545973"/>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600"/>
            </a:p>
          </p:txBody>
        </p:sp>
        <p:sp>
          <p:nvSpPr>
            <p:cNvPr id="25" name="Text Placeholder 31">
              <a:extLst>
                <a:ext uri="{FF2B5EF4-FFF2-40B4-BE49-F238E27FC236}">
                  <a16:creationId xmlns:a16="http://schemas.microsoft.com/office/drawing/2014/main" id="{A87C4420-2C5A-B642-96F6-F4328CD24A6D}"/>
                </a:ext>
              </a:extLst>
            </p:cNvPr>
            <p:cNvSpPr txBox="1">
              <a:spLocks/>
            </p:cNvSpPr>
            <p:nvPr/>
          </p:nvSpPr>
          <p:spPr bwMode="gray">
            <a:xfrm>
              <a:off x="2293061" y="1031476"/>
              <a:ext cx="1442040" cy="49500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solidFill>
                    <a:schemeClr val="bg1"/>
                  </a:solidFill>
                </a:rPr>
                <a:t>Build a Culture of Data Confidence</a:t>
              </a:r>
            </a:p>
            <a:p>
              <a:pPr marL="0" indent="0">
                <a:buNone/>
              </a:pPr>
              <a:r>
                <a:rPr lang="en-US" sz="900" dirty="0">
                  <a:solidFill>
                    <a:schemeClr val="bg1"/>
                  </a:solidFill>
                  <a:latin typeface="+mj-lt"/>
                </a:rPr>
                <a:t>Data Governance</a:t>
              </a:r>
            </a:p>
          </p:txBody>
        </p:sp>
      </p:grpSp>
      <p:grpSp>
        <p:nvGrpSpPr>
          <p:cNvPr id="5" name="Group 4">
            <a:extLst>
              <a:ext uri="{FF2B5EF4-FFF2-40B4-BE49-F238E27FC236}">
                <a16:creationId xmlns:a16="http://schemas.microsoft.com/office/drawing/2014/main" id="{D9AB17CC-CF4F-4583-80E8-D1E16E6271C8}"/>
              </a:ext>
            </a:extLst>
          </p:cNvPr>
          <p:cNvGrpSpPr/>
          <p:nvPr/>
        </p:nvGrpSpPr>
        <p:grpSpPr>
          <a:xfrm>
            <a:off x="241063" y="997340"/>
            <a:ext cx="1874520" cy="545973"/>
            <a:chOff x="241063" y="997340"/>
            <a:chExt cx="1874520" cy="545973"/>
          </a:xfrm>
        </p:grpSpPr>
        <p:sp>
          <p:nvSpPr>
            <p:cNvPr id="8" name="Rectangle 7">
              <a:extLst>
                <a:ext uri="{FF2B5EF4-FFF2-40B4-BE49-F238E27FC236}">
                  <a16:creationId xmlns:a16="http://schemas.microsoft.com/office/drawing/2014/main" id="{8FF7B7A1-492E-5F40-BFF2-D34E85501CCB}"/>
                </a:ext>
              </a:extLst>
            </p:cNvPr>
            <p:cNvSpPr/>
            <p:nvPr/>
          </p:nvSpPr>
          <p:spPr>
            <a:xfrm>
              <a:off x="241063" y="997340"/>
              <a:ext cx="1874520" cy="545973"/>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600"/>
            </a:p>
          </p:txBody>
        </p:sp>
        <p:sp>
          <p:nvSpPr>
            <p:cNvPr id="26" name="Text Placeholder 31">
              <a:extLst>
                <a:ext uri="{FF2B5EF4-FFF2-40B4-BE49-F238E27FC236}">
                  <a16:creationId xmlns:a16="http://schemas.microsoft.com/office/drawing/2014/main" id="{B4B50DC7-7230-3D4F-A7C0-954F56A44A9E}"/>
                </a:ext>
              </a:extLst>
            </p:cNvPr>
            <p:cNvSpPr txBox="1">
              <a:spLocks/>
            </p:cNvSpPr>
            <p:nvPr/>
          </p:nvSpPr>
          <p:spPr bwMode="gray">
            <a:xfrm>
              <a:off x="323961" y="1031476"/>
              <a:ext cx="1552471" cy="49500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solidFill>
                    <a:schemeClr val="accent5"/>
                  </a:solidFill>
                </a:rPr>
                <a:t>Bring Your Data Together</a:t>
              </a:r>
            </a:p>
            <a:p>
              <a:pPr marL="0" indent="0">
                <a:buNone/>
              </a:pPr>
              <a:r>
                <a:rPr lang="en-US" sz="900" dirty="0">
                  <a:solidFill>
                    <a:schemeClr val="accent5"/>
                  </a:solidFill>
                  <a:latin typeface="+mj-lt"/>
                </a:rPr>
                <a:t>Access and Warehousing</a:t>
              </a:r>
            </a:p>
          </p:txBody>
        </p:sp>
      </p:grpSp>
      <p:grpSp>
        <p:nvGrpSpPr>
          <p:cNvPr id="10" name="Group 9">
            <a:extLst>
              <a:ext uri="{FF2B5EF4-FFF2-40B4-BE49-F238E27FC236}">
                <a16:creationId xmlns:a16="http://schemas.microsoft.com/office/drawing/2014/main" id="{50C9B5CD-EF42-46D4-A4A3-D8B0523AC01D}"/>
              </a:ext>
            </a:extLst>
          </p:cNvPr>
          <p:cNvGrpSpPr/>
          <p:nvPr/>
        </p:nvGrpSpPr>
        <p:grpSpPr>
          <a:xfrm>
            <a:off x="4251681" y="997340"/>
            <a:ext cx="1874520" cy="545973"/>
            <a:chOff x="4251681" y="997340"/>
            <a:chExt cx="1874520" cy="545973"/>
          </a:xfrm>
        </p:grpSpPr>
        <p:sp>
          <p:nvSpPr>
            <p:cNvPr id="9" name="Rectangle 8">
              <a:extLst>
                <a:ext uri="{FF2B5EF4-FFF2-40B4-BE49-F238E27FC236}">
                  <a16:creationId xmlns:a16="http://schemas.microsoft.com/office/drawing/2014/main" id="{B57E3F72-0D57-DF4A-B4F9-35F6155666CD}"/>
                </a:ext>
              </a:extLst>
            </p:cNvPr>
            <p:cNvSpPr/>
            <p:nvPr/>
          </p:nvSpPr>
          <p:spPr>
            <a:xfrm>
              <a:off x="4251681" y="997340"/>
              <a:ext cx="1874520" cy="545973"/>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600" dirty="0"/>
            </a:p>
          </p:txBody>
        </p:sp>
        <p:sp>
          <p:nvSpPr>
            <p:cNvPr id="28" name="Text Placeholder 31">
              <a:extLst>
                <a:ext uri="{FF2B5EF4-FFF2-40B4-BE49-F238E27FC236}">
                  <a16:creationId xmlns:a16="http://schemas.microsoft.com/office/drawing/2014/main" id="{2F94EE99-C908-644B-A1A2-1D75FEB1F5D7}"/>
                </a:ext>
              </a:extLst>
            </p:cNvPr>
            <p:cNvSpPr txBox="1">
              <a:spLocks/>
            </p:cNvSpPr>
            <p:nvPr/>
          </p:nvSpPr>
          <p:spPr bwMode="gray">
            <a:xfrm>
              <a:off x="4359838" y="1031476"/>
              <a:ext cx="1645804" cy="49500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solidFill>
                    <a:schemeClr val="bg1"/>
                  </a:solidFill>
                </a:rPr>
                <a:t>Empower Your Team with Insight</a:t>
              </a:r>
            </a:p>
            <a:p>
              <a:pPr marL="0" indent="0">
                <a:buNone/>
              </a:pPr>
              <a:r>
                <a:rPr lang="en-US" sz="900" dirty="0">
                  <a:solidFill>
                    <a:schemeClr val="bg1"/>
                  </a:solidFill>
                  <a:latin typeface="+mj-lt"/>
                </a:rPr>
                <a:t>Reporting and Analytics</a:t>
              </a:r>
              <a:r>
                <a:rPr lang="en-US" sz="800" b="1" i="1" dirty="0">
                  <a:solidFill>
                    <a:schemeClr val="bg1"/>
                  </a:solidFill>
                  <a:latin typeface="+mj-lt"/>
                </a:rPr>
                <a:t>  </a:t>
              </a:r>
              <a:endParaRPr lang="en-US" sz="800" dirty="0">
                <a:solidFill>
                  <a:schemeClr val="bg1"/>
                </a:solidFill>
                <a:latin typeface="+mj-lt"/>
              </a:endParaRPr>
            </a:p>
          </p:txBody>
        </p:sp>
      </p:grpSp>
      <p:sp>
        <p:nvSpPr>
          <p:cNvPr id="36" name="Rectangle 35">
            <a:extLst>
              <a:ext uri="{FF2B5EF4-FFF2-40B4-BE49-F238E27FC236}">
                <a16:creationId xmlns:a16="http://schemas.microsoft.com/office/drawing/2014/main" id="{413A14A7-8FDE-4F09-B4FF-3F4893735080}"/>
              </a:ext>
            </a:extLst>
          </p:cNvPr>
          <p:cNvSpPr/>
          <p:nvPr/>
        </p:nvSpPr>
        <p:spPr bwMode="gray">
          <a:xfrm>
            <a:off x="0" y="720063"/>
            <a:ext cx="6400799" cy="189013"/>
          </a:xfrm>
          <a:prstGeom prst="rect">
            <a:avLst/>
          </a:prstGeom>
          <a:solidFill>
            <a:schemeClr val="accent2"/>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TextBox 36">
            <a:extLst>
              <a:ext uri="{FF2B5EF4-FFF2-40B4-BE49-F238E27FC236}">
                <a16:creationId xmlns:a16="http://schemas.microsoft.com/office/drawing/2014/main" id="{A153809C-50B0-4AAC-8AD8-F3F8B92DF6AC}"/>
              </a:ext>
            </a:extLst>
          </p:cNvPr>
          <p:cNvSpPr txBox="1"/>
          <p:nvPr/>
        </p:nvSpPr>
        <p:spPr>
          <a:xfrm>
            <a:off x="954065" y="745320"/>
            <a:ext cx="2490361" cy="138499"/>
          </a:xfrm>
          <a:prstGeom prst="rect">
            <a:avLst/>
          </a:prstGeom>
          <a:solidFill>
            <a:schemeClr val="accent2"/>
          </a:solidFill>
        </p:spPr>
        <p:txBody>
          <a:bodyPr wrap="square" lIns="0" tIns="0" rIns="0" bIns="0" rtlCol="0">
            <a:spAutoFit/>
          </a:bodyPr>
          <a:lstStyle/>
          <a:p>
            <a:pPr algn="ctr">
              <a:spcBef>
                <a:spcPts val="500"/>
              </a:spcBef>
            </a:pPr>
            <a:r>
              <a:rPr lang="en-US" sz="900" b="1" dirty="0">
                <a:solidFill>
                  <a:schemeClr val="accent5"/>
                </a:solidFill>
              </a:rPr>
              <a:t>Centralized Data</a:t>
            </a:r>
          </a:p>
        </p:txBody>
      </p:sp>
      <p:sp>
        <p:nvSpPr>
          <p:cNvPr id="40" name="TextBox 39">
            <a:extLst>
              <a:ext uri="{FF2B5EF4-FFF2-40B4-BE49-F238E27FC236}">
                <a16:creationId xmlns:a16="http://schemas.microsoft.com/office/drawing/2014/main" id="{FD82DA8D-E011-455B-A286-9EA4BD3B5D2D}"/>
              </a:ext>
            </a:extLst>
          </p:cNvPr>
          <p:cNvSpPr txBox="1"/>
          <p:nvPr/>
        </p:nvSpPr>
        <p:spPr>
          <a:xfrm>
            <a:off x="4437363" y="745320"/>
            <a:ext cx="1735839" cy="138499"/>
          </a:xfrm>
          <a:prstGeom prst="rect">
            <a:avLst/>
          </a:prstGeom>
          <a:solidFill>
            <a:schemeClr val="accent2"/>
          </a:solidFill>
        </p:spPr>
        <p:txBody>
          <a:bodyPr wrap="square" lIns="0" tIns="0" rIns="0" bIns="0" rtlCol="0">
            <a:spAutoFit/>
          </a:bodyPr>
          <a:lstStyle/>
          <a:p>
            <a:pPr algn="ctr">
              <a:spcBef>
                <a:spcPts val="500"/>
              </a:spcBef>
            </a:pPr>
            <a:r>
              <a:rPr lang="en-US" sz="900" b="1" dirty="0">
                <a:solidFill>
                  <a:schemeClr val="accent5"/>
                </a:solidFill>
              </a:rPr>
              <a:t>Decentralized Activation</a:t>
            </a:r>
          </a:p>
        </p:txBody>
      </p:sp>
      <p:sp>
        <p:nvSpPr>
          <p:cNvPr id="41" name="Plus Sign 40">
            <a:extLst>
              <a:ext uri="{FF2B5EF4-FFF2-40B4-BE49-F238E27FC236}">
                <a16:creationId xmlns:a16="http://schemas.microsoft.com/office/drawing/2014/main" id="{5679FAD3-6547-45CB-9A97-07DB253FDD90}"/>
              </a:ext>
            </a:extLst>
          </p:cNvPr>
          <p:cNvSpPr/>
          <p:nvPr/>
        </p:nvSpPr>
        <p:spPr bwMode="gray">
          <a:xfrm>
            <a:off x="4027467" y="683229"/>
            <a:ext cx="251460" cy="251460"/>
          </a:xfrm>
          <a:prstGeom prst="mathPlus">
            <a:avLst>
              <a:gd name="adj1" fmla="val 23520"/>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8" name="Straight Connector 47">
            <a:extLst>
              <a:ext uri="{FF2B5EF4-FFF2-40B4-BE49-F238E27FC236}">
                <a16:creationId xmlns:a16="http://schemas.microsoft.com/office/drawing/2014/main" id="{2B1BCF49-E62F-468B-BD0A-AAD787EE356D}"/>
              </a:ext>
            </a:extLst>
          </p:cNvPr>
          <p:cNvCxnSpPr>
            <a:cxnSpLocks/>
          </p:cNvCxnSpPr>
          <p:nvPr/>
        </p:nvCxnSpPr>
        <p:spPr bwMode="gray">
          <a:xfrm>
            <a:off x="4153197" y="1028977"/>
            <a:ext cx="0" cy="2757393"/>
          </a:xfrm>
          <a:prstGeom prst="line">
            <a:avLst/>
          </a:prstGeom>
          <a:ln w="285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3B7CE0B-C51A-4D96-BF47-6AD18421621F}"/>
              </a:ext>
            </a:extLst>
          </p:cNvPr>
          <p:cNvGrpSpPr/>
          <p:nvPr/>
        </p:nvGrpSpPr>
        <p:grpSpPr>
          <a:xfrm>
            <a:off x="249095" y="1565369"/>
            <a:ext cx="1931258" cy="2013741"/>
            <a:chOff x="249095" y="1565369"/>
            <a:chExt cx="1931258" cy="2013741"/>
          </a:xfrm>
        </p:grpSpPr>
        <p:sp>
          <p:nvSpPr>
            <p:cNvPr id="23" name="TextBox 22">
              <a:extLst>
                <a:ext uri="{FF2B5EF4-FFF2-40B4-BE49-F238E27FC236}">
                  <a16:creationId xmlns:a16="http://schemas.microsoft.com/office/drawing/2014/main" id="{CAA76009-5AE1-B944-B653-6C1663CCD3B5}"/>
                </a:ext>
              </a:extLst>
            </p:cNvPr>
            <p:cNvSpPr txBox="1"/>
            <p:nvPr/>
          </p:nvSpPr>
          <p:spPr>
            <a:xfrm>
              <a:off x="286101" y="2027403"/>
              <a:ext cx="1788663" cy="1551707"/>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800" dirty="0"/>
                <a:t>Data ingestion through a library of pre-built higher ed system connectors or custom extraction </a:t>
              </a:r>
            </a:p>
            <a:p>
              <a:pPr marL="112713" indent="-112713">
                <a:spcBef>
                  <a:spcPts val="500"/>
                </a:spcBef>
                <a:buFont typeface="Arial" panose="020B0604020202020204" pitchFamily="34" charset="0"/>
                <a:buChar char="•"/>
              </a:pPr>
              <a:r>
                <a:rPr lang="en-US" sz="800" dirty="0"/>
                <a:t>Data consolidation and previewing across sources</a:t>
              </a:r>
            </a:p>
            <a:p>
              <a:pPr marL="112713" indent="-112713">
                <a:spcBef>
                  <a:spcPts val="500"/>
                </a:spcBef>
                <a:buFont typeface="Arial" panose="020B0604020202020204" pitchFamily="34" charset="0"/>
                <a:buChar char="•"/>
              </a:pPr>
              <a:r>
                <a:rPr lang="en-US" sz="800" dirty="0"/>
                <a:t>Downstream data delivery and system integration</a:t>
              </a:r>
            </a:p>
            <a:p>
              <a:pPr marL="112713" indent="-112713">
                <a:spcBef>
                  <a:spcPts val="500"/>
                </a:spcBef>
                <a:buFont typeface="Arial" panose="020B0604020202020204" pitchFamily="34" charset="0"/>
                <a:buChar char="•"/>
              </a:pPr>
              <a:r>
                <a:rPr lang="en-US" sz="800" dirty="0"/>
                <a:t>Data transformation</a:t>
              </a:r>
              <a:endParaRPr lang="en-US" sz="800" i="1" dirty="0"/>
            </a:p>
            <a:p>
              <a:pPr marL="112713" indent="-112713">
                <a:spcBef>
                  <a:spcPts val="500"/>
                </a:spcBef>
                <a:buFont typeface="Arial" panose="020B0604020202020204" pitchFamily="34" charset="0"/>
                <a:buChar char="•"/>
              </a:pPr>
              <a:r>
                <a:rPr lang="en-US" sz="800" dirty="0"/>
                <a:t>Snapshotting</a:t>
              </a:r>
            </a:p>
            <a:p>
              <a:pPr marL="112713" indent="-112713">
                <a:spcBef>
                  <a:spcPts val="500"/>
                </a:spcBef>
                <a:buFont typeface="Arial" panose="020B0604020202020204" pitchFamily="34" charset="0"/>
                <a:buChar char="•"/>
              </a:pPr>
              <a:r>
                <a:rPr lang="en-US" sz="800" dirty="0"/>
                <a:t>Data archiving and back-ups</a:t>
              </a:r>
            </a:p>
          </p:txBody>
        </p:sp>
        <p:sp>
          <p:nvSpPr>
            <p:cNvPr id="30" name="TextBox 29">
              <a:extLst>
                <a:ext uri="{FF2B5EF4-FFF2-40B4-BE49-F238E27FC236}">
                  <a16:creationId xmlns:a16="http://schemas.microsoft.com/office/drawing/2014/main" id="{A18A93ED-C849-42EE-97B9-F75C9D9C6AD3}"/>
                </a:ext>
              </a:extLst>
            </p:cNvPr>
            <p:cNvSpPr txBox="1"/>
            <p:nvPr/>
          </p:nvSpPr>
          <p:spPr>
            <a:xfrm>
              <a:off x="289032" y="1565369"/>
              <a:ext cx="1891321" cy="415498"/>
            </a:xfrm>
            <a:prstGeom prst="rect">
              <a:avLst/>
            </a:prstGeom>
            <a:noFill/>
          </p:spPr>
          <p:txBody>
            <a:bodyPr wrap="square">
              <a:spAutoFit/>
            </a:bodyPr>
            <a:lstStyle/>
            <a:p>
              <a:pPr>
                <a:spcBef>
                  <a:spcPts val="500"/>
                </a:spcBef>
              </a:pPr>
              <a:r>
                <a:rPr lang="en-US" sz="700" i="1" dirty="0"/>
                <a:t>Cloud-native, secure, infinitely scalable data lake and warehouse to support critical institutional use cases</a:t>
              </a:r>
            </a:p>
          </p:txBody>
        </p:sp>
        <p:grpSp>
          <p:nvGrpSpPr>
            <p:cNvPr id="56" name="Group 55">
              <a:extLst>
                <a:ext uri="{FF2B5EF4-FFF2-40B4-BE49-F238E27FC236}">
                  <a16:creationId xmlns:a16="http://schemas.microsoft.com/office/drawing/2014/main" id="{E2EA1EA5-CF18-46C7-B22E-9921558F04B7}"/>
                </a:ext>
              </a:extLst>
            </p:cNvPr>
            <p:cNvGrpSpPr>
              <a:grpSpLocks noChangeAspect="1"/>
            </p:cNvGrpSpPr>
            <p:nvPr/>
          </p:nvGrpSpPr>
          <p:grpSpPr>
            <a:xfrm>
              <a:off x="249095" y="1628345"/>
              <a:ext cx="99705" cy="111415"/>
              <a:chOff x="4132300" y="1017736"/>
              <a:chExt cx="199410" cy="222830"/>
            </a:xfrm>
          </p:grpSpPr>
          <p:sp>
            <p:nvSpPr>
              <p:cNvPr id="57" name="Triangle 80">
                <a:extLst>
                  <a:ext uri="{FF2B5EF4-FFF2-40B4-BE49-F238E27FC236}">
                    <a16:creationId xmlns:a16="http://schemas.microsoft.com/office/drawing/2014/main" id="{D7AF16FE-FF64-4CC0-986C-2BECD67941A2}"/>
                  </a:ext>
                </a:extLst>
              </p:cNvPr>
              <p:cNvSpPr/>
              <p:nvPr/>
            </p:nvSpPr>
            <p:spPr bwMode="gray">
              <a:xfrm rot="5400000">
                <a:off x="4072391" y="1077645"/>
                <a:ext cx="222830" cy="103012"/>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Triangle 81">
                <a:extLst>
                  <a:ext uri="{FF2B5EF4-FFF2-40B4-BE49-F238E27FC236}">
                    <a16:creationId xmlns:a16="http://schemas.microsoft.com/office/drawing/2014/main" id="{68DA8DA9-AE60-43CC-AEA4-85E575EAD806}"/>
                  </a:ext>
                </a:extLst>
              </p:cNvPr>
              <p:cNvSpPr/>
              <p:nvPr/>
            </p:nvSpPr>
            <p:spPr bwMode="gray">
              <a:xfrm rot="5400000">
                <a:off x="4168789" y="1077645"/>
                <a:ext cx="222830" cy="103012"/>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2" name="Group 11">
            <a:extLst>
              <a:ext uri="{FF2B5EF4-FFF2-40B4-BE49-F238E27FC236}">
                <a16:creationId xmlns:a16="http://schemas.microsoft.com/office/drawing/2014/main" id="{06E1F735-DCF0-4643-B306-EAF7E925DE39}"/>
              </a:ext>
            </a:extLst>
          </p:cNvPr>
          <p:cNvGrpSpPr/>
          <p:nvPr/>
        </p:nvGrpSpPr>
        <p:grpSpPr>
          <a:xfrm>
            <a:off x="2207552" y="1565369"/>
            <a:ext cx="1931598" cy="2077861"/>
            <a:chOff x="2207552" y="1565369"/>
            <a:chExt cx="1931598" cy="2077861"/>
          </a:xfrm>
        </p:grpSpPr>
        <p:sp>
          <p:nvSpPr>
            <p:cNvPr id="22" name="TextBox 21">
              <a:extLst>
                <a:ext uri="{FF2B5EF4-FFF2-40B4-BE49-F238E27FC236}">
                  <a16:creationId xmlns:a16="http://schemas.microsoft.com/office/drawing/2014/main" id="{12FD98F0-9346-434E-A13C-A565EB965B68}"/>
                </a:ext>
              </a:extLst>
            </p:cNvPr>
            <p:cNvSpPr txBox="1"/>
            <p:nvPr/>
          </p:nvSpPr>
          <p:spPr>
            <a:xfrm>
              <a:off x="2289529" y="2027403"/>
              <a:ext cx="1685642" cy="1615827"/>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800" dirty="0"/>
                <a:t>Full ‘glass box’ higher ed best-practice data model </a:t>
              </a:r>
            </a:p>
            <a:p>
              <a:pPr marL="112713" indent="-112713">
                <a:spcBef>
                  <a:spcPts val="500"/>
                </a:spcBef>
                <a:buFont typeface="Arial" panose="020B0604020202020204" pitchFamily="34" charset="0"/>
                <a:buChar char="•"/>
              </a:pPr>
              <a:r>
                <a:rPr lang="en-US" sz="800" dirty="0"/>
                <a:t>Data dictionary</a:t>
              </a:r>
            </a:p>
            <a:p>
              <a:pPr marL="112713" indent="-112713">
                <a:spcBef>
                  <a:spcPts val="500"/>
                </a:spcBef>
                <a:buFont typeface="Arial" panose="020B0604020202020204" pitchFamily="34" charset="0"/>
                <a:buChar char="•"/>
              </a:pPr>
              <a:r>
                <a:rPr lang="en-US" sz="800" dirty="0"/>
                <a:t>Data lineage</a:t>
              </a:r>
            </a:p>
            <a:p>
              <a:pPr marL="112713" indent="-112713">
                <a:spcBef>
                  <a:spcPts val="500"/>
                </a:spcBef>
                <a:buFont typeface="Arial" panose="020B0604020202020204" pitchFamily="34" charset="0"/>
                <a:buChar char="•"/>
              </a:pPr>
              <a:r>
                <a:rPr lang="en-US" sz="800" dirty="0"/>
                <a:t>Data profiling and quality assessment</a:t>
              </a:r>
            </a:p>
            <a:p>
              <a:pPr marL="112713" indent="-112713">
                <a:spcBef>
                  <a:spcPts val="500"/>
                </a:spcBef>
                <a:buFont typeface="Arial" panose="020B0604020202020204" pitchFamily="34" charset="0"/>
                <a:buChar char="•"/>
              </a:pPr>
              <a:r>
                <a:rPr lang="en-US" sz="800" dirty="0"/>
                <a:t>Validation rules</a:t>
              </a:r>
            </a:p>
            <a:p>
              <a:pPr marL="112713" indent="-112713">
                <a:spcBef>
                  <a:spcPts val="500"/>
                </a:spcBef>
                <a:buFont typeface="Arial" panose="020B0604020202020204" pitchFamily="34" charset="0"/>
                <a:buChar char="•"/>
              </a:pPr>
              <a:r>
                <a:rPr lang="en-US" sz="800" dirty="0"/>
                <a:t>Permissions management</a:t>
              </a:r>
            </a:p>
            <a:p>
              <a:pPr marL="112713" indent="-112713">
                <a:spcBef>
                  <a:spcPts val="500"/>
                </a:spcBef>
                <a:buFont typeface="Arial" panose="020B0604020202020204" pitchFamily="34" charset="0"/>
                <a:buChar char="•"/>
              </a:pPr>
              <a:r>
                <a:rPr lang="en-US" sz="800" dirty="0"/>
                <a:t>Data processing logs and monitoring</a:t>
              </a:r>
            </a:p>
          </p:txBody>
        </p:sp>
        <p:sp>
          <p:nvSpPr>
            <p:cNvPr id="38" name="TextBox 37">
              <a:extLst>
                <a:ext uri="{FF2B5EF4-FFF2-40B4-BE49-F238E27FC236}">
                  <a16:creationId xmlns:a16="http://schemas.microsoft.com/office/drawing/2014/main" id="{EB6A5B4F-9475-43B6-BA36-42E6564A9C3A}"/>
                </a:ext>
              </a:extLst>
            </p:cNvPr>
            <p:cNvSpPr txBox="1"/>
            <p:nvPr/>
          </p:nvSpPr>
          <p:spPr>
            <a:xfrm>
              <a:off x="2264630" y="1565369"/>
              <a:ext cx="1874520" cy="415498"/>
            </a:xfrm>
            <a:prstGeom prst="rect">
              <a:avLst/>
            </a:prstGeom>
            <a:noFill/>
          </p:spPr>
          <p:txBody>
            <a:bodyPr wrap="square">
              <a:spAutoFit/>
            </a:bodyPr>
            <a:lstStyle>
              <a:defPPr>
                <a:defRPr lang="en-US"/>
              </a:defPPr>
              <a:lvl1pPr>
                <a:spcBef>
                  <a:spcPts val="500"/>
                </a:spcBef>
                <a:defRPr sz="700" i="1">
                  <a:solidFill>
                    <a:schemeClr val="accent5"/>
                  </a:solidFill>
                </a:defRPr>
              </a:lvl1pPr>
            </a:lstStyle>
            <a:p>
              <a:r>
                <a:rPr lang="en-US" dirty="0">
                  <a:solidFill>
                    <a:schemeClr val="tx1"/>
                  </a:solidFill>
                </a:rPr>
                <a:t>Higher ed best-practice rules and validations to ensure golden record/ single source of truth</a:t>
              </a:r>
            </a:p>
          </p:txBody>
        </p:sp>
        <p:grpSp>
          <p:nvGrpSpPr>
            <p:cNvPr id="59" name="Group 58">
              <a:extLst>
                <a:ext uri="{FF2B5EF4-FFF2-40B4-BE49-F238E27FC236}">
                  <a16:creationId xmlns:a16="http://schemas.microsoft.com/office/drawing/2014/main" id="{C398B8CA-B9BC-49D7-BBAB-FAD6A02CBA6E}"/>
                </a:ext>
              </a:extLst>
            </p:cNvPr>
            <p:cNvGrpSpPr>
              <a:grpSpLocks noChangeAspect="1"/>
            </p:cNvGrpSpPr>
            <p:nvPr/>
          </p:nvGrpSpPr>
          <p:grpSpPr>
            <a:xfrm>
              <a:off x="2207552" y="1628345"/>
              <a:ext cx="99705" cy="111415"/>
              <a:chOff x="4132300" y="1017736"/>
              <a:chExt cx="199410" cy="222830"/>
            </a:xfrm>
          </p:grpSpPr>
          <p:sp>
            <p:nvSpPr>
              <p:cNvPr id="60" name="Triangle 80">
                <a:extLst>
                  <a:ext uri="{FF2B5EF4-FFF2-40B4-BE49-F238E27FC236}">
                    <a16:creationId xmlns:a16="http://schemas.microsoft.com/office/drawing/2014/main" id="{98B5E367-331E-4563-AD97-82A24C2BB782}"/>
                  </a:ext>
                </a:extLst>
              </p:cNvPr>
              <p:cNvSpPr/>
              <p:nvPr/>
            </p:nvSpPr>
            <p:spPr bwMode="gray">
              <a:xfrm rot="5400000">
                <a:off x="4072391" y="1077645"/>
                <a:ext cx="222830" cy="103012"/>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Triangle 81">
                <a:extLst>
                  <a:ext uri="{FF2B5EF4-FFF2-40B4-BE49-F238E27FC236}">
                    <a16:creationId xmlns:a16="http://schemas.microsoft.com/office/drawing/2014/main" id="{83A0123A-DD2F-46DB-A04D-BEC7B5972100}"/>
                  </a:ext>
                </a:extLst>
              </p:cNvPr>
              <p:cNvSpPr/>
              <p:nvPr/>
            </p:nvSpPr>
            <p:spPr bwMode="gray">
              <a:xfrm rot="5400000">
                <a:off x="4168789" y="1077645"/>
                <a:ext cx="222830" cy="103012"/>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13" name="Group 12">
            <a:extLst>
              <a:ext uri="{FF2B5EF4-FFF2-40B4-BE49-F238E27FC236}">
                <a16:creationId xmlns:a16="http://schemas.microsoft.com/office/drawing/2014/main" id="{395BEC09-5AE5-4540-A811-5E0B8C07788F}"/>
              </a:ext>
            </a:extLst>
          </p:cNvPr>
          <p:cNvGrpSpPr/>
          <p:nvPr/>
        </p:nvGrpSpPr>
        <p:grpSpPr>
          <a:xfrm>
            <a:off x="4268457" y="1565369"/>
            <a:ext cx="1903462" cy="2195842"/>
            <a:chOff x="4268457" y="1565369"/>
            <a:chExt cx="1903462" cy="2195842"/>
          </a:xfrm>
        </p:grpSpPr>
        <p:sp>
          <p:nvSpPr>
            <p:cNvPr id="24" name="TextBox 23">
              <a:extLst>
                <a:ext uri="{FF2B5EF4-FFF2-40B4-BE49-F238E27FC236}">
                  <a16:creationId xmlns:a16="http://schemas.microsoft.com/office/drawing/2014/main" id="{40B5C468-4B32-094C-8ACC-FF42BA7F289B}"/>
                </a:ext>
              </a:extLst>
            </p:cNvPr>
            <p:cNvSpPr txBox="1"/>
            <p:nvPr/>
          </p:nvSpPr>
          <p:spPr>
            <a:xfrm>
              <a:off x="4356306" y="2027403"/>
              <a:ext cx="1769735" cy="1733808"/>
            </a:xfrm>
            <a:prstGeom prst="rect">
              <a:avLst/>
            </a:prstGeom>
            <a:noFill/>
          </p:spPr>
          <p:txBody>
            <a:bodyPr wrap="square" lIns="0" tIns="0" rIns="0" bIns="0" rtlCol="0">
              <a:spAutoFit/>
            </a:bodyPr>
            <a:lstStyle/>
            <a:p>
              <a:pPr marL="112713" indent="-112713">
                <a:spcBef>
                  <a:spcPts val="500"/>
                </a:spcBef>
                <a:buFont typeface="Arial" panose="020B0604020202020204" pitchFamily="34" charset="0"/>
                <a:buChar char="•"/>
              </a:pPr>
              <a:r>
                <a:rPr lang="en-US" sz="800" dirty="0"/>
                <a:t>No or low code data exploration, analysis, and ad hoc reporting</a:t>
              </a:r>
            </a:p>
            <a:p>
              <a:pPr marL="112713" indent="-112713">
                <a:spcBef>
                  <a:spcPts val="500"/>
                </a:spcBef>
                <a:buFont typeface="Arial" panose="020B0604020202020204" pitchFamily="34" charset="0"/>
                <a:buChar char="•"/>
              </a:pPr>
              <a:r>
                <a:rPr lang="en-US" sz="800" dirty="0"/>
                <a:t>Operational and compliance reporting</a:t>
              </a:r>
            </a:p>
            <a:p>
              <a:pPr marL="112713" indent="-112713">
                <a:spcBef>
                  <a:spcPts val="500"/>
                </a:spcBef>
                <a:buFont typeface="Arial" panose="020B0604020202020204" pitchFamily="34" charset="0"/>
                <a:buChar char="•"/>
              </a:pPr>
              <a:r>
                <a:rPr lang="en-US" sz="800" dirty="0"/>
                <a:t>Data visualization through your preferred business intelligence tools</a:t>
              </a:r>
            </a:p>
            <a:p>
              <a:pPr marL="112713" indent="-112713">
                <a:spcBef>
                  <a:spcPts val="500"/>
                </a:spcBef>
                <a:buFont typeface="Arial" panose="020B0604020202020204" pitchFamily="34" charset="0"/>
                <a:buChar char="•"/>
              </a:pPr>
              <a:r>
                <a:rPr lang="en-US" sz="800" dirty="0"/>
                <a:t>Pre-built, customizable analytics for higher ed </a:t>
              </a:r>
              <a:br>
                <a:rPr lang="en-US" sz="800" dirty="0"/>
              </a:br>
              <a:r>
                <a:rPr lang="en-US" sz="800" dirty="0"/>
                <a:t>strategic use</a:t>
              </a:r>
            </a:p>
            <a:p>
              <a:pPr marL="112713" indent="-112713">
                <a:spcBef>
                  <a:spcPts val="500"/>
                </a:spcBef>
                <a:buFont typeface="Arial" panose="020B0604020202020204" pitchFamily="34" charset="0"/>
                <a:buChar char="•"/>
              </a:pPr>
              <a:r>
                <a:rPr lang="en-US" sz="800" dirty="0"/>
                <a:t>Self-service predictive modeling</a:t>
              </a:r>
            </a:p>
          </p:txBody>
        </p:sp>
        <p:sp>
          <p:nvSpPr>
            <p:cNvPr id="32" name="TextBox 31">
              <a:extLst>
                <a:ext uri="{FF2B5EF4-FFF2-40B4-BE49-F238E27FC236}">
                  <a16:creationId xmlns:a16="http://schemas.microsoft.com/office/drawing/2014/main" id="{906FACD4-6A30-41AC-B6B0-D68CE0BBA5F6}"/>
                </a:ext>
              </a:extLst>
            </p:cNvPr>
            <p:cNvSpPr txBox="1"/>
            <p:nvPr/>
          </p:nvSpPr>
          <p:spPr>
            <a:xfrm>
              <a:off x="4316052" y="1565369"/>
              <a:ext cx="1855867" cy="415498"/>
            </a:xfrm>
            <a:prstGeom prst="rect">
              <a:avLst/>
            </a:prstGeom>
            <a:noFill/>
          </p:spPr>
          <p:txBody>
            <a:bodyPr wrap="square">
              <a:spAutoFit/>
            </a:bodyPr>
            <a:lstStyle>
              <a:defPPr>
                <a:defRPr lang="en-US"/>
              </a:defPPr>
              <a:lvl1pPr>
                <a:spcBef>
                  <a:spcPts val="500"/>
                </a:spcBef>
                <a:defRPr sz="700" i="1">
                  <a:solidFill>
                    <a:schemeClr val="accent5"/>
                  </a:solidFill>
                </a:defRPr>
              </a:lvl1pPr>
            </a:lstStyle>
            <a:p>
              <a:r>
                <a:rPr lang="en-US" dirty="0">
                  <a:solidFill>
                    <a:schemeClr val="tx1"/>
                  </a:solidFill>
                </a:rPr>
                <a:t>Self-service, custom, and pre-built analytics to drive efficiency and/or support decision-making</a:t>
              </a:r>
            </a:p>
          </p:txBody>
        </p:sp>
        <p:grpSp>
          <p:nvGrpSpPr>
            <p:cNvPr id="66" name="Group 65">
              <a:extLst>
                <a:ext uri="{FF2B5EF4-FFF2-40B4-BE49-F238E27FC236}">
                  <a16:creationId xmlns:a16="http://schemas.microsoft.com/office/drawing/2014/main" id="{D66B8C3C-9DA3-4330-8928-3AE13750C0FF}"/>
                </a:ext>
              </a:extLst>
            </p:cNvPr>
            <p:cNvGrpSpPr>
              <a:grpSpLocks noChangeAspect="1"/>
            </p:cNvGrpSpPr>
            <p:nvPr/>
          </p:nvGrpSpPr>
          <p:grpSpPr>
            <a:xfrm>
              <a:off x="4268457" y="1628345"/>
              <a:ext cx="99705" cy="111415"/>
              <a:chOff x="4132300" y="1017736"/>
              <a:chExt cx="199410" cy="222830"/>
            </a:xfrm>
          </p:grpSpPr>
          <p:sp>
            <p:nvSpPr>
              <p:cNvPr id="67" name="Triangle 80">
                <a:extLst>
                  <a:ext uri="{FF2B5EF4-FFF2-40B4-BE49-F238E27FC236}">
                    <a16:creationId xmlns:a16="http://schemas.microsoft.com/office/drawing/2014/main" id="{8815DF73-9F01-44EB-9F73-7379F904348C}"/>
                  </a:ext>
                </a:extLst>
              </p:cNvPr>
              <p:cNvSpPr/>
              <p:nvPr/>
            </p:nvSpPr>
            <p:spPr bwMode="gray">
              <a:xfrm rot="5400000">
                <a:off x="4072391" y="1077645"/>
                <a:ext cx="222830" cy="103012"/>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Triangle 81">
                <a:extLst>
                  <a:ext uri="{FF2B5EF4-FFF2-40B4-BE49-F238E27FC236}">
                    <a16:creationId xmlns:a16="http://schemas.microsoft.com/office/drawing/2014/main" id="{0DC2911D-1A30-486D-8D31-D29A260E392F}"/>
                  </a:ext>
                </a:extLst>
              </p:cNvPr>
              <p:cNvSpPr/>
              <p:nvPr/>
            </p:nvSpPr>
            <p:spPr bwMode="gray">
              <a:xfrm rot="5400000">
                <a:off x="4168789" y="1077645"/>
                <a:ext cx="222830" cy="103012"/>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4" name="Group 3">
            <a:extLst>
              <a:ext uri="{FF2B5EF4-FFF2-40B4-BE49-F238E27FC236}">
                <a16:creationId xmlns:a16="http://schemas.microsoft.com/office/drawing/2014/main" id="{E59B614A-4EE3-40D9-A6D6-CEE90E787E97}"/>
              </a:ext>
            </a:extLst>
          </p:cNvPr>
          <p:cNvGrpSpPr/>
          <p:nvPr/>
        </p:nvGrpSpPr>
        <p:grpSpPr>
          <a:xfrm>
            <a:off x="0" y="3930873"/>
            <a:ext cx="6400800" cy="869728"/>
            <a:chOff x="0" y="3930873"/>
            <a:chExt cx="6400800" cy="869728"/>
          </a:xfrm>
        </p:grpSpPr>
        <p:sp>
          <p:nvSpPr>
            <p:cNvPr id="31" name="Rectangle 30">
              <a:extLst>
                <a:ext uri="{FF2B5EF4-FFF2-40B4-BE49-F238E27FC236}">
                  <a16:creationId xmlns:a16="http://schemas.microsoft.com/office/drawing/2014/main" id="{1C65EE38-85C4-0644-9F8A-A9ACF124CC1B}"/>
                </a:ext>
              </a:extLst>
            </p:cNvPr>
            <p:cNvSpPr/>
            <p:nvPr/>
          </p:nvSpPr>
          <p:spPr bwMode="gray">
            <a:xfrm>
              <a:off x="0" y="3930873"/>
              <a:ext cx="6400800" cy="8697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Text Placeholder 31">
              <a:extLst>
                <a:ext uri="{FF2B5EF4-FFF2-40B4-BE49-F238E27FC236}">
                  <a16:creationId xmlns:a16="http://schemas.microsoft.com/office/drawing/2014/main" id="{93C7D91E-A1A8-7C4B-8624-CC30713D0A98}"/>
                </a:ext>
              </a:extLst>
            </p:cNvPr>
            <p:cNvSpPr txBox="1">
              <a:spLocks/>
            </p:cNvSpPr>
            <p:nvPr/>
          </p:nvSpPr>
          <p:spPr bwMode="gray">
            <a:xfrm>
              <a:off x="241063" y="4059860"/>
              <a:ext cx="2093346" cy="34111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solidFill>
                    <a:schemeClr val="bg1"/>
                  </a:solidFill>
                </a:rPr>
                <a:t>Build Your Team’s Capacity</a:t>
              </a:r>
            </a:p>
            <a:p>
              <a:pPr marL="0" indent="0">
                <a:buNone/>
              </a:pPr>
              <a:r>
                <a:rPr lang="en-US" sz="900" dirty="0">
                  <a:solidFill>
                    <a:schemeClr val="bg1"/>
                  </a:solidFill>
                  <a:latin typeface="+mj-lt"/>
                </a:rPr>
                <a:t>Professional Service Hours</a:t>
              </a:r>
              <a:endParaRPr lang="en-US" sz="800" dirty="0">
                <a:solidFill>
                  <a:schemeClr val="bg1"/>
                </a:solidFill>
                <a:latin typeface="+mj-lt"/>
              </a:endParaRPr>
            </a:p>
          </p:txBody>
        </p:sp>
        <p:sp>
          <p:nvSpPr>
            <p:cNvPr id="52" name="Rectangle 51">
              <a:extLst>
                <a:ext uri="{FF2B5EF4-FFF2-40B4-BE49-F238E27FC236}">
                  <a16:creationId xmlns:a16="http://schemas.microsoft.com/office/drawing/2014/main" id="{E864BDE8-6C4F-C643-A0B6-2032CF23831D}"/>
                </a:ext>
              </a:extLst>
            </p:cNvPr>
            <p:cNvSpPr/>
            <p:nvPr/>
          </p:nvSpPr>
          <p:spPr bwMode="gray">
            <a:xfrm>
              <a:off x="323961" y="4401930"/>
              <a:ext cx="2565289" cy="308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600" i="1" dirty="0"/>
                <a:t>EAB support to meet you where you are: Your team’s use of Edify can be self-service, partially-, or fully-managed by EAB.</a:t>
              </a:r>
            </a:p>
          </p:txBody>
        </p:sp>
        <p:sp>
          <p:nvSpPr>
            <p:cNvPr id="61" name="TextBox 60">
              <a:extLst>
                <a:ext uri="{FF2B5EF4-FFF2-40B4-BE49-F238E27FC236}">
                  <a16:creationId xmlns:a16="http://schemas.microsoft.com/office/drawing/2014/main" id="{22F68684-9D52-4C55-B7D7-A81B11678C02}"/>
                </a:ext>
              </a:extLst>
            </p:cNvPr>
            <p:cNvSpPr txBox="1"/>
            <p:nvPr/>
          </p:nvSpPr>
          <p:spPr bwMode="gray">
            <a:xfrm>
              <a:off x="2818782" y="4041959"/>
              <a:ext cx="1061068" cy="246221"/>
            </a:xfrm>
            <a:prstGeom prst="rect">
              <a:avLst/>
            </a:prstGeom>
            <a:noFill/>
          </p:spPr>
          <p:txBody>
            <a:bodyPr wrap="square" lIns="0" tIns="0" rIns="0" bIns="0" rtlCol="0">
              <a:spAutoFit/>
            </a:bodyPr>
            <a:lstStyle/>
            <a:p>
              <a:pPr algn="ctr">
                <a:spcBef>
                  <a:spcPts val="500"/>
                </a:spcBef>
              </a:pPr>
              <a:r>
                <a:rPr lang="en-US" sz="800" dirty="0">
                  <a:solidFill>
                    <a:schemeClr val="bg1"/>
                  </a:solidFill>
                </a:rPr>
                <a:t>Strategy and </a:t>
              </a:r>
              <a:br>
                <a:rPr lang="en-US" sz="800" dirty="0">
                  <a:solidFill>
                    <a:schemeClr val="bg1"/>
                  </a:solidFill>
                </a:rPr>
              </a:br>
              <a:r>
                <a:rPr lang="en-US" sz="800" dirty="0">
                  <a:solidFill>
                    <a:schemeClr val="bg1"/>
                  </a:solidFill>
                </a:rPr>
                <a:t>Culture Support</a:t>
              </a:r>
            </a:p>
          </p:txBody>
        </p:sp>
        <p:sp>
          <p:nvSpPr>
            <p:cNvPr id="62" name="TextBox 61">
              <a:extLst>
                <a:ext uri="{FF2B5EF4-FFF2-40B4-BE49-F238E27FC236}">
                  <a16:creationId xmlns:a16="http://schemas.microsoft.com/office/drawing/2014/main" id="{3BB868BF-CD81-42CF-82DE-597013EEB4A4}"/>
                </a:ext>
              </a:extLst>
            </p:cNvPr>
            <p:cNvSpPr txBox="1"/>
            <p:nvPr/>
          </p:nvSpPr>
          <p:spPr bwMode="gray">
            <a:xfrm>
              <a:off x="3244850" y="4393764"/>
              <a:ext cx="1693869" cy="246221"/>
            </a:xfrm>
            <a:prstGeom prst="rect">
              <a:avLst/>
            </a:prstGeom>
            <a:noFill/>
          </p:spPr>
          <p:txBody>
            <a:bodyPr wrap="square" lIns="0" tIns="0" rIns="0" bIns="0" rtlCol="0">
              <a:spAutoFit/>
            </a:bodyPr>
            <a:lstStyle/>
            <a:p>
              <a:pPr algn="ctr">
                <a:spcBef>
                  <a:spcPts val="500"/>
                </a:spcBef>
              </a:pPr>
              <a:r>
                <a:rPr lang="en-US" sz="800" dirty="0">
                  <a:solidFill>
                    <a:schemeClr val="bg1"/>
                  </a:solidFill>
                </a:rPr>
                <a:t>Integration </a:t>
              </a:r>
              <a:br>
                <a:rPr lang="en-US" sz="800" dirty="0">
                  <a:solidFill>
                    <a:schemeClr val="bg1"/>
                  </a:solidFill>
                </a:rPr>
              </a:br>
              <a:r>
                <a:rPr lang="en-US" sz="800" dirty="0">
                  <a:solidFill>
                    <a:schemeClr val="bg1"/>
                  </a:solidFill>
                </a:rPr>
                <a:t>Services</a:t>
              </a:r>
            </a:p>
          </p:txBody>
        </p:sp>
        <p:sp>
          <p:nvSpPr>
            <p:cNvPr id="63" name="TextBox 62">
              <a:extLst>
                <a:ext uri="{FF2B5EF4-FFF2-40B4-BE49-F238E27FC236}">
                  <a16:creationId xmlns:a16="http://schemas.microsoft.com/office/drawing/2014/main" id="{DE8B7714-E02F-4962-AC89-450C0ACF1FBD}"/>
                </a:ext>
              </a:extLst>
            </p:cNvPr>
            <p:cNvSpPr txBox="1"/>
            <p:nvPr/>
          </p:nvSpPr>
          <p:spPr bwMode="gray">
            <a:xfrm>
              <a:off x="4019621" y="4041959"/>
              <a:ext cx="1532977" cy="246221"/>
            </a:xfrm>
            <a:prstGeom prst="rect">
              <a:avLst/>
            </a:prstGeom>
            <a:noFill/>
          </p:spPr>
          <p:txBody>
            <a:bodyPr wrap="square" lIns="0" tIns="0" rIns="0" bIns="0" rtlCol="0">
              <a:spAutoFit/>
            </a:bodyPr>
            <a:lstStyle/>
            <a:p>
              <a:pPr algn="ctr">
                <a:spcBef>
                  <a:spcPts val="500"/>
                </a:spcBef>
              </a:pPr>
              <a:r>
                <a:rPr lang="en-US" sz="800" dirty="0">
                  <a:solidFill>
                    <a:schemeClr val="bg1"/>
                  </a:solidFill>
                </a:rPr>
                <a:t>Process </a:t>
              </a:r>
              <a:br>
                <a:rPr lang="en-US" sz="800" dirty="0">
                  <a:solidFill>
                    <a:schemeClr val="bg1"/>
                  </a:solidFill>
                </a:rPr>
              </a:br>
              <a:r>
                <a:rPr lang="en-US" sz="800" dirty="0">
                  <a:solidFill>
                    <a:schemeClr val="bg1"/>
                  </a:solidFill>
                </a:rPr>
                <a:t>Consulting</a:t>
              </a:r>
            </a:p>
          </p:txBody>
        </p:sp>
        <p:sp>
          <p:nvSpPr>
            <p:cNvPr id="64" name="TextBox 63">
              <a:extLst>
                <a:ext uri="{FF2B5EF4-FFF2-40B4-BE49-F238E27FC236}">
                  <a16:creationId xmlns:a16="http://schemas.microsoft.com/office/drawing/2014/main" id="{1E68A082-7836-4F97-A0BC-6208ABCDC1A5}"/>
                </a:ext>
              </a:extLst>
            </p:cNvPr>
            <p:cNvSpPr txBox="1"/>
            <p:nvPr/>
          </p:nvSpPr>
          <p:spPr bwMode="gray">
            <a:xfrm>
              <a:off x="5187950" y="4393764"/>
              <a:ext cx="871198" cy="246221"/>
            </a:xfrm>
            <a:prstGeom prst="rect">
              <a:avLst/>
            </a:prstGeom>
            <a:noFill/>
          </p:spPr>
          <p:txBody>
            <a:bodyPr wrap="square" lIns="0" tIns="0" rIns="0" bIns="0" rtlCol="0">
              <a:spAutoFit/>
            </a:bodyPr>
            <a:lstStyle/>
            <a:p>
              <a:pPr algn="ctr">
                <a:spcBef>
                  <a:spcPts val="500"/>
                </a:spcBef>
              </a:pPr>
              <a:r>
                <a:rPr lang="en-US" sz="800" dirty="0">
                  <a:solidFill>
                    <a:schemeClr val="bg1"/>
                  </a:solidFill>
                </a:rPr>
                <a:t>Data Science and Analysis</a:t>
              </a:r>
            </a:p>
          </p:txBody>
        </p:sp>
        <p:grpSp>
          <p:nvGrpSpPr>
            <p:cNvPr id="70" name="Group 69">
              <a:extLst>
                <a:ext uri="{FF2B5EF4-FFF2-40B4-BE49-F238E27FC236}">
                  <a16:creationId xmlns:a16="http://schemas.microsoft.com/office/drawing/2014/main" id="{6F3C5BB1-0443-4EF1-A3FE-E9C6C6B4723B}"/>
                </a:ext>
              </a:extLst>
            </p:cNvPr>
            <p:cNvGrpSpPr>
              <a:grpSpLocks noChangeAspect="1"/>
            </p:cNvGrpSpPr>
            <p:nvPr/>
          </p:nvGrpSpPr>
          <p:grpSpPr>
            <a:xfrm>
              <a:off x="249095" y="4485549"/>
              <a:ext cx="99705" cy="111415"/>
              <a:chOff x="4132300" y="1017736"/>
              <a:chExt cx="199410" cy="222830"/>
            </a:xfrm>
          </p:grpSpPr>
          <p:sp>
            <p:nvSpPr>
              <p:cNvPr id="71" name="Triangle 80">
                <a:extLst>
                  <a:ext uri="{FF2B5EF4-FFF2-40B4-BE49-F238E27FC236}">
                    <a16:creationId xmlns:a16="http://schemas.microsoft.com/office/drawing/2014/main" id="{FD6D79BC-0CA6-40E4-95D9-A1B26CC28F15}"/>
                  </a:ext>
                </a:extLst>
              </p:cNvPr>
              <p:cNvSpPr/>
              <p:nvPr/>
            </p:nvSpPr>
            <p:spPr bwMode="gray">
              <a:xfrm rot="5400000">
                <a:off x="4072391" y="1077645"/>
                <a:ext cx="222830" cy="103012"/>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Triangle 81">
                <a:extLst>
                  <a:ext uri="{FF2B5EF4-FFF2-40B4-BE49-F238E27FC236}">
                    <a16:creationId xmlns:a16="http://schemas.microsoft.com/office/drawing/2014/main" id="{788668F2-E3B9-4351-BA36-4A8CB8D21247}"/>
                  </a:ext>
                </a:extLst>
              </p:cNvPr>
              <p:cNvSpPr/>
              <p:nvPr/>
            </p:nvSpPr>
            <p:spPr bwMode="gray">
              <a:xfrm rot="5400000">
                <a:off x="4168789" y="1077645"/>
                <a:ext cx="222830" cy="103012"/>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15" name="Title 14">
            <a:extLst>
              <a:ext uri="{FF2B5EF4-FFF2-40B4-BE49-F238E27FC236}">
                <a16:creationId xmlns:a16="http://schemas.microsoft.com/office/drawing/2014/main" id="{F26FC4C5-54C7-D6F1-95E0-2555C8CD329C}"/>
              </a:ext>
            </a:extLst>
          </p:cNvPr>
          <p:cNvSpPr>
            <a:spLocks noGrp="1"/>
          </p:cNvSpPr>
          <p:nvPr>
            <p:ph type="title"/>
          </p:nvPr>
        </p:nvSpPr>
        <p:spPr/>
        <p:txBody>
          <a:bodyPr/>
          <a:lstStyle/>
          <a:p>
            <a:r>
              <a:rPr lang="en-US" dirty="0"/>
              <a:t>Edify with Rapid Insight</a:t>
            </a:r>
          </a:p>
        </p:txBody>
      </p:sp>
    </p:spTree>
    <p:extLst>
      <p:ext uri="{BB962C8B-B14F-4D97-AF65-F5344CB8AC3E}">
        <p14:creationId xmlns:p14="http://schemas.microsoft.com/office/powerpoint/2010/main" val="130889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15385-4B12-1907-36AE-BE8CBE21580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0C917C2-429A-3D8D-4AF6-DB3CF8C028C1}"/>
              </a:ext>
            </a:extLst>
          </p:cNvPr>
          <p:cNvSpPr/>
          <p:nvPr/>
        </p:nvSpPr>
        <p:spPr bwMode="gray">
          <a:xfrm>
            <a:off x="277813" y="1074292"/>
            <a:ext cx="2322532" cy="3445773"/>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sp>
        <p:nvSpPr>
          <p:cNvPr id="92" name="Text Placeholder 91">
            <a:extLst>
              <a:ext uri="{FF2B5EF4-FFF2-40B4-BE49-F238E27FC236}">
                <a16:creationId xmlns:a16="http://schemas.microsoft.com/office/drawing/2014/main" id="{7308CF81-7501-C8C1-52AE-9CD6B606FF71}"/>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A1467786-5FC4-C0DD-F397-21A81555F2A8}"/>
              </a:ext>
            </a:extLst>
          </p:cNvPr>
          <p:cNvSpPr>
            <a:spLocks noGrp="1"/>
          </p:cNvSpPr>
          <p:nvPr>
            <p:ph type="title"/>
          </p:nvPr>
        </p:nvSpPr>
        <p:spPr>
          <a:xfrm>
            <a:off x="280193" y="309824"/>
            <a:ext cx="5842795" cy="256480"/>
          </a:xfrm>
        </p:spPr>
        <p:txBody>
          <a:bodyPr/>
          <a:lstStyle/>
          <a:p>
            <a:r>
              <a:rPr lang="en-US" dirty="0"/>
              <a:t>Rapid Insight’s Self-Service Analytics Technology</a:t>
            </a:r>
          </a:p>
        </p:txBody>
      </p:sp>
      <p:sp>
        <p:nvSpPr>
          <p:cNvPr id="91" name="Text Placeholder 90">
            <a:extLst>
              <a:ext uri="{FF2B5EF4-FFF2-40B4-BE49-F238E27FC236}">
                <a16:creationId xmlns:a16="http://schemas.microsoft.com/office/drawing/2014/main" id="{8F52B4D3-5568-990F-9354-84A694ADA7D8}"/>
              </a:ext>
            </a:extLst>
          </p:cNvPr>
          <p:cNvSpPr>
            <a:spLocks noGrp="1"/>
          </p:cNvSpPr>
          <p:nvPr>
            <p:ph type="body" sz="quarter" idx="15"/>
          </p:nvPr>
        </p:nvSpPr>
        <p:spPr/>
        <p:txBody>
          <a:bodyPr/>
          <a:lstStyle/>
          <a:p>
            <a:r>
              <a:rPr lang="en-US" dirty="0"/>
              <a:t>Engage in No- or Low-Code Data Exploration, Analysis, and Reporting</a:t>
            </a:r>
          </a:p>
        </p:txBody>
      </p:sp>
      <p:sp>
        <p:nvSpPr>
          <p:cNvPr id="6" name="Text Placeholder 5">
            <a:extLst>
              <a:ext uri="{FF2B5EF4-FFF2-40B4-BE49-F238E27FC236}">
                <a16:creationId xmlns:a16="http://schemas.microsoft.com/office/drawing/2014/main" id="{2B5C6A0D-D554-9277-518A-DA20B1448A7F}"/>
              </a:ext>
            </a:extLst>
          </p:cNvPr>
          <p:cNvSpPr>
            <a:spLocks noGrp="1"/>
          </p:cNvSpPr>
          <p:nvPr>
            <p:ph type="body" sz="quarter" idx="18"/>
          </p:nvPr>
        </p:nvSpPr>
        <p:spPr>
          <a:xfrm>
            <a:off x="4111625" y="4677489"/>
            <a:ext cx="2289175" cy="123111"/>
          </a:xfrm>
        </p:spPr>
        <p:txBody>
          <a:bodyPr/>
          <a:lstStyle/>
          <a:p>
            <a:pPr algn="r"/>
            <a:r>
              <a:rPr lang="en-US" dirty="0"/>
              <a:t>Sources: Edify and Rapid Insight.</a:t>
            </a:r>
          </a:p>
        </p:txBody>
      </p:sp>
      <p:sp>
        <p:nvSpPr>
          <p:cNvPr id="30" name="TextBox 29">
            <a:extLst>
              <a:ext uri="{FF2B5EF4-FFF2-40B4-BE49-F238E27FC236}">
                <a16:creationId xmlns:a16="http://schemas.microsoft.com/office/drawing/2014/main" id="{4E14CCF4-4247-6EFC-F1DE-E4F4054DB575}"/>
              </a:ext>
            </a:extLst>
          </p:cNvPr>
          <p:cNvSpPr txBox="1"/>
          <p:nvPr/>
        </p:nvSpPr>
        <p:spPr bwMode="gray">
          <a:xfrm>
            <a:off x="402516" y="1213340"/>
            <a:ext cx="1696106" cy="346275"/>
          </a:xfrm>
          <a:prstGeom prst="rect">
            <a:avLst/>
          </a:prstGeom>
          <a:noFill/>
        </p:spPr>
        <p:txBody>
          <a:bodyPr wrap="square" lIns="0" tIns="34303" rIns="0" bIns="34303" rtlCol="0">
            <a:spAutoFit/>
          </a:bodyPr>
          <a:lstStyle/>
          <a:p>
            <a:r>
              <a:rPr lang="en-US" sz="900" b="1" dirty="0">
                <a:solidFill>
                  <a:schemeClr val="accent5"/>
                </a:solidFill>
              </a:rPr>
              <a:t>Construct</a:t>
            </a:r>
            <a:r>
              <a:rPr lang="en-US" sz="900" b="1" dirty="0"/>
              <a:t> a Data-Informed Environment</a:t>
            </a:r>
          </a:p>
        </p:txBody>
      </p:sp>
      <p:sp>
        <p:nvSpPr>
          <p:cNvPr id="7" name="TextBox 6">
            <a:extLst>
              <a:ext uri="{FF2B5EF4-FFF2-40B4-BE49-F238E27FC236}">
                <a16:creationId xmlns:a16="http://schemas.microsoft.com/office/drawing/2014/main" id="{CED55A47-7B5E-1B9C-B471-751839B72E18}"/>
              </a:ext>
            </a:extLst>
          </p:cNvPr>
          <p:cNvSpPr txBox="1"/>
          <p:nvPr/>
        </p:nvSpPr>
        <p:spPr>
          <a:xfrm>
            <a:off x="405228" y="1630585"/>
            <a:ext cx="1925742" cy="553998"/>
          </a:xfrm>
          <a:prstGeom prst="rect">
            <a:avLst/>
          </a:prstGeom>
          <a:noFill/>
        </p:spPr>
        <p:txBody>
          <a:bodyPr wrap="square" lIns="0" tIns="0" rIns="0" bIns="0" rtlCol="0">
            <a:spAutoFit/>
          </a:bodyPr>
          <a:lstStyle/>
          <a:p>
            <a:pPr>
              <a:spcBef>
                <a:spcPts val="375"/>
              </a:spcBef>
            </a:pPr>
            <a:r>
              <a:rPr lang="en-US" sz="900" dirty="0"/>
              <a:t>Access, prepare, and explore your data in a </a:t>
            </a:r>
            <a:r>
              <a:rPr lang="en-US" sz="900" b="1" dirty="0"/>
              <a:t>code-free but code-friendly </a:t>
            </a:r>
            <a:r>
              <a:rPr lang="en-US" sz="900" dirty="0"/>
              <a:t>environment suited for all skill levels</a:t>
            </a:r>
          </a:p>
        </p:txBody>
      </p:sp>
      <p:sp>
        <p:nvSpPr>
          <p:cNvPr id="22" name="TextBox 21">
            <a:extLst>
              <a:ext uri="{FF2B5EF4-FFF2-40B4-BE49-F238E27FC236}">
                <a16:creationId xmlns:a16="http://schemas.microsoft.com/office/drawing/2014/main" id="{B4B0EC8B-4A5A-A97E-9CCB-47F724451477}"/>
              </a:ext>
            </a:extLst>
          </p:cNvPr>
          <p:cNvSpPr txBox="1"/>
          <p:nvPr/>
        </p:nvSpPr>
        <p:spPr bwMode="gray">
          <a:xfrm>
            <a:off x="405228" y="2939939"/>
            <a:ext cx="2165584" cy="207775"/>
          </a:xfrm>
          <a:prstGeom prst="rect">
            <a:avLst/>
          </a:prstGeom>
          <a:noFill/>
        </p:spPr>
        <p:txBody>
          <a:bodyPr wrap="square" lIns="0" tIns="34303" rIns="0" bIns="34303" rtlCol="0">
            <a:spAutoFit/>
          </a:bodyPr>
          <a:lstStyle/>
          <a:p>
            <a:r>
              <a:rPr lang="en-US" sz="900" b="1" dirty="0">
                <a:solidFill>
                  <a:schemeClr val="accent5"/>
                </a:solidFill>
              </a:rPr>
              <a:t>Predict</a:t>
            </a:r>
            <a:r>
              <a:rPr lang="en-US" sz="900" b="1" dirty="0"/>
              <a:t> Institutional Outcomes </a:t>
            </a:r>
          </a:p>
        </p:txBody>
      </p:sp>
      <p:sp>
        <p:nvSpPr>
          <p:cNvPr id="31" name="TextBox 30">
            <a:extLst>
              <a:ext uri="{FF2B5EF4-FFF2-40B4-BE49-F238E27FC236}">
                <a16:creationId xmlns:a16="http://schemas.microsoft.com/office/drawing/2014/main" id="{7EB94F86-FFF2-9483-2694-0384429AF8DE}"/>
              </a:ext>
            </a:extLst>
          </p:cNvPr>
          <p:cNvSpPr txBox="1"/>
          <p:nvPr/>
        </p:nvSpPr>
        <p:spPr>
          <a:xfrm>
            <a:off x="405228" y="3212265"/>
            <a:ext cx="2000692" cy="415498"/>
          </a:xfrm>
          <a:prstGeom prst="rect">
            <a:avLst/>
          </a:prstGeom>
          <a:noFill/>
        </p:spPr>
        <p:txBody>
          <a:bodyPr wrap="square" lIns="0" tIns="0" rIns="0" bIns="0" rtlCol="0">
            <a:spAutoFit/>
          </a:bodyPr>
          <a:lstStyle/>
          <a:p>
            <a:pPr>
              <a:spcBef>
                <a:spcPts val="375"/>
              </a:spcBef>
            </a:pPr>
            <a:r>
              <a:rPr lang="en-US" sz="900" dirty="0"/>
              <a:t>Build custom, </a:t>
            </a:r>
            <a:r>
              <a:rPr lang="en-US" sz="900" b="1" dirty="0"/>
              <a:t>automated predictive models </a:t>
            </a:r>
            <a:r>
              <a:rPr lang="en-US" sz="900" dirty="0"/>
              <a:t>for institutional and student success</a:t>
            </a:r>
          </a:p>
        </p:txBody>
      </p:sp>
      <p:sp>
        <p:nvSpPr>
          <p:cNvPr id="5" name="Isosceles Triangle 4">
            <a:extLst>
              <a:ext uri="{FF2B5EF4-FFF2-40B4-BE49-F238E27FC236}">
                <a16:creationId xmlns:a16="http://schemas.microsoft.com/office/drawing/2014/main" id="{45C53019-5215-B78C-DB14-995FDF33DB21}"/>
              </a:ext>
              <a:ext uri="{C183D7F6-B498-43B3-948B-1728B52AA6E4}">
                <adec:decorative xmlns:adec="http://schemas.microsoft.com/office/drawing/2017/decorative" val="1"/>
              </a:ext>
            </a:extLst>
          </p:cNvPr>
          <p:cNvSpPr/>
          <p:nvPr/>
        </p:nvSpPr>
        <p:spPr bwMode="gray">
          <a:xfrm rot="5400000" flipH="1">
            <a:off x="195631" y="1253788"/>
            <a:ext cx="173736" cy="146304"/>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Isosceles Triangle 8">
            <a:extLst>
              <a:ext uri="{FF2B5EF4-FFF2-40B4-BE49-F238E27FC236}">
                <a16:creationId xmlns:a16="http://schemas.microsoft.com/office/drawing/2014/main" id="{3A35BED8-B02C-395D-D4EC-4B3943CD2001}"/>
              </a:ext>
              <a:ext uri="{C183D7F6-B498-43B3-948B-1728B52AA6E4}">
                <adec:decorative xmlns:adec="http://schemas.microsoft.com/office/drawing/2017/decorative" val="1"/>
              </a:ext>
            </a:extLst>
          </p:cNvPr>
          <p:cNvSpPr/>
          <p:nvPr/>
        </p:nvSpPr>
        <p:spPr bwMode="gray">
          <a:xfrm rot="5400000" flipH="1">
            <a:off x="195631" y="2970674"/>
            <a:ext cx="173736" cy="146304"/>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C225C650-43BE-F01D-4332-BEE6E1D0FC04}"/>
              </a:ext>
            </a:extLst>
          </p:cNvPr>
          <p:cNvSpPr txBox="1"/>
          <p:nvPr/>
        </p:nvSpPr>
        <p:spPr bwMode="gray">
          <a:xfrm>
            <a:off x="2769308" y="1213340"/>
            <a:ext cx="3276601" cy="207775"/>
          </a:xfrm>
          <a:prstGeom prst="rect">
            <a:avLst/>
          </a:prstGeom>
          <a:noFill/>
        </p:spPr>
        <p:txBody>
          <a:bodyPr wrap="square" lIns="0" tIns="34303" rIns="0" bIns="34303" rtlCol="0">
            <a:spAutoFit/>
          </a:bodyPr>
          <a:lstStyle/>
          <a:p>
            <a:r>
              <a:rPr lang="en-US" sz="900" b="1" dirty="0">
                <a:solidFill>
                  <a:schemeClr val="accent5"/>
                </a:solidFill>
              </a:rPr>
              <a:t>Build Dynamic Reports from Diverse Data Sources</a:t>
            </a:r>
          </a:p>
        </p:txBody>
      </p:sp>
      <p:sp>
        <p:nvSpPr>
          <p:cNvPr id="16" name="TextBox 15">
            <a:extLst>
              <a:ext uri="{FF2B5EF4-FFF2-40B4-BE49-F238E27FC236}">
                <a16:creationId xmlns:a16="http://schemas.microsoft.com/office/drawing/2014/main" id="{A353A15C-3CB6-C23C-287C-6A737283B82A}"/>
              </a:ext>
            </a:extLst>
          </p:cNvPr>
          <p:cNvSpPr txBox="1"/>
          <p:nvPr/>
        </p:nvSpPr>
        <p:spPr>
          <a:xfrm>
            <a:off x="405227" y="2263173"/>
            <a:ext cx="2038169" cy="415498"/>
          </a:xfrm>
          <a:prstGeom prst="rect">
            <a:avLst/>
          </a:prstGeom>
          <a:noFill/>
        </p:spPr>
        <p:txBody>
          <a:bodyPr wrap="square" lIns="0" tIns="0" rIns="0" bIns="0" rtlCol="0">
            <a:spAutoFit/>
          </a:bodyPr>
          <a:lstStyle/>
          <a:p>
            <a:pPr>
              <a:spcBef>
                <a:spcPts val="375"/>
              </a:spcBef>
            </a:pPr>
            <a:r>
              <a:rPr lang="en-US" sz="900" i="1" dirty="0"/>
              <a:t>Analyze data from SIS, CRM, LMS, databases, data warehouses, text files, and spreadsheets</a:t>
            </a:r>
          </a:p>
        </p:txBody>
      </p:sp>
      <p:sp>
        <p:nvSpPr>
          <p:cNvPr id="17" name="TextBox 16">
            <a:extLst>
              <a:ext uri="{FF2B5EF4-FFF2-40B4-BE49-F238E27FC236}">
                <a16:creationId xmlns:a16="http://schemas.microsoft.com/office/drawing/2014/main" id="{B12DFD8C-C166-4124-9FD8-D3A29D1D790D}"/>
              </a:ext>
            </a:extLst>
          </p:cNvPr>
          <p:cNvSpPr txBox="1"/>
          <p:nvPr/>
        </p:nvSpPr>
        <p:spPr>
          <a:xfrm>
            <a:off x="405228" y="3755769"/>
            <a:ext cx="2165584" cy="553998"/>
          </a:xfrm>
          <a:prstGeom prst="rect">
            <a:avLst/>
          </a:prstGeom>
          <a:noFill/>
        </p:spPr>
        <p:txBody>
          <a:bodyPr wrap="square" lIns="0" tIns="0" rIns="0" bIns="0" rtlCol="0">
            <a:spAutoFit/>
          </a:bodyPr>
          <a:lstStyle/>
          <a:p>
            <a:pPr>
              <a:spcBef>
                <a:spcPts val="375"/>
              </a:spcBef>
            </a:pPr>
            <a:r>
              <a:rPr lang="en-US" sz="900" i="1" dirty="0"/>
              <a:t>Build models for admission and enrollment, student success, institutional research, advancement, and more</a:t>
            </a:r>
          </a:p>
        </p:txBody>
      </p:sp>
      <p:sp>
        <p:nvSpPr>
          <p:cNvPr id="72" name="Oval 71">
            <a:extLst>
              <a:ext uri="{FF2B5EF4-FFF2-40B4-BE49-F238E27FC236}">
                <a16:creationId xmlns:a16="http://schemas.microsoft.com/office/drawing/2014/main" id="{1C835AA9-483A-28FA-FF1C-6459CE6C2A97}"/>
              </a:ext>
            </a:extLst>
          </p:cNvPr>
          <p:cNvSpPr>
            <a:spLocks noChangeAspect="1"/>
          </p:cNvSpPr>
          <p:nvPr/>
        </p:nvSpPr>
        <p:spPr bwMode="gray">
          <a:xfrm>
            <a:off x="2769308" y="1526697"/>
            <a:ext cx="207775" cy="207775"/>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100" dirty="0">
                <a:solidFill>
                  <a:schemeClr val="accent5"/>
                </a:solidFill>
                <a:latin typeface="+mj-lt"/>
              </a:rPr>
              <a:t>1</a:t>
            </a:r>
          </a:p>
        </p:txBody>
      </p:sp>
      <p:sp>
        <p:nvSpPr>
          <p:cNvPr id="73" name="Text Placeholder 9">
            <a:extLst>
              <a:ext uri="{FF2B5EF4-FFF2-40B4-BE49-F238E27FC236}">
                <a16:creationId xmlns:a16="http://schemas.microsoft.com/office/drawing/2014/main" id="{03DE16E8-61C4-2F3E-EB2A-E91BB73E9407}"/>
              </a:ext>
            </a:extLst>
          </p:cNvPr>
          <p:cNvSpPr txBox="1">
            <a:spLocks/>
          </p:cNvSpPr>
          <p:nvPr/>
        </p:nvSpPr>
        <p:spPr bwMode="gray">
          <a:xfrm>
            <a:off x="3044181" y="1561335"/>
            <a:ext cx="1445700"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Gather data sources</a:t>
            </a:r>
          </a:p>
        </p:txBody>
      </p:sp>
      <p:sp>
        <p:nvSpPr>
          <p:cNvPr id="74" name="Oval 73">
            <a:extLst>
              <a:ext uri="{FF2B5EF4-FFF2-40B4-BE49-F238E27FC236}">
                <a16:creationId xmlns:a16="http://schemas.microsoft.com/office/drawing/2014/main" id="{B190F6BF-83A1-3602-0F2E-3135E6DD1FBB}"/>
              </a:ext>
            </a:extLst>
          </p:cNvPr>
          <p:cNvSpPr>
            <a:spLocks noChangeAspect="1"/>
          </p:cNvSpPr>
          <p:nvPr/>
        </p:nvSpPr>
        <p:spPr bwMode="gray">
          <a:xfrm>
            <a:off x="2769308" y="1886642"/>
            <a:ext cx="207775" cy="207775"/>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100" dirty="0">
                <a:solidFill>
                  <a:schemeClr val="accent5"/>
                </a:solidFill>
                <a:latin typeface="+mj-lt"/>
              </a:rPr>
              <a:t>2</a:t>
            </a:r>
          </a:p>
        </p:txBody>
      </p:sp>
      <p:sp>
        <p:nvSpPr>
          <p:cNvPr id="75" name="Text Placeholder 9">
            <a:extLst>
              <a:ext uri="{FF2B5EF4-FFF2-40B4-BE49-F238E27FC236}">
                <a16:creationId xmlns:a16="http://schemas.microsoft.com/office/drawing/2014/main" id="{91C3B6CE-C743-FD32-4213-8DB1F5529D30}"/>
              </a:ext>
            </a:extLst>
          </p:cNvPr>
          <p:cNvSpPr txBox="1">
            <a:spLocks/>
          </p:cNvSpPr>
          <p:nvPr/>
        </p:nvSpPr>
        <p:spPr bwMode="gray">
          <a:xfrm>
            <a:off x="3044180" y="1921280"/>
            <a:ext cx="2289543"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Merge dispersed data sources</a:t>
            </a:r>
          </a:p>
        </p:txBody>
      </p:sp>
      <p:sp>
        <p:nvSpPr>
          <p:cNvPr id="76" name="Oval 75">
            <a:extLst>
              <a:ext uri="{FF2B5EF4-FFF2-40B4-BE49-F238E27FC236}">
                <a16:creationId xmlns:a16="http://schemas.microsoft.com/office/drawing/2014/main" id="{62B6BB20-D099-30A5-C066-F7A2D3932E8E}"/>
              </a:ext>
            </a:extLst>
          </p:cNvPr>
          <p:cNvSpPr>
            <a:spLocks noChangeAspect="1"/>
          </p:cNvSpPr>
          <p:nvPr/>
        </p:nvSpPr>
        <p:spPr bwMode="gray">
          <a:xfrm>
            <a:off x="2769308" y="2278446"/>
            <a:ext cx="207775" cy="207775"/>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100" dirty="0">
                <a:solidFill>
                  <a:schemeClr val="accent5"/>
                </a:solidFill>
                <a:latin typeface="+mj-lt"/>
              </a:rPr>
              <a:t>3</a:t>
            </a:r>
          </a:p>
        </p:txBody>
      </p:sp>
      <p:sp>
        <p:nvSpPr>
          <p:cNvPr id="77" name="Text Placeholder 9">
            <a:extLst>
              <a:ext uri="{FF2B5EF4-FFF2-40B4-BE49-F238E27FC236}">
                <a16:creationId xmlns:a16="http://schemas.microsoft.com/office/drawing/2014/main" id="{603FA2E1-B78A-AF3E-8E3E-FB7E9FBD847C}"/>
              </a:ext>
            </a:extLst>
          </p:cNvPr>
          <p:cNvSpPr txBox="1">
            <a:spLocks/>
          </p:cNvSpPr>
          <p:nvPr/>
        </p:nvSpPr>
        <p:spPr bwMode="gray">
          <a:xfrm>
            <a:off x="3044180" y="2278446"/>
            <a:ext cx="285071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Cleanse and transform the data into reports and generate re-usable workflows</a:t>
            </a:r>
          </a:p>
        </p:txBody>
      </p:sp>
      <p:sp>
        <p:nvSpPr>
          <p:cNvPr id="82" name="TextBox 81">
            <a:extLst>
              <a:ext uri="{FF2B5EF4-FFF2-40B4-BE49-F238E27FC236}">
                <a16:creationId xmlns:a16="http://schemas.microsoft.com/office/drawing/2014/main" id="{452B8643-3633-16C9-1EEB-CB9ABFE9F360}"/>
              </a:ext>
            </a:extLst>
          </p:cNvPr>
          <p:cNvSpPr txBox="1"/>
          <p:nvPr/>
        </p:nvSpPr>
        <p:spPr bwMode="gray">
          <a:xfrm>
            <a:off x="2769308" y="2939939"/>
            <a:ext cx="3276601" cy="207775"/>
          </a:xfrm>
          <a:prstGeom prst="rect">
            <a:avLst/>
          </a:prstGeom>
          <a:noFill/>
        </p:spPr>
        <p:txBody>
          <a:bodyPr wrap="square" lIns="0" tIns="34303" rIns="0" bIns="34303" rtlCol="0">
            <a:spAutoFit/>
          </a:bodyPr>
          <a:lstStyle/>
          <a:p>
            <a:r>
              <a:rPr lang="en-US" sz="900" b="1" dirty="0">
                <a:solidFill>
                  <a:schemeClr val="accent5"/>
                </a:solidFill>
              </a:rPr>
              <a:t>Self-Service Analytics for Scale</a:t>
            </a:r>
          </a:p>
        </p:txBody>
      </p:sp>
      <p:sp>
        <p:nvSpPr>
          <p:cNvPr id="85" name="L-Shape 84">
            <a:extLst>
              <a:ext uri="{FF2B5EF4-FFF2-40B4-BE49-F238E27FC236}">
                <a16:creationId xmlns:a16="http://schemas.microsoft.com/office/drawing/2014/main" id="{1243F16A-5CAA-63DF-1643-048B31BF29A8}"/>
              </a:ext>
              <a:ext uri="{C183D7F6-B498-43B3-948B-1728B52AA6E4}">
                <adec:decorative xmlns:adec="http://schemas.microsoft.com/office/drawing/2017/decorative" val="1"/>
              </a:ext>
            </a:extLst>
          </p:cNvPr>
          <p:cNvSpPr/>
          <p:nvPr/>
        </p:nvSpPr>
        <p:spPr bwMode="gray">
          <a:xfrm rot="18900000">
            <a:off x="2800484" y="3311506"/>
            <a:ext cx="201351" cy="109418"/>
          </a:xfrm>
          <a:prstGeom prst="corner">
            <a:avLst/>
          </a:prstGeom>
          <a:solidFill>
            <a:schemeClr val="accent5"/>
          </a:solidFill>
          <a:ln w="635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86" name="Text Placeholder 9">
            <a:extLst>
              <a:ext uri="{FF2B5EF4-FFF2-40B4-BE49-F238E27FC236}">
                <a16:creationId xmlns:a16="http://schemas.microsoft.com/office/drawing/2014/main" id="{22708418-2B5B-01E5-5F99-ECB44E298EA4}"/>
              </a:ext>
            </a:extLst>
          </p:cNvPr>
          <p:cNvSpPr txBox="1">
            <a:spLocks/>
          </p:cNvSpPr>
          <p:nvPr/>
        </p:nvSpPr>
        <p:spPr bwMode="gray">
          <a:xfrm>
            <a:off x="3044180" y="3296966"/>
            <a:ext cx="3017520" cy="47961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Fulfill Ad Hoc and Short-Term Reporting</a:t>
            </a:r>
          </a:p>
          <a:p>
            <a:pPr marL="0" indent="0">
              <a:buNone/>
            </a:pPr>
            <a:r>
              <a:rPr lang="en-US" dirty="0"/>
              <a:t>Miscellaneous compliance reporting (IPEDS), National Student Clearinghouse, accreditations, etc.</a:t>
            </a:r>
          </a:p>
        </p:txBody>
      </p:sp>
      <p:sp>
        <p:nvSpPr>
          <p:cNvPr id="87" name="L-Shape 86">
            <a:extLst>
              <a:ext uri="{FF2B5EF4-FFF2-40B4-BE49-F238E27FC236}">
                <a16:creationId xmlns:a16="http://schemas.microsoft.com/office/drawing/2014/main" id="{F2D8489B-A97C-35B2-9E19-218038D9DC0A}"/>
              </a:ext>
              <a:ext uri="{C183D7F6-B498-43B3-948B-1728B52AA6E4}">
                <adec:decorative xmlns:adec="http://schemas.microsoft.com/office/drawing/2017/decorative" val="1"/>
              </a:ext>
            </a:extLst>
          </p:cNvPr>
          <p:cNvSpPr/>
          <p:nvPr/>
        </p:nvSpPr>
        <p:spPr bwMode="gray">
          <a:xfrm rot="18900000">
            <a:off x="2800484" y="3977078"/>
            <a:ext cx="201351" cy="109418"/>
          </a:xfrm>
          <a:prstGeom prst="corner">
            <a:avLst/>
          </a:prstGeom>
          <a:solidFill>
            <a:schemeClr val="accent5"/>
          </a:solidFill>
          <a:ln w="6350"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88" name="Text Placeholder 9">
            <a:extLst>
              <a:ext uri="{FF2B5EF4-FFF2-40B4-BE49-F238E27FC236}">
                <a16:creationId xmlns:a16="http://schemas.microsoft.com/office/drawing/2014/main" id="{4E0024FA-65DA-BF18-D931-37E6D0B04F35}"/>
              </a:ext>
            </a:extLst>
          </p:cNvPr>
          <p:cNvSpPr txBox="1">
            <a:spLocks/>
          </p:cNvSpPr>
          <p:nvPr/>
        </p:nvSpPr>
        <p:spPr bwMode="gray">
          <a:xfrm>
            <a:off x="3044180" y="3962538"/>
            <a:ext cx="3017520" cy="47961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Create Scale and Save Time</a:t>
            </a:r>
          </a:p>
          <a:p>
            <a:pPr marL="0" indent="0">
              <a:buNone/>
            </a:pPr>
            <a:r>
              <a:rPr lang="en-US" dirty="0"/>
              <a:t>Quick, up-to-speed analyses enabling a broader user base to interact with the data </a:t>
            </a:r>
          </a:p>
        </p:txBody>
      </p:sp>
    </p:spTree>
    <p:extLst>
      <p:ext uri="{BB962C8B-B14F-4D97-AF65-F5344CB8AC3E}">
        <p14:creationId xmlns:p14="http://schemas.microsoft.com/office/powerpoint/2010/main" val="299627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7D9FF4FD-AC01-AFB6-34E6-0FB98576C810}"/>
              </a:ext>
              <a:ext uri="{C183D7F6-B498-43B3-948B-1728B52AA6E4}">
                <adec:decorative xmlns:adec="http://schemas.microsoft.com/office/drawing/2017/decorative" val="1"/>
              </a:ext>
            </a:extLst>
          </p:cNvPr>
          <p:cNvSpPr/>
          <p:nvPr/>
        </p:nvSpPr>
        <p:spPr bwMode="gray">
          <a:xfrm>
            <a:off x="3222585" y="1268066"/>
            <a:ext cx="2908301" cy="482758"/>
          </a:xfrm>
          <a:prstGeom prst="rect">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ectangle 102">
            <a:extLst>
              <a:ext uri="{FF2B5EF4-FFF2-40B4-BE49-F238E27FC236}">
                <a16:creationId xmlns:a16="http://schemas.microsoft.com/office/drawing/2014/main" id="{4CF91023-C3AC-DC58-C5C8-B6C9369D63EC}"/>
              </a:ext>
              <a:ext uri="{C183D7F6-B498-43B3-948B-1728B52AA6E4}">
                <adec:decorative xmlns:adec="http://schemas.microsoft.com/office/drawing/2017/decorative" val="1"/>
              </a:ext>
            </a:extLst>
          </p:cNvPr>
          <p:cNvSpPr/>
          <p:nvPr/>
        </p:nvSpPr>
        <p:spPr bwMode="gray">
          <a:xfrm>
            <a:off x="3222585" y="1882405"/>
            <a:ext cx="2908301" cy="482758"/>
          </a:xfrm>
          <a:prstGeom prst="rect">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ectangle 103">
            <a:extLst>
              <a:ext uri="{FF2B5EF4-FFF2-40B4-BE49-F238E27FC236}">
                <a16:creationId xmlns:a16="http://schemas.microsoft.com/office/drawing/2014/main" id="{209591C4-8DC8-2635-A937-840C3B5A4CD8}"/>
              </a:ext>
              <a:ext uri="{C183D7F6-B498-43B3-948B-1728B52AA6E4}">
                <adec:decorative xmlns:adec="http://schemas.microsoft.com/office/drawing/2017/decorative" val="1"/>
              </a:ext>
            </a:extLst>
          </p:cNvPr>
          <p:cNvSpPr/>
          <p:nvPr/>
        </p:nvSpPr>
        <p:spPr bwMode="gray">
          <a:xfrm>
            <a:off x="3222585" y="2523913"/>
            <a:ext cx="2908301" cy="482758"/>
          </a:xfrm>
          <a:prstGeom prst="rect">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ectangle 104">
            <a:extLst>
              <a:ext uri="{FF2B5EF4-FFF2-40B4-BE49-F238E27FC236}">
                <a16:creationId xmlns:a16="http://schemas.microsoft.com/office/drawing/2014/main" id="{E2425BD6-1CEB-F477-0E2F-0EECBA91CE45}"/>
              </a:ext>
              <a:ext uri="{C183D7F6-B498-43B3-948B-1728B52AA6E4}">
                <adec:decorative xmlns:adec="http://schemas.microsoft.com/office/drawing/2017/decorative" val="1"/>
              </a:ext>
            </a:extLst>
          </p:cNvPr>
          <p:cNvSpPr/>
          <p:nvPr/>
        </p:nvSpPr>
        <p:spPr bwMode="gray">
          <a:xfrm>
            <a:off x="3222585" y="3163949"/>
            <a:ext cx="2908301" cy="482758"/>
          </a:xfrm>
          <a:prstGeom prst="rect">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Rectangle 105">
            <a:extLst>
              <a:ext uri="{FF2B5EF4-FFF2-40B4-BE49-F238E27FC236}">
                <a16:creationId xmlns:a16="http://schemas.microsoft.com/office/drawing/2014/main" id="{881FE204-78D8-E72E-5FD4-6D95299E010F}"/>
              </a:ext>
              <a:ext uri="{C183D7F6-B498-43B3-948B-1728B52AA6E4}">
                <adec:decorative xmlns:adec="http://schemas.microsoft.com/office/drawing/2017/decorative" val="1"/>
              </a:ext>
            </a:extLst>
          </p:cNvPr>
          <p:cNvSpPr/>
          <p:nvPr/>
        </p:nvSpPr>
        <p:spPr bwMode="gray">
          <a:xfrm>
            <a:off x="3222585" y="3814783"/>
            <a:ext cx="2908301" cy="482758"/>
          </a:xfrm>
          <a:prstGeom prst="rect">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 Placeholder 7">
            <a:extLst>
              <a:ext uri="{FF2B5EF4-FFF2-40B4-BE49-F238E27FC236}">
                <a16:creationId xmlns:a16="http://schemas.microsoft.com/office/drawing/2014/main" id="{1D32DFE0-B139-CEE1-8241-8318E6A0BAFF}"/>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BE54E930-65BD-FCE9-F488-01C1D5A2C4AA}"/>
              </a:ext>
            </a:extLst>
          </p:cNvPr>
          <p:cNvSpPr>
            <a:spLocks noGrp="1"/>
          </p:cNvSpPr>
          <p:nvPr>
            <p:ph type="title"/>
          </p:nvPr>
        </p:nvSpPr>
        <p:spPr>
          <a:xfrm>
            <a:off x="280194" y="317007"/>
            <a:ext cx="5212080" cy="249299"/>
          </a:xfrm>
        </p:spPr>
        <p:txBody>
          <a:bodyPr/>
          <a:lstStyle/>
          <a:p>
            <a:r>
              <a:rPr lang="en-US" dirty="0"/>
              <a:t>When to Use Edify or Rapid Insight</a:t>
            </a:r>
          </a:p>
        </p:txBody>
      </p:sp>
      <p:sp>
        <p:nvSpPr>
          <p:cNvPr id="6" name="Text Placeholder 5">
            <a:extLst>
              <a:ext uri="{FF2B5EF4-FFF2-40B4-BE49-F238E27FC236}">
                <a16:creationId xmlns:a16="http://schemas.microsoft.com/office/drawing/2014/main" id="{6068DBE5-C367-0152-8BE3-AF4ACDB90E8E}"/>
              </a:ext>
            </a:extLst>
          </p:cNvPr>
          <p:cNvSpPr>
            <a:spLocks noGrp="1"/>
          </p:cNvSpPr>
          <p:nvPr>
            <p:ph type="body" sz="quarter" idx="15"/>
          </p:nvPr>
        </p:nvSpPr>
        <p:spPr>
          <a:xfrm>
            <a:off x="280195" y="657733"/>
            <a:ext cx="5842794" cy="138499"/>
          </a:xfrm>
        </p:spPr>
        <p:txBody>
          <a:bodyPr/>
          <a:lstStyle/>
          <a:p>
            <a:r>
              <a:rPr lang="en-US" dirty="0"/>
              <a:t>Consider Using Either Technology If Any of Their Boxes Are Checked</a:t>
            </a:r>
          </a:p>
        </p:txBody>
      </p:sp>
      <p:sp>
        <p:nvSpPr>
          <p:cNvPr id="38" name="Rectangle 37">
            <a:extLst>
              <a:ext uri="{FF2B5EF4-FFF2-40B4-BE49-F238E27FC236}">
                <a16:creationId xmlns:a16="http://schemas.microsoft.com/office/drawing/2014/main" id="{D917E566-5249-37F2-9C21-8D642FDBC7F3}"/>
              </a:ext>
              <a:ext uri="{C183D7F6-B498-43B3-948B-1728B52AA6E4}">
                <adec:decorative xmlns:adec="http://schemas.microsoft.com/office/drawing/2017/decorative" val="1"/>
              </a:ext>
            </a:extLst>
          </p:cNvPr>
          <p:cNvSpPr/>
          <p:nvPr/>
        </p:nvSpPr>
        <p:spPr bwMode="gray">
          <a:xfrm>
            <a:off x="283390" y="1268066"/>
            <a:ext cx="2908301" cy="48275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Text Placeholder 9">
            <a:extLst>
              <a:ext uri="{FF2B5EF4-FFF2-40B4-BE49-F238E27FC236}">
                <a16:creationId xmlns:a16="http://schemas.microsoft.com/office/drawing/2014/main" id="{6BD4E198-45A5-786F-3BCE-D8CB82005339}"/>
              </a:ext>
            </a:extLst>
          </p:cNvPr>
          <p:cNvSpPr txBox="1">
            <a:spLocks/>
          </p:cNvSpPr>
          <p:nvPr/>
        </p:nvSpPr>
        <p:spPr bwMode="gray">
          <a:xfrm>
            <a:off x="627315" y="1019659"/>
            <a:ext cx="2103120" cy="15388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000" b="1" dirty="0">
                <a:solidFill>
                  <a:schemeClr val="accent6"/>
                </a:solidFill>
              </a:rPr>
              <a:t>Edify</a:t>
            </a:r>
            <a:endParaRPr lang="en-US" sz="1000" b="1" dirty="0">
              <a:solidFill>
                <a:schemeClr val="bg1"/>
              </a:solidFill>
            </a:endParaRPr>
          </a:p>
        </p:txBody>
      </p:sp>
      <p:sp>
        <p:nvSpPr>
          <p:cNvPr id="40" name="Text Placeholder 9">
            <a:extLst>
              <a:ext uri="{FF2B5EF4-FFF2-40B4-BE49-F238E27FC236}">
                <a16:creationId xmlns:a16="http://schemas.microsoft.com/office/drawing/2014/main" id="{B9E76EF1-30ED-4747-82B8-4B9899425700}"/>
              </a:ext>
            </a:extLst>
          </p:cNvPr>
          <p:cNvSpPr txBox="1">
            <a:spLocks/>
          </p:cNvSpPr>
          <p:nvPr/>
        </p:nvSpPr>
        <p:spPr bwMode="gray">
          <a:xfrm>
            <a:off x="865080" y="1398638"/>
            <a:ext cx="193219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solidFill>
                  <a:schemeClr val="bg1"/>
                </a:solidFill>
              </a:rPr>
              <a:t>Data user is part of the Edify Leadership Team</a:t>
            </a:r>
          </a:p>
        </p:txBody>
      </p:sp>
      <p:grpSp>
        <p:nvGrpSpPr>
          <p:cNvPr id="41" name="Group 40">
            <a:extLst>
              <a:ext uri="{FF2B5EF4-FFF2-40B4-BE49-F238E27FC236}">
                <a16:creationId xmlns:a16="http://schemas.microsoft.com/office/drawing/2014/main" id="{8E486919-1356-D5CF-688D-ADC098B9F890}"/>
              </a:ext>
              <a:ext uri="{C183D7F6-B498-43B3-948B-1728B52AA6E4}">
                <adec:decorative xmlns:adec="http://schemas.microsoft.com/office/drawing/2017/decorative" val="1"/>
              </a:ext>
            </a:extLst>
          </p:cNvPr>
          <p:cNvGrpSpPr/>
          <p:nvPr/>
        </p:nvGrpSpPr>
        <p:grpSpPr>
          <a:xfrm>
            <a:off x="479851" y="1398638"/>
            <a:ext cx="208493" cy="157670"/>
            <a:chOff x="477982" y="1600200"/>
            <a:chExt cx="247363" cy="187064"/>
          </a:xfrm>
        </p:grpSpPr>
        <p:sp>
          <p:nvSpPr>
            <p:cNvPr id="42" name="Rectangle 41">
              <a:extLst>
                <a:ext uri="{FF2B5EF4-FFF2-40B4-BE49-F238E27FC236}">
                  <a16:creationId xmlns:a16="http://schemas.microsoft.com/office/drawing/2014/main" id="{33527013-DB3D-9B9B-6A31-512661CBA41C}"/>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L-Shape 42">
              <a:extLst>
                <a:ext uri="{FF2B5EF4-FFF2-40B4-BE49-F238E27FC236}">
                  <a16:creationId xmlns:a16="http://schemas.microsoft.com/office/drawing/2014/main" id="{BE7A2B9B-FD95-1D10-714B-BC63DA5B996A}"/>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52" name="Text Placeholder 9">
            <a:extLst>
              <a:ext uri="{FF2B5EF4-FFF2-40B4-BE49-F238E27FC236}">
                <a16:creationId xmlns:a16="http://schemas.microsoft.com/office/drawing/2014/main" id="{9170B780-F6D0-76F2-BB7E-CEC29D59855D}"/>
              </a:ext>
            </a:extLst>
          </p:cNvPr>
          <p:cNvSpPr txBox="1">
            <a:spLocks/>
          </p:cNvSpPr>
          <p:nvPr/>
        </p:nvSpPr>
        <p:spPr bwMode="gray">
          <a:xfrm>
            <a:off x="3605318" y="1019659"/>
            <a:ext cx="2103120" cy="15388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000" b="1" dirty="0">
                <a:solidFill>
                  <a:schemeClr val="tx2"/>
                </a:solidFill>
              </a:rPr>
              <a:t>Rapid Insight</a:t>
            </a:r>
            <a:endParaRPr lang="en-US" sz="1000" b="1" dirty="0">
              <a:solidFill>
                <a:schemeClr val="bg1"/>
              </a:solidFill>
            </a:endParaRPr>
          </a:p>
        </p:txBody>
      </p:sp>
      <p:sp>
        <p:nvSpPr>
          <p:cNvPr id="53" name="Text Placeholder 9">
            <a:extLst>
              <a:ext uri="{FF2B5EF4-FFF2-40B4-BE49-F238E27FC236}">
                <a16:creationId xmlns:a16="http://schemas.microsoft.com/office/drawing/2014/main" id="{19C98F24-C103-1EA1-7564-F14E56DCF154}"/>
              </a:ext>
            </a:extLst>
          </p:cNvPr>
          <p:cNvSpPr txBox="1">
            <a:spLocks/>
          </p:cNvSpPr>
          <p:nvPr/>
        </p:nvSpPr>
        <p:spPr bwMode="gray">
          <a:xfrm>
            <a:off x="3843083" y="1398638"/>
            <a:ext cx="193219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solidFill>
                  <a:schemeClr val="bg1"/>
                </a:solidFill>
              </a:rPr>
              <a:t>Data user is external to the Edify Leadership Team</a:t>
            </a:r>
          </a:p>
        </p:txBody>
      </p:sp>
      <p:grpSp>
        <p:nvGrpSpPr>
          <p:cNvPr id="62" name="Group 61">
            <a:extLst>
              <a:ext uri="{FF2B5EF4-FFF2-40B4-BE49-F238E27FC236}">
                <a16:creationId xmlns:a16="http://schemas.microsoft.com/office/drawing/2014/main" id="{D76E315E-703E-7C5F-0FC1-8889C0C28FEC}"/>
              </a:ext>
              <a:ext uri="{C183D7F6-B498-43B3-948B-1728B52AA6E4}">
                <adec:decorative xmlns:adec="http://schemas.microsoft.com/office/drawing/2017/decorative" val="1"/>
              </a:ext>
            </a:extLst>
          </p:cNvPr>
          <p:cNvGrpSpPr/>
          <p:nvPr/>
        </p:nvGrpSpPr>
        <p:grpSpPr>
          <a:xfrm>
            <a:off x="3540600" y="1398638"/>
            <a:ext cx="208493" cy="157670"/>
            <a:chOff x="477982" y="1600200"/>
            <a:chExt cx="247363" cy="187064"/>
          </a:xfrm>
        </p:grpSpPr>
        <p:sp>
          <p:nvSpPr>
            <p:cNvPr id="63" name="Rectangle 62">
              <a:extLst>
                <a:ext uri="{FF2B5EF4-FFF2-40B4-BE49-F238E27FC236}">
                  <a16:creationId xmlns:a16="http://schemas.microsoft.com/office/drawing/2014/main" id="{30AAFDF1-2976-9C30-69EC-C11E6CB2669B}"/>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L-Shape 63">
              <a:extLst>
                <a:ext uri="{FF2B5EF4-FFF2-40B4-BE49-F238E27FC236}">
                  <a16:creationId xmlns:a16="http://schemas.microsoft.com/office/drawing/2014/main" id="{806D5CD0-AF8B-6431-4B92-BB2EEF83EA0A}"/>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65" name="Rectangle 64">
            <a:extLst>
              <a:ext uri="{FF2B5EF4-FFF2-40B4-BE49-F238E27FC236}">
                <a16:creationId xmlns:a16="http://schemas.microsoft.com/office/drawing/2014/main" id="{F505970C-6926-E3D8-5E8A-10D86720A471}"/>
              </a:ext>
              <a:ext uri="{C183D7F6-B498-43B3-948B-1728B52AA6E4}">
                <adec:decorative xmlns:adec="http://schemas.microsoft.com/office/drawing/2017/decorative" val="1"/>
              </a:ext>
            </a:extLst>
          </p:cNvPr>
          <p:cNvSpPr/>
          <p:nvPr/>
        </p:nvSpPr>
        <p:spPr bwMode="gray">
          <a:xfrm>
            <a:off x="283390" y="1882405"/>
            <a:ext cx="2908301" cy="48275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Text Placeholder 9">
            <a:extLst>
              <a:ext uri="{FF2B5EF4-FFF2-40B4-BE49-F238E27FC236}">
                <a16:creationId xmlns:a16="http://schemas.microsoft.com/office/drawing/2014/main" id="{BC91D13C-78D3-E6E7-5645-1EC78AC220AD}"/>
              </a:ext>
            </a:extLst>
          </p:cNvPr>
          <p:cNvSpPr txBox="1">
            <a:spLocks/>
          </p:cNvSpPr>
          <p:nvPr/>
        </p:nvSpPr>
        <p:spPr bwMode="gray">
          <a:xfrm>
            <a:off x="865080" y="2017740"/>
            <a:ext cx="1932190"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solidFill>
                  <a:schemeClr val="bg1"/>
                </a:solidFill>
              </a:rPr>
              <a:t>User prefers a coding interface</a:t>
            </a:r>
          </a:p>
        </p:txBody>
      </p:sp>
      <p:grpSp>
        <p:nvGrpSpPr>
          <p:cNvPr id="67" name="Group 66">
            <a:extLst>
              <a:ext uri="{FF2B5EF4-FFF2-40B4-BE49-F238E27FC236}">
                <a16:creationId xmlns:a16="http://schemas.microsoft.com/office/drawing/2014/main" id="{B08BF92E-9284-9A1D-3DC7-5FF959FC8A16}"/>
              </a:ext>
              <a:ext uri="{C183D7F6-B498-43B3-948B-1728B52AA6E4}">
                <adec:decorative xmlns:adec="http://schemas.microsoft.com/office/drawing/2017/decorative" val="1"/>
              </a:ext>
            </a:extLst>
          </p:cNvPr>
          <p:cNvGrpSpPr/>
          <p:nvPr/>
        </p:nvGrpSpPr>
        <p:grpSpPr>
          <a:xfrm>
            <a:off x="479851" y="2017740"/>
            <a:ext cx="208493" cy="157670"/>
            <a:chOff x="477982" y="1600200"/>
            <a:chExt cx="247363" cy="187064"/>
          </a:xfrm>
        </p:grpSpPr>
        <p:sp>
          <p:nvSpPr>
            <p:cNvPr id="68" name="Rectangle 67">
              <a:extLst>
                <a:ext uri="{FF2B5EF4-FFF2-40B4-BE49-F238E27FC236}">
                  <a16:creationId xmlns:a16="http://schemas.microsoft.com/office/drawing/2014/main" id="{F76BB9F6-1B34-4FBC-6857-3F4D20D03A60}"/>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L-Shape 68">
              <a:extLst>
                <a:ext uri="{FF2B5EF4-FFF2-40B4-BE49-F238E27FC236}">
                  <a16:creationId xmlns:a16="http://schemas.microsoft.com/office/drawing/2014/main" id="{397611B6-E38A-16BF-AA12-2FE566330CA5}"/>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70" name="Text Placeholder 9">
            <a:extLst>
              <a:ext uri="{FF2B5EF4-FFF2-40B4-BE49-F238E27FC236}">
                <a16:creationId xmlns:a16="http://schemas.microsoft.com/office/drawing/2014/main" id="{5984D872-A9E8-BDC1-E563-B5853FF0674E}"/>
              </a:ext>
            </a:extLst>
          </p:cNvPr>
          <p:cNvSpPr txBox="1">
            <a:spLocks/>
          </p:cNvSpPr>
          <p:nvPr/>
        </p:nvSpPr>
        <p:spPr bwMode="gray">
          <a:xfrm>
            <a:off x="3843083" y="2017741"/>
            <a:ext cx="2206102"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solidFill>
                  <a:schemeClr val="bg1"/>
                </a:solidFill>
              </a:rPr>
              <a:t>User prefers drag-and-drop interface</a:t>
            </a:r>
          </a:p>
        </p:txBody>
      </p:sp>
      <p:grpSp>
        <p:nvGrpSpPr>
          <p:cNvPr id="71" name="Group 70">
            <a:extLst>
              <a:ext uri="{FF2B5EF4-FFF2-40B4-BE49-F238E27FC236}">
                <a16:creationId xmlns:a16="http://schemas.microsoft.com/office/drawing/2014/main" id="{0278501F-37EC-AA73-3AD3-4EFB466EAC79}"/>
              </a:ext>
              <a:ext uri="{C183D7F6-B498-43B3-948B-1728B52AA6E4}">
                <adec:decorative xmlns:adec="http://schemas.microsoft.com/office/drawing/2017/decorative" val="1"/>
              </a:ext>
            </a:extLst>
          </p:cNvPr>
          <p:cNvGrpSpPr/>
          <p:nvPr/>
        </p:nvGrpSpPr>
        <p:grpSpPr>
          <a:xfrm>
            <a:off x="3540600" y="2017740"/>
            <a:ext cx="208493" cy="157670"/>
            <a:chOff x="477982" y="1600200"/>
            <a:chExt cx="247363" cy="187064"/>
          </a:xfrm>
        </p:grpSpPr>
        <p:sp>
          <p:nvSpPr>
            <p:cNvPr id="72" name="Rectangle 71">
              <a:extLst>
                <a:ext uri="{FF2B5EF4-FFF2-40B4-BE49-F238E27FC236}">
                  <a16:creationId xmlns:a16="http://schemas.microsoft.com/office/drawing/2014/main" id="{6C1943D0-87A3-0B14-8B01-2A3430E33785}"/>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L-Shape 72">
              <a:extLst>
                <a:ext uri="{FF2B5EF4-FFF2-40B4-BE49-F238E27FC236}">
                  <a16:creationId xmlns:a16="http://schemas.microsoft.com/office/drawing/2014/main" id="{92B6BDB0-E2E8-B396-A1B1-6FBF1E60F3A1}"/>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74" name="Rectangle 73">
            <a:extLst>
              <a:ext uri="{FF2B5EF4-FFF2-40B4-BE49-F238E27FC236}">
                <a16:creationId xmlns:a16="http://schemas.microsoft.com/office/drawing/2014/main" id="{0F682AF3-E2BE-1185-AC05-944BEE0F45A4}"/>
              </a:ext>
              <a:ext uri="{C183D7F6-B498-43B3-948B-1728B52AA6E4}">
                <adec:decorative xmlns:adec="http://schemas.microsoft.com/office/drawing/2017/decorative" val="1"/>
              </a:ext>
            </a:extLst>
          </p:cNvPr>
          <p:cNvSpPr/>
          <p:nvPr/>
        </p:nvSpPr>
        <p:spPr bwMode="gray">
          <a:xfrm>
            <a:off x="283390" y="2523913"/>
            <a:ext cx="2908301" cy="48275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Text Placeholder 9">
            <a:extLst>
              <a:ext uri="{FF2B5EF4-FFF2-40B4-BE49-F238E27FC236}">
                <a16:creationId xmlns:a16="http://schemas.microsoft.com/office/drawing/2014/main" id="{A9B41E63-4C94-6481-8391-7A61C6AB1402}"/>
              </a:ext>
            </a:extLst>
          </p:cNvPr>
          <p:cNvSpPr txBox="1">
            <a:spLocks/>
          </p:cNvSpPr>
          <p:nvPr/>
        </p:nvSpPr>
        <p:spPr bwMode="gray">
          <a:xfrm>
            <a:off x="865080" y="2678300"/>
            <a:ext cx="1932190"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solidFill>
                  <a:schemeClr val="bg1"/>
                </a:solidFill>
              </a:rPr>
              <a:t>Project uses data in Edify</a:t>
            </a:r>
          </a:p>
        </p:txBody>
      </p:sp>
      <p:grpSp>
        <p:nvGrpSpPr>
          <p:cNvPr id="76" name="Group 75">
            <a:extLst>
              <a:ext uri="{FF2B5EF4-FFF2-40B4-BE49-F238E27FC236}">
                <a16:creationId xmlns:a16="http://schemas.microsoft.com/office/drawing/2014/main" id="{1A4B1E34-C8E6-509B-3212-1DC3331ADC00}"/>
              </a:ext>
              <a:ext uri="{C183D7F6-B498-43B3-948B-1728B52AA6E4}">
                <adec:decorative xmlns:adec="http://schemas.microsoft.com/office/drawing/2017/decorative" val="1"/>
              </a:ext>
            </a:extLst>
          </p:cNvPr>
          <p:cNvGrpSpPr/>
          <p:nvPr/>
        </p:nvGrpSpPr>
        <p:grpSpPr>
          <a:xfrm>
            <a:off x="479851" y="2678300"/>
            <a:ext cx="208493" cy="157670"/>
            <a:chOff x="477982" y="1600200"/>
            <a:chExt cx="247363" cy="187064"/>
          </a:xfrm>
        </p:grpSpPr>
        <p:sp>
          <p:nvSpPr>
            <p:cNvPr id="77" name="Rectangle 76">
              <a:extLst>
                <a:ext uri="{FF2B5EF4-FFF2-40B4-BE49-F238E27FC236}">
                  <a16:creationId xmlns:a16="http://schemas.microsoft.com/office/drawing/2014/main" id="{34B95203-29BF-2223-4958-E1F0A5156C89}"/>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L-Shape 77">
              <a:extLst>
                <a:ext uri="{FF2B5EF4-FFF2-40B4-BE49-F238E27FC236}">
                  <a16:creationId xmlns:a16="http://schemas.microsoft.com/office/drawing/2014/main" id="{A1246948-C338-6FA2-6D6A-6B09DAAE31F9}"/>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79" name="Text Placeholder 9">
            <a:extLst>
              <a:ext uri="{FF2B5EF4-FFF2-40B4-BE49-F238E27FC236}">
                <a16:creationId xmlns:a16="http://schemas.microsoft.com/office/drawing/2014/main" id="{7EDA69CC-12E8-5C7F-6E01-19E2E692287D}"/>
              </a:ext>
            </a:extLst>
          </p:cNvPr>
          <p:cNvSpPr txBox="1">
            <a:spLocks/>
          </p:cNvSpPr>
          <p:nvPr/>
        </p:nvSpPr>
        <p:spPr bwMode="gray">
          <a:xfrm>
            <a:off x="3843083" y="2678300"/>
            <a:ext cx="1932190"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solidFill>
                  <a:schemeClr val="bg1"/>
                </a:solidFill>
              </a:rPr>
              <a:t>Project uses data outside of Edify</a:t>
            </a:r>
          </a:p>
        </p:txBody>
      </p:sp>
      <p:grpSp>
        <p:nvGrpSpPr>
          <p:cNvPr id="80" name="Group 79">
            <a:extLst>
              <a:ext uri="{FF2B5EF4-FFF2-40B4-BE49-F238E27FC236}">
                <a16:creationId xmlns:a16="http://schemas.microsoft.com/office/drawing/2014/main" id="{EA915D89-6505-B8D8-F582-1427516149D0}"/>
              </a:ext>
              <a:ext uri="{C183D7F6-B498-43B3-948B-1728B52AA6E4}">
                <adec:decorative xmlns:adec="http://schemas.microsoft.com/office/drawing/2017/decorative" val="1"/>
              </a:ext>
            </a:extLst>
          </p:cNvPr>
          <p:cNvGrpSpPr/>
          <p:nvPr/>
        </p:nvGrpSpPr>
        <p:grpSpPr>
          <a:xfrm>
            <a:off x="3540600" y="2678300"/>
            <a:ext cx="208493" cy="157670"/>
            <a:chOff x="477982" y="1600200"/>
            <a:chExt cx="247363" cy="187064"/>
          </a:xfrm>
        </p:grpSpPr>
        <p:sp>
          <p:nvSpPr>
            <p:cNvPr id="81" name="Rectangle 80">
              <a:extLst>
                <a:ext uri="{FF2B5EF4-FFF2-40B4-BE49-F238E27FC236}">
                  <a16:creationId xmlns:a16="http://schemas.microsoft.com/office/drawing/2014/main" id="{E304877E-F659-40B0-6844-4A382EAB381E}"/>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L-Shape 81">
              <a:extLst>
                <a:ext uri="{FF2B5EF4-FFF2-40B4-BE49-F238E27FC236}">
                  <a16:creationId xmlns:a16="http://schemas.microsoft.com/office/drawing/2014/main" id="{5728733E-FF11-EEBB-1172-1BE703DCC4D5}"/>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83" name="Rectangle 82">
            <a:extLst>
              <a:ext uri="{FF2B5EF4-FFF2-40B4-BE49-F238E27FC236}">
                <a16:creationId xmlns:a16="http://schemas.microsoft.com/office/drawing/2014/main" id="{FDBB07A3-9C76-063F-AA04-7D074418FE3A}"/>
              </a:ext>
              <a:ext uri="{C183D7F6-B498-43B3-948B-1728B52AA6E4}">
                <adec:decorative xmlns:adec="http://schemas.microsoft.com/office/drawing/2017/decorative" val="1"/>
              </a:ext>
            </a:extLst>
          </p:cNvPr>
          <p:cNvSpPr/>
          <p:nvPr/>
        </p:nvSpPr>
        <p:spPr bwMode="gray">
          <a:xfrm>
            <a:off x="283390" y="3163949"/>
            <a:ext cx="2908301" cy="48275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Text Placeholder 9">
            <a:extLst>
              <a:ext uri="{FF2B5EF4-FFF2-40B4-BE49-F238E27FC236}">
                <a16:creationId xmlns:a16="http://schemas.microsoft.com/office/drawing/2014/main" id="{43450FBF-5D95-5E4A-5004-600850BA9AC0}"/>
              </a:ext>
            </a:extLst>
          </p:cNvPr>
          <p:cNvSpPr txBox="1">
            <a:spLocks/>
          </p:cNvSpPr>
          <p:nvPr/>
        </p:nvSpPr>
        <p:spPr bwMode="gray">
          <a:xfrm>
            <a:off x="874605" y="3286629"/>
            <a:ext cx="193219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solidFill>
                  <a:schemeClr val="bg1"/>
                </a:solidFill>
              </a:rPr>
              <a:t>Project requires dynamic data visualizations</a:t>
            </a:r>
          </a:p>
        </p:txBody>
      </p:sp>
      <p:grpSp>
        <p:nvGrpSpPr>
          <p:cNvPr id="85" name="Group 84">
            <a:extLst>
              <a:ext uri="{FF2B5EF4-FFF2-40B4-BE49-F238E27FC236}">
                <a16:creationId xmlns:a16="http://schemas.microsoft.com/office/drawing/2014/main" id="{B8E88673-17D6-5814-8149-53F04AF67346}"/>
              </a:ext>
              <a:ext uri="{C183D7F6-B498-43B3-948B-1728B52AA6E4}">
                <adec:decorative xmlns:adec="http://schemas.microsoft.com/office/drawing/2017/decorative" val="1"/>
              </a:ext>
            </a:extLst>
          </p:cNvPr>
          <p:cNvGrpSpPr/>
          <p:nvPr/>
        </p:nvGrpSpPr>
        <p:grpSpPr>
          <a:xfrm>
            <a:off x="489376" y="3304047"/>
            <a:ext cx="208493" cy="157670"/>
            <a:chOff x="477982" y="1600200"/>
            <a:chExt cx="247363" cy="187064"/>
          </a:xfrm>
        </p:grpSpPr>
        <p:sp>
          <p:nvSpPr>
            <p:cNvPr id="86" name="Rectangle 85">
              <a:extLst>
                <a:ext uri="{FF2B5EF4-FFF2-40B4-BE49-F238E27FC236}">
                  <a16:creationId xmlns:a16="http://schemas.microsoft.com/office/drawing/2014/main" id="{EDE6FF53-F42E-2711-61FE-E36C736D550C}"/>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L-Shape 86">
              <a:extLst>
                <a:ext uri="{FF2B5EF4-FFF2-40B4-BE49-F238E27FC236}">
                  <a16:creationId xmlns:a16="http://schemas.microsoft.com/office/drawing/2014/main" id="{D6D228A5-B5D3-6656-D585-066499D3F458}"/>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88" name="Text Placeholder 9">
            <a:extLst>
              <a:ext uri="{FF2B5EF4-FFF2-40B4-BE49-F238E27FC236}">
                <a16:creationId xmlns:a16="http://schemas.microsoft.com/office/drawing/2014/main" id="{99C98482-7D11-844A-5C52-E2BF35A14187}"/>
              </a:ext>
            </a:extLst>
          </p:cNvPr>
          <p:cNvSpPr txBox="1">
            <a:spLocks/>
          </p:cNvSpPr>
          <p:nvPr/>
        </p:nvSpPr>
        <p:spPr bwMode="gray">
          <a:xfrm>
            <a:off x="3852608" y="3286629"/>
            <a:ext cx="193219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solidFill>
                  <a:schemeClr val="bg1"/>
                </a:solidFill>
              </a:rPr>
              <a:t>Project can be satisfied with basic data reporting layouts</a:t>
            </a:r>
          </a:p>
        </p:txBody>
      </p:sp>
      <p:grpSp>
        <p:nvGrpSpPr>
          <p:cNvPr id="89" name="Group 88">
            <a:extLst>
              <a:ext uri="{FF2B5EF4-FFF2-40B4-BE49-F238E27FC236}">
                <a16:creationId xmlns:a16="http://schemas.microsoft.com/office/drawing/2014/main" id="{3BCDAB9E-28F0-18A5-6C35-A9176F7D74E7}"/>
              </a:ext>
              <a:ext uri="{C183D7F6-B498-43B3-948B-1728B52AA6E4}">
                <adec:decorative xmlns:adec="http://schemas.microsoft.com/office/drawing/2017/decorative" val="1"/>
              </a:ext>
            </a:extLst>
          </p:cNvPr>
          <p:cNvGrpSpPr/>
          <p:nvPr/>
        </p:nvGrpSpPr>
        <p:grpSpPr>
          <a:xfrm>
            <a:off x="3550125" y="3304047"/>
            <a:ext cx="208493" cy="157670"/>
            <a:chOff x="477982" y="1600200"/>
            <a:chExt cx="247363" cy="187064"/>
          </a:xfrm>
        </p:grpSpPr>
        <p:sp>
          <p:nvSpPr>
            <p:cNvPr id="90" name="Rectangle 89">
              <a:extLst>
                <a:ext uri="{FF2B5EF4-FFF2-40B4-BE49-F238E27FC236}">
                  <a16:creationId xmlns:a16="http://schemas.microsoft.com/office/drawing/2014/main" id="{1F3F0C7D-B991-8AC9-F9FB-E7E9C0DCA452}"/>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L-Shape 90">
              <a:extLst>
                <a:ext uri="{FF2B5EF4-FFF2-40B4-BE49-F238E27FC236}">
                  <a16:creationId xmlns:a16="http://schemas.microsoft.com/office/drawing/2014/main" id="{D168ED93-0D21-8D1C-AEA7-001C9D2F5B2D}"/>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92" name="Rectangle 91">
            <a:extLst>
              <a:ext uri="{FF2B5EF4-FFF2-40B4-BE49-F238E27FC236}">
                <a16:creationId xmlns:a16="http://schemas.microsoft.com/office/drawing/2014/main" id="{52337839-C7C3-E015-C8CF-85540B5BB573}"/>
              </a:ext>
              <a:ext uri="{C183D7F6-B498-43B3-948B-1728B52AA6E4}">
                <adec:decorative xmlns:adec="http://schemas.microsoft.com/office/drawing/2017/decorative" val="1"/>
              </a:ext>
            </a:extLst>
          </p:cNvPr>
          <p:cNvSpPr/>
          <p:nvPr/>
        </p:nvSpPr>
        <p:spPr bwMode="gray">
          <a:xfrm>
            <a:off x="283390" y="3814783"/>
            <a:ext cx="2908301" cy="48275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Text Placeholder 9">
            <a:extLst>
              <a:ext uri="{FF2B5EF4-FFF2-40B4-BE49-F238E27FC236}">
                <a16:creationId xmlns:a16="http://schemas.microsoft.com/office/drawing/2014/main" id="{24FB99DC-9094-F4F8-E05F-E44F1FB45A52}"/>
              </a:ext>
            </a:extLst>
          </p:cNvPr>
          <p:cNvSpPr txBox="1">
            <a:spLocks/>
          </p:cNvSpPr>
          <p:nvPr/>
        </p:nvSpPr>
        <p:spPr bwMode="gray">
          <a:xfrm>
            <a:off x="874605" y="3937463"/>
            <a:ext cx="193219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solidFill>
                  <a:schemeClr val="bg1"/>
                </a:solidFill>
              </a:rPr>
              <a:t>Project involves consultative data science</a:t>
            </a:r>
          </a:p>
        </p:txBody>
      </p:sp>
      <p:grpSp>
        <p:nvGrpSpPr>
          <p:cNvPr id="94" name="Group 93">
            <a:extLst>
              <a:ext uri="{FF2B5EF4-FFF2-40B4-BE49-F238E27FC236}">
                <a16:creationId xmlns:a16="http://schemas.microsoft.com/office/drawing/2014/main" id="{77939325-7135-2F42-A8ED-CE532B308C62}"/>
              </a:ext>
              <a:ext uri="{C183D7F6-B498-43B3-948B-1728B52AA6E4}">
                <adec:decorative xmlns:adec="http://schemas.microsoft.com/office/drawing/2017/decorative" val="1"/>
              </a:ext>
            </a:extLst>
          </p:cNvPr>
          <p:cNvGrpSpPr/>
          <p:nvPr/>
        </p:nvGrpSpPr>
        <p:grpSpPr>
          <a:xfrm>
            <a:off x="489376" y="3954881"/>
            <a:ext cx="208493" cy="157670"/>
            <a:chOff x="477982" y="1600200"/>
            <a:chExt cx="247363" cy="187064"/>
          </a:xfrm>
        </p:grpSpPr>
        <p:sp>
          <p:nvSpPr>
            <p:cNvPr id="95" name="Rectangle 94">
              <a:extLst>
                <a:ext uri="{FF2B5EF4-FFF2-40B4-BE49-F238E27FC236}">
                  <a16:creationId xmlns:a16="http://schemas.microsoft.com/office/drawing/2014/main" id="{DF05EFE9-C5F1-6E14-5DD4-EAB772CE9DF4}"/>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L-Shape 95">
              <a:extLst>
                <a:ext uri="{FF2B5EF4-FFF2-40B4-BE49-F238E27FC236}">
                  <a16:creationId xmlns:a16="http://schemas.microsoft.com/office/drawing/2014/main" id="{C37DCACA-D8C6-B894-7835-3E7A7AB297D4}"/>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97" name="Text Placeholder 9">
            <a:extLst>
              <a:ext uri="{FF2B5EF4-FFF2-40B4-BE49-F238E27FC236}">
                <a16:creationId xmlns:a16="http://schemas.microsoft.com/office/drawing/2014/main" id="{BD5A4C3E-6A73-6164-69E6-B1B77B0C1B70}"/>
              </a:ext>
            </a:extLst>
          </p:cNvPr>
          <p:cNvSpPr txBox="1">
            <a:spLocks/>
          </p:cNvSpPr>
          <p:nvPr/>
        </p:nvSpPr>
        <p:spPr bwMode="gray">
          <a:xfrm>
            <a:off x="3852608" y="3937463"/>
            <a:ext cx="193219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solidFill>
                  <a:schemeClr val="bg1"/>
                </a:solidFill>
              </a:rPr>
              <a:t>Project involves in-house predictive modeling</a:t>
            </a:r>
          </a:p>
        </p:txBody>
      </p:sp>
      <p:grpSp>
        <p:nvGrpSpPr>
          <p:cNvPr id="98" name="Group 97">
            <a:extLst>
              <a:ext uri="{FF2B5EF4-FFF2-40B4-BE49-F238E27FC236}">
                <a16:creationId xmlns:a16="http://schemas.microsoft.com/office/drawing/2014/main" id="{4D31599A-6FB9-E68C-DDAA-494D7C613AF3}"/>
              </a:ext>
              <a:ext uri="{C183D7F6-B498-43B3-948B-1728B52AA6E4}">
                <adec:decorative xmlns:adec="http://schemas.microsoft.com/office/drawing/2017/decorative" val="1"/>
              </a:ext>
            </a:extLst>
          </p:cNvPr>
          <p:cNvGrpSpPr/>
          <p:nvPr/>
        </p:nvGrpSpPr>
        <p:grpSpPr>
          <a:xfrm>
            <a:off x="3550125" y="3954881"/>
            <a:ext cx="208493" cy="157670"/>
            <a:chOff x="477982" y="1600200"/>
            <a:chExt cx="247363" cy="187064"/>
          </a:xfrm>
        </p:grpSpPr>
        <p:sp>
          <p:nvSpPr>
            <p:cNvPr id="99" name="Rectangle 98">
              <a:extLst>
                <a:ext uri="{FF2B5EF4-FFF2-40B4-BE49-F238E27FC236}">
                  <a16:creationId xmlns:a16="http://schemas.microsoft.com/office/drawing/2014/main" id="{100C66B2-550E-687A-ECC2-893FD0113761}"/>
                </a:ext>
              </a:extLst>
            </p:cNvPr>
            <p:cNvSpPr/>
            <p:nvPr/>
          </p:nvSpPr>
          <p:spPr bwMode="gray">
            <a:xfrm>
              <a:off x="477982" y="1600200"/>
              <a:ext cx="187064" cy="1870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L-Shape 99">
              <a:extLst>
                <a:ext uri="{FF2B5EF4-FFF2-40B4-BE49-F238E27FC236}">
                  <a16:creationId xmlns:a16="http://schemas.microsoft.com/office/drawing/2014/main" id="{8068EE12-141F-76C6-886E-AC9022F19E51}"/>
                </a:ext>
                <a:ext uri="{C183D7F6-B498-43B3-948B-1728B52AA6E4}">
                  <adec:decorative xmlns:adec="http://schemas.microsoft.com/office/drawing/2017/decorative" val="1"/>
                </a:ext>
              </a:extLst>
            </p:cNvPr>
            <p:cNvSpPr/>
            <p:nvPr/>
          </p:nvSpPr>
          <p:spPr bwMode="gray">
            <a:xfrm rot="18900000">
              <a:off x="509837" y="1607340"/>
              <a:ext cx="215508" cy="81285"/>
            </a:xfrm>
            <a:prstGeom prst="corner">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sp>
        <p:nvSpPr>
          <p:cNvPr id="107" name="Text Placeholder 5">
            <a:extLst>
              <a:ext uri="{FF2B5EF4-FFF2-40B4-BE49-F238E27FC236}">
                <a16:creationId xmlns:a16="http://schemas.microsoft.com/office/drawing/2014/main" id="{32320C7C-C48B-123B-A2C5-00F9560CD548}"/>
              </a:ext>
            </a:extLst>
          </p:cNvPr>
          <p:cNvSpPr txBox="1">
            <a:spLocks/>
          </p:cNvSpPr>
          <p:nvPr/>
        </p:nvSpPr>
        <p:spPr bwMode="gray">
          <a:xfrm>
            <a:off x="5073554" y="4604037"/>
            <a:ext cx="1197705" cy="111582"/>
          </a:xfrm>
          <a:prstGeom prst="rect">
            <a:avLst/>
          </a:prstGeom>
        </p:spPr>
        <p:txBody>
          <a:bodyPr vert="horz" wrap="square" lIns="0" tIns="0" rIns="48024" bIns="34303"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a:t>Sources: Edify and Rapid Insight.</a:t>
            </a:r>
            <a:endParaRPr lang="en-US" dirty="0"/>
          </a:p>
        </p:txBody>
      </p:sp>
    </p:spTree>
    <p:extLst>
      <p:ext uri="{BB962C8B-B14F-4D97-AF65-F5344CB8AC3E}">
        <p14:creationId xmlns:p14="http://schemas.microsoft.com/office/powerpoint/2010/main" val="147712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A4704-BFF9-E8CE-7B6F-EF307A138BA1}"/>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B04DA13-0D5D-A32D-D922-35C3D2EE8C22}"/>
              </a:ext>
            </a:extLst>
          </p:cNvPr>
          <p:cNvSpPr/>
          <p:nvPr/>
        </p:nvSpPr>
        <p:spPr bwMode="gray">
          <a:xfrm>
            <a:off x="0" y="1349115"/>
            <a:ext cx="6400800" cy="20820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6">
            <a:extLst>
              <a:ext uri="{FF2B5EF4-FFF2-40B4-BE49-F238E27FC236}">
                <a16:creationId xmlns:a16="http://schemas.microsoft.com/office/drawing/2014/main" id="{5CB12E52-6EA0-297A-A66C-137A3A39E697}"/>
              </a:ext>
            </a:extLst>
          </p:cNvPr>
          <p:cNvSpPr>
            <a:spLocks noGrp="1"/>
          </p:cNvSpPr>
          <p:nvPr>
            <p:ph type="title"/>
          </p:nvPr>
        </p:nvSpPr>
        <p:spPr>
          <a:xfrm>
            <a:off x="279056" y="317005"/>
            <a:ext cx="5567108" cy="249299"/>
          </a:xfrm>
        </p:spPr>
        <p:txBody>
          <a:bodyPr/>
          <a:lstStyle/>
          <a:p>
            <a:r>
              <a:rPr lang="en-US" dirty="0"/>
              <a:t>How to Access Rapid Insight</a:t>
            </a:r>
          </a:p>
        </p:txBody>
      </p:sp>
      <p:sp>
        <p:nvSpPr>
          <p:cNvPr id="11" name="Text Placeholder 10">
            <a:extLst>
              <a:ext uri="{FF2B5EF4-FFF2-40B4-BE49-F238E27FC236}">
                <a16:creationId xmlns:a16="http://schemas.microsoft.com/office/drawing/2014/main" id="{7BEBD1A9-AC49-9069-59FD-F62B358B6E15}"/>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1C94BEA0-F2DF-BED5-F724-26528E81ED56}"/>
              </a:ext>
            </a:extLst>
          </p:cNvPr>
          <p:cNvSpPr>
            <a:spLocks noGrp="1"/>
          </p:cNvSpPr>
          <p:nvPr>
            <p:ph type="body" sz="quarter" idx="18"/>
          </p:nvPr>
        </p:nvSpPr>
        <p:spPr/>
        <p:txBody>
          <a:bodyPr/>
          <a:lstStyle/>
          <a:p>
            <a:endParaRPr lang="en-US"/>
          </a:p>
        </p:txBody>
      </p:sp>
      <p:sp>
        <p:nvSpPr>
          <p:cNvPr id="3" name="Text Placeholder 2">
            <a:extLst>
              <a:ext uri="{FF2B5EF4-FFF2-40B4-BE49-F238E27FC236}">
                <a16:creationId xmlns:a16="http://schemas.microsoft.com/office/drawing/2014/main" id="{B773EF4B-6F18-323E-3521-0225F441FDA5}"/>
              </a:ext>
            </a:extLst>
          </p:cNvPr>
          <p:cNvSpPr>
            <a:spLocks noGrp="1"/>
          </p:cNvSpPr>
          <p:nvPr>
            <p:ph type="body" sz="quarter" idx="17"/>
          </p:nvPr>
        </p:nvSpPr>
        <p:spPr>
          <a:xfrm>
            <a:off x="566039" y="1727589"/>
            <a:ext cx="5268721" cy="1300421"/>
          </a:xfrm>
        </p:spPr>
        <p:txBody>
          <a:bodyPr/>
          <a:lstStyle/>
          <a:p>
            <a:pPr algn="ctr"/>
            <a:r>
              <a:rPr lang="en-US" sz="1800" dirty="0">
                <a:solidFill>
                  <a:schemeClr val="accent5"/>
                </a:solidFill>
                <a:latin typeface="+mj-lt"/>
              </a:rPr>
              <a:t>Edify partners can access Rapid Insight complimentarily by </a:t>
            </a:r>
            <a:r>
              <a:rPr lang="en-US" sz="1800" b="1" dirty="0">
                <a:solidFill>
                  <a:schemeClr val="accent5"/>
                </a:solidFill>
                <a:latin typeface="+mj-lt"/>
              </a:rPr>
              <a:t>indicating so in our closing poll question today or reaching out to your Strategic Leader</a:t>
            </a:r>
            <a:r>
              <a:rPr lang="en-US" sz="1800" dirty="0">
                <a:solidFill>
                  <a:schemeClr val="accent5"/>
                </a:solidFill>
                <a:latin typeface="+mj-lt"/>
              </a:rPr>
              <a:t>.</a:t>
            </a:r>
          </a:p>
        </p:txBody>
      </p:sp>
    </p:spTree>
    <p:extLst>
      <p:ext uri="{BB962C8B-B14F-4D97-AF65-F5344CB8AC3E}">
        <p14:creationId xmlns:p14="http://schemas.microsoft.com/office/powerpoint/2010/main" val="180047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1E3FF-6B5D-9A30-7150-9FA4DB87C75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3C3E8CE-6DD3-87F6-2D28-FC0DFF4A2963}"/>
              </a:ext>
            </a:extLst>
          </p:cNvPr>
          <p:cNvSpPr>
            <a:spLocks noGrp="1"/>
          </p:cNvSpPr>
          <p:nvPr>
            <p:ph type="title"/>
          </p:nvPr>
        </p:nvSpPr>
        <p:spPr/>
        <p:txBody>
          <a:bodyPr/>
          <a:lstStyle/>
          <a:p>
            <a:r>
              <a:rPr lang="en-US" dirty="0"/>
              <a:t>1</a:t>
            </a:r>
          </a:p>
        </p:txBody>
      </p:sp>
      <p:sp>
        <p:nvSpPr>
          <p:cNvPr id="8" name="Text Placeholder 7">
            <a:extLst>
              <a:ext uri="{FF2B5EF4-FFF2-40B4-BE49-F238E27FC236}">
                <a16:creationId xmlns:a16="http://schemas.microsoft.com/office/drawing/2014/main" id="{4E268210-844B-CD7C-4BEB-CE3F6A271F54}"/>
              </a:ext>
            </a:extLst>
          </p:cNvPr>
          <p:cNvSpPr>
            <a:spLocks noGrp="1"/>
          </p:cNvSpPr>
          <p:nvPr>
            <p:ph type="body" sz="quarter" idx="13"/>
          </p:nvPr>
        </p:nvSpPr>
        <p:spPr>
          <a:xfrm>
            <a:off x="1363152" y="1184641"/>
            <a:ext cx="3749040" cy="138499"/>
          </a:xfrm>
        </p:spPr>
        <p:txBody>
          <a:bodyPr/>
          <a:lstStyle/>
          <a:p>
            <a:r>
              <a:rPr lang="en-US" sz="900" dirty="0">
                <a:latin typeface="+mn-lt"/>
              </a:rPr>
              <a:t>Edify and Rapid Insight</a:t>
            </a:r>
          </a:p>
        </p:txBody>
      </p:sp>
      <p:sp>
        <p:nvSpPr>
          <p:cNvPr id="9" name="Text Placeholder 8">
            <a:extLst>
              <a:ext uri="{FF2B5EF4-FFF2-40B4-BE49-F238E27FC236}">
                <a16:creationId xmlns:a16="http://schemas.microsoft.com/office/drawing/2014/main" id="{F41FF787-CA3C-BF34-928A-28DFA845F667}"/>
              </a:ext>
            </a:extLst>
          </p:cNvPr>
          <p:cNvSpPr>
            <a:spLocks noGrp="1"/>
          </p:cNvSpPr>
          <p:nvPr>
            <p:ph type="body" sz="quarter" idx="17"/>
          </p:nvPr>
        </p:nvSpPr>
        <p:spPr/>
        <p:txBody>
          <a:bodyPr/>
          <a:lstStyle/>
          <a:p>
            <a:r>
              <a:rPr lang="en-US" dirty="0"/>
              <a:t>2</a:t>
            </a:r>
          </a:p>
        </p:txBody>
      </p:sp>
      <p:sp>
        <p:nvSpPr>
          <p:cNvPr id="10" name="Text Placeholder 9">
            <a:extLst>
              <a:ext uri="{FF2B5EF4-FFF2-40B4-BE49-F238E27FC236}">
                <a16:creationId xmlns:a16="http://schemas.microsoft.com/office/drawing/2014/main" id="{A57135CB-B4CA-4524-8A8F-E7B63B0C8BB8}"/>
              </a:ext>
            </a:extLst>
          </p:cNvPr>
          <p:cNvSpPr>
            <a:spLocks noGrp="1"/>
          </p:cNvSpPr>
          <p:nvPr>
            <p:ph type="body" sz="quarter" idx="18"/>
          </p:nvPr>
        </p:nvSpPr>
        <p:spPr>
          <a:xfrm>
            <a:off x="1363152" y="1595359"/>
            <a:ext cx="3749040" cy="492443"/>
          </a:xfrm>
        </p:spPr>
        <p:txBody>
          <a:bodyPr/>
          <a:lstStyle/>
          <a:p>
            <a:r>
              <a:rPr lang="en-US" sz="1600" dirty="0">
                <a:latin typeface="+mj-lt"/>
              </a:rPr>
              <a:t>Creating an Edify Connection and Transforming Data in Construct</a:t>
            </a:r>
          </a:p>
        </p:txBody>
      </p:sp>
      <p:sp>
        <p:nvSpPr>
          <p:cNvPr id="11" name="Text Placeholder 10">
            <a:extLst>
              <a:ext uri="{FF2B5EF4-FFF2-40B4-BE49-F238E27FC236}">
                <a16:creationId xmlns:a16="http://schemas.microsoft.com/office/drawing/2014/main" id="{F409BEBF-F045-5D82-9026-0AA4618D6439}"/>
              </a:ext>
            </a:extLst>
          </p:cNvPr>
          <p:cNvSpPr>
            <a:spLocks noGrp="1"/>
          </p:cNvSpPr>
          <p:nvPr>
            <p:ph type="body" sz="quarter" idx="19"/>
          </p:nvPr>
        </p:nvSpPr>
        <p:spPr/>
        <p:txBody>
          <a:bodyPr/>
          <a:lstStyle/>
          <a:p>
            <a:r>
              <a:rPr lang="en-US" dirty="0"/>
              <a:t>3</a:t>
            </a:r>
          </a:p>
        </p:txBody>
      </p:sp>
      <p:sp>
        <p:nvSpPr>
          <p:cNvPr id="12" name="Text Placeholder 11">
            <a:extLst>
              <a:ext uri="{FF2B5EF4-FFF2-40B4-BE49-F238E27FC236}">
                <a16:creationId xmlns:a16="http://schemas.microsoft.com/office/drawing/2014/main" id="{B6AC98A9-CBA4-C740-88E4-7E5D9F136631}"/>
              </a:ext>
            </a:extLst>
          </p:cNvPr>
          <p:cNvSpPr>
            <a:spLocks noGrp="1"/>
          </p:cNvSpPr>
          <p:nvPr>
            <p:ph type="body" sz="quarter" idx="20"/>
          </p:nvPr>
        </p:nvSpPr>
        <p:spPr>
          <a:xfrm>
            <a:off x="1363152" y="2354381"/>
            <a:ext cx="3749040" cy="138499"/>
          </a:xfrm>
        </p:spPr>
        <p:txBody>
          <a:bodyPr/>
          <a:lstStyle/>
          <a:p>
            <a:r>
              <a:rPr lang="en-US" dirty="0"/>
              <a:t>How Edify Partners Have Used Rapid Insight </a:t>
            </a:r>
          </a:p>
        </p:txBody>
      </p:sp>
      <p:sp>
        <p:nvSpPr>
          <p:cNvPr id="13" name="Text Placeholder 12">
            <a:extLst>
              <a:ext uri="{FF2B5EF4-FFF2-40B4-BE49-F238E27FC236}">
                <a16:creationId xmlns:a16="http://schemas.microsoft.com/office/drawing/2014/main" id="{A4E7815F-3570-A187-84FB-9835FEEA40E2}"/>
              </a:ext>
            </a:extLst>
          </p:cNvPr>
          <p:cNvSpPr>
            <a:spLocks noGrp="1"/>
          </p:cNvSpPr>
          <p:nvPr>
            <p:ph type="body" sz="quarter" idx="21"/>
          </p:nvPr>
        </p:nvSpPr>
        <p:spPr/>
        <p:txBody>
          <a:bodyPr/>
          <a:lstStyle/>
          <a:p>
            <a:r>
              <a:rPr lang="en-US" dirty="0"/>
              <a:t>4</a:t>
            </a:r>
          </a:p>
        </p:txBody>
      </p:sp>
      <p:sp>
        <p:nvSpPr>
          <p:cNvPr id="14" name="Text Placeholder 13">
            <a:extLst>
              <a:ext uri="{FF2B5EF4-FFF2-40B4-BE49-F238E27FC236}">
                <a16:creationId xmlns:a16="http://schemas.microsoft.com/office/drawing/2014/main" id="{9EF4A01B-D2D8-9859-87AF-4F8E7C452430}"/>
              </a:ext>
            </a:extLst>
          </p:cNvPr>
          <p:cNvSpPr>
            <a:spLocks noGrp="1"/>
          </p:cNvSpPr>
          <p:nvPr>
            <p:ph type="body" sz="quarter" idx="22"/>
          </p:nvPr>
        </p:nvSpPr>
        <p:spPr/>
        <p:txBody>
          <a:bodyPr/>
          <a:lstStyle/>
          <a:p>
            <a:r>
              <a:rPr lang="en-US" dirty="0"/>
              <a:t>Q&amp;A and Closing</a:t>
            </a:r>
          </a:p>
        </p:txBody>
      </p:sp>
    </p:spTree>
    <p:extLst>
      <p:ext uri="{BB962C8B-B14F-4D97-AF65-F5344CB8AC3E}">
        <p14:creationId xmlns:p14="http://schemas.microsoft.com/office/powerpoint/2010/main" val="1686638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36AEC-7DE1-96B4-AABE-0723DC54BEBA}"/>
            </a:ext>
          </a:extLst>
        </p:cNvPr>
        <p:cNvGrpSpPr/>
        <p:nvPr/>
      </p:nvGrpSpPr>
      <p:grpSpPr>
        <a:xfrm>
          <a:off x="0" y="0"/>
          <a:ext cx="0" cy="0"/>
          <a:chOff x="0" y="0"/>
          <a:chExt cx="0" cy="0"/>
        </a:xfrm>
      </p:grpSpPr>
      <p:sp>
        <p:nvSpPr>
          <p:cNvPr id="26" name="Chord 25">
            <a:extLst>
              <a:ext uri="{FF2B5EF4-FFF2-40B4-BE49-F238E27FC236}">
                <a16:creationId xmlns:a16="http://schemas.microsoft.com/office/drawing/2014/main" id="{E98C0FCE-6678-178D-FC3E-BCD1E7FDA281}"/>
              </a:ext>
              <a:ext uri="{C183D7F6-B498-43B3-948B-1728B52AA6E4}">
                <adec:decorative xmlns:adec="http://schemas.microsoft.com/office/drawing/2017/decorative" val="1"/>
              </a:ext>
            </a:extLst>
          </p:cNvPr>
          <p:cNvSpPr/>
          <p:nvPr/>
        </p:nvSpPr>
        <p:spPr bwMode="gray">
          <a:xfrm>
            <a:off x="2824151" y="1487309"/>
            <a:ext cx="748026" cy="746384"/>
          </a:xfrm>
          <a:prstGeom prst="chord">
            <a:avLst>
              <a:gd name="adj1" fmla="val 5460909"/>
              <a:gd name="adj2" fmla="val 16121543"/>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606" tIns="34303" rIns="68606" bIns="34303" numCol="1" spcCol="0" rtlCol="0" fromWordArt="0" anchor="t" anchorCtr="0" forceAA="0" compatLnSpc="1">
            <a:prstTxWarp prst="textNoShape">
              <a:avLst/>
            </a:prstTxWarp>
            <a:noAutofit/>
          </a:bodyPr>
          <a:lstStyle/>
          <a:p>
            <a:pPr algn="ctr">
              <a:spcBef>
                <a:spcPts val="375"/>
              </a:spcBef>
            </a:pPr>
            <a:endParaRPr lang="en-US" sz="750" dirty="0" err="1">
              <a:solidFill>
                <a:schemeClr val="bg1"/>
              </a:solidFill>
            </a:endParaRPr>
          </a:p>
        </p:txBody>
      </p:sp>
      <p:sp>
        <p:nvSpPr>
          <p:cNvPr id="27" name="Chord 26">
            <a:extLst>
              <a:ext uri="{FF2B5EF4-FFF2-40B4-BE49-F238E27FC236}">
                <a16:creationId xmlns:a16="http://schemas.microsoft.com/office/drawing/2014/main" id="{3C2C1F50-0E2E-AAC5-1BBB-0E7E3514A203}"/>
              </a:ext>
              <a:ext uri="{C183D7F6-B498-43B3-948B-1728B52AA6E4}">
                <adec:decorative xmlns:adec="http://schemas.microsoft.com/office/drawing/2017/decorative" val="1"/>
              </a:ext>
            </a:extLst>
          </p:cNvPr>
          <p:cNvSpPr/>
          <p:nvPr/>
        </p:nvSpPr>
        <p:spPr bwMode="gray">
          <a:xfrm flipH="1">
            <a:off x="2824151" y="1487309"/>
            <a:ext cx="748026" cy="746384"/>
          </a:xfrm>
          <a:prstGeom prst="chord">
            <a:avLst>
              <a:gd name="adj1" fmla="val 5460909"/>
              <a:gd name="adj2" fmla="val 16121543"/>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606" tIns="34303" rIns="68606" bIns="34303" numCol="1" spcCol="0" rtlCol="0" fromWordArt="0" anchor="t" anchorCtr="0" forceAA="0" compatLnSpc="1">
            <a:prstTxWarp prst="textNoShape">
              <a:avLst/>
            </a:prstTxWarp>
            <a:noAutofit/>
          </a:bodyPr>
          <a:lstStyle/>
          <a:p>
            <a:pPr algn="ctr">
              <a:spcBef>
                <a:spcPts val="375"/>
              </a:spcBef>
            </a:pPr>
            <a:endParaRPr lang="en-US" sz="750" dirty="0" err="1">
              <a:solidFill>
                <a:schemeClr val="bg1"/>
              </a:solidFill>
            </a:endParaRPr>
          </a:p>
        </p:txBody>
      </p:sp>
      <p:sp>
        <p:nvSpPr>
          <p:cNvPr id="16" name="Oval 15">
            <a:extLst>
              <a:ext uri="{FF2B5EF4-FFF2-40B4-BE49-F238E27FC236}">
                <a16:creationId xmlns:a16="http://schemas.microsoft.com/office/drawing/2014/main" id="{E2BDA688-4698-24F2-3475-3EEE88F90638}"/>
              </a:ext>
              <a:ext uri="{C183D7F6-B498-43B3-948B-1728B52AA6E4}">
                <adec:decorative xmlns:adec="http://schemas.microsoft.com/office/drawing/2017/decorative" val="1"/>
              </a:ext>
            </a:extLst>
          </p:cNvPr>
          <p:cNvSpPr/>
          <p:nvPr/>
        </p:nvSpPr>
        <p:spPr bwMode="gray">
          <a:xfrm>
            <a:off x="2864723" y="1524823"/>
            <a:ext cx="671354" cy="6713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dirty="0"/>
          </a:p>
        </p:txBody>
      </p:sp>
      <p:sp>
        <p:nvSpPr>
          <p:cNvPr id="17" name="Pentagon 16">
            <a:extLst>
              <a:ext uri="{FF2B5EF4-FFF2-40B4-BE49-F238E27FC236}">
                <a16:creationId xmlns:a16="http://schemas.microsoft.com/office/drawing/2014/main" id="{D989293A-2B4E-EF4F-549C-91923AE123EC}"/>
              </a:ext>
              <a:ext uri="{C183D7F6-B498-43B3-948B-1728B52AA6E4}">
                <adec:decorative xmlns:adec="http://schemas.microsoft.com/office/drawing/2017/decorative" val="1"/>
              </a:ext>
            </a:extLst>
          </p:cNvPr>
          <p:cNvSpPr/>
          <p:nvPr/>
        </p:nvSpPr>
        <p:spPr bwMode="gray">
          <a:xfrm rot="10800000">
            <a:off x="3420091" y="1757590"/>
            <a:ext cx="2468880" cy="27699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dirty="0"/>
          </a:p>
        </p:txBody>
      </p:sp>
      <p:sp>
        <p:nvSpPr>
          <p:cNvPr id="18" name="Pentagon 17">
            <a:extLst>
              <a:ext uri="{FF2B5EF4-FFF2-40B4-BE49-F238E27FC236}">
                <a16:creationId xmlns:a16="http://schemas.microsoft.com/office/drawing/2014/main" id="{BB78590E-E059-F9F1-46F3-F69311B31CB7}"/>
              </a:ext>
              <a:ext uri="{C183D7F6-B498-43B3-948B-1728B52AA6E4}">
                <adec:decorative xmlns:adec="http://schemas.microsoft.com/office/drawing/2017/decorative" val="1"/>
              </a:ext>
            </a:extLst>
          </p:cNvPr>
          <p:cNvSpPr/>
          <p:nvPr/>
        </p:nvSpPr>
        <p:spPr bwMode="gray">
          <a:xfrm>
            <a:off x="487680" y="1757590"/>
            <a:ext cx="2472601" cy="27699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4" dirty="0"/>
          </a:p>
        </p:txBody>
      </p:sp>
      <p:pic>
        <p:nvPicPr>
          <p:cNvPr id="2051" name="Picture 3">
            <a:extLst>
              <a:ext uri="{FF2B5EF4-FFF2-40B4-BE49-F238E27FC236}">
                <a16:creationId xmlns:a16="http://schemas.microsoft.com/office/drawing/2014/main" id="{2ACD04D9-6688-22E7-D884-B2EDB1F3508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643640" y="2540111"/>
            <a:ext cx="292586" cy="29566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5903234B-38F0-763E-1A65-9057FD20A263}"/>
              </a:ext>
            </a:extLst>
          </p:cNvPr>
          <p:cNvSpPr>
            <a:spLocks noGrp="1"/>
          </p:cNvSpPr>
          <p:nvPr>
            <p:ph type="body" sz="quarter" idx="16"/>
          </p:nvPr>
        </p:nvSpPr>
        <p:spPr/>
        <p:txBody>
          <a:bodyPr/>
          <a:lstStyle/>
          <a:p>
            <a:endParaRPr lang="en-US"/>
          </a:p>
        </p:txBody>
      </p:sp>
      <p:sp>
        <p:nvSpPr>
          <p:cNvPr id="4" name="Title 3">
            <a:extLst>
              <a:ext uri="{FF2B5EF4-FFF2-40B4-BE49-F238E27FC236}">
                <a16:creationId xmlns:a16="http://schemas.microsoft.com/office/drawing/2014/main" id="{ABA534FC-DF97-73B9-8ED8-9AEB7A9348FC}"/>
              </a:ext>
            </a:extLst>
          </p:cNvPr>
          <p:cNvSpPr>
            <a:spLocks noGrp="1"/>
          </p:cNvSpPr>
          <p:nvPr>
            <p:ph type="title"/>
          </p:nvPr>
        </p:nvSpPr>
        <p:spPr/>
        <p:txBody>
          <a:bodyPr/>
          <a:lstStyle/>
          <a:p>
            <a:r>
              <a:rPr lang="en-US" dirty="0"/>
              <a:t>Working in Construct</a:t>
            </a:r>
          </a:p>
        </p:txBody>
      </p:sp>
      <p:sp>
        <p:nvSpPr>
          <p:cNvPr id="3" name="Text Placeholder 2">
            <a:extLst>
              <a:ext uri="{FF2B5EF4-FFF2-40B4-BE49-F238E27FC236}">
                <a16:creationId xmlns:a16="http://schemas.microsoft.com/office/drawing/2014/main" id="{87413B88-5AAC-47ED-3485-66E4A2652099}"/>
              </a:ext>
            </a:extLst>
          </p:cNvPr>
          <p:cNvSpPr>
            <a:spLocks noGrp="1"/>
          </p:cNvSpPr>
          <p:nvPr>
            <p:ph type="body" sz="quarter" idx="15"/>
          </p:nvPr>
        </p:nvSpPr>
        <p:spPr>
          <a:xfrm>
            <a:off x="280195" y="657732"/>
            <a:ext cx="5842794" cy="184666"/>
          </a:xfrm>
        </p:spPr>
        <p:txBody>
          <a:bodyPr/>
          <a:lstStyle/>
          <a:p>
            <a:r>
              <a:rPr lang="en-US" dirty="0"/>
              <a:t>Loading and Exploring Data</a:t>
            </a:r>
          </a:p>
        </p:txBody>
      </p:sp>
      <p:sp>
        <p:nvSpPr>
          <p:cNvPr id="10" name="Text Placeholder 9">
            <a:extLst>
              <a:ext uri="{FF2B5EF4-FFF2-40B4-BE49-F238E27FC236}">
                <a16:creationId xmlns:a16="http://schemas.microsoft.com/office/drawing/2014/main" id="{C70B439C-92FD-31D7-B3D9-F770A5A2C59B}"/>
              </a:ext>
            </a:extLst>
          </p:cNvPr>
          <p:cNvSpPr>
            <a:spLocks noGrp="1"/>
          </p:cNvSpPr>
          <p:nvPr>
            <p:ph type="body" sz="quarter" idx="19"/>
          </p:nvPr>
        </p:nvSpPr>
        <p:spPr/>
        <p:txBody>
          <a:bodyPr/>
          <a:lstStyle/>
          <a:p>
            <a:endParaRPr lang="en-US"/>
          </a:p>
        </p:txBody>
      </p:sp>
      <p:sp>
        <p:nvSpPr>
          <p:cNvPr id="20" name="TextBox 19">
            <a:extLst>
              <a:ext uri="{FF2B5EF4-FFF2-40B4-BE49-F238E27FC236}">
                <a16:creationId xmlns:a16="http://schemas.microsoft.com/office/drawing/2014/main" id="{0B5BD678-C035-FADF-9F95-07D62C22FF4A}"/>
              </a:ext>
            </a:extLst>
          </p:cNvPr>
          <p:cNvSpPr txBox="1"/>
          <p:nvPr/>
        </p:nvSpPr>
        <p:spPr bwMode="gray">
          <a:xfrm>
            <a:off x="706505" y="1829985"/>
            <a:ext cx="1841279" cy="138499"/>
          </a:xfrm>
          <a:prstGeom prst="rect">
            <a:avLst/>
          </a:prstGeom>
          <a:noFill/>
        </p:spPr>
        <p:txBody>
          <a:bodyPr wrap="square" lIns="0" tIns="0" rIns="0" bIns="0" rtlCol="0">
            <a:spAutoFit/>
          </a:bodyPr>
          <a:lstStyle/>
          <a:p>
            <a:r>
              <a:rPr lang="en-US" sz="900" b="1" dirty="0">
                <a:solidFill>
                  <a:schemeClr val="bg1"/>
                </a:solidFill>
              </a:rPr>
              <a:t>Connecting to data sources</a:t>
            </a:r>
          </a:p>
        </p:txBody>
      </p:sp>
      <p:sp>
        <p:nvSpPr>
          <p:cNvPr id="39" name="Text Placeholder 3">
            <a:extLst>
              <a:ext uri="{FF2B5EF4-FFF2-40B4-BE49-F238E27FC236}">
                <a16:creationId xmlns:a16="http://schemas.microsoft.com/office/drawing/2014/main" id="{E42195B1-05FF-82EA-A807-AA4142C8D079}"/>
              </a:ext>
            </a:extLst>
          </p:cNvPr>
          <p:cNvSpPr txBox="1">
            <a:spLocks/>
          </p:cNvSpPr>
          <p:nvPr/>
        </p:nvSpPr>
        <p:spPr bwMode="gray">
          <a:xfrm>
            <a:off x="706505" y="2138461"/>
            <a:ext cx="2046183" cy="2769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dirty="0">
                <a:solidFill>
                  <a:schemeClr val="tx1"/>
                </a:solidFill>
              </a:rPr>
              <a:t>Load data from various systems into Construct</a:t>
            </a:r>
          </a:p>
        </p:txBody>
      </p:sp>
      <p:sp>
        <p:nvSpPr>
          <p:cNvPr id="19" name="TextBox 18">
            <a:extLst>
              <a:ext uri="{FF2B5EF4-FFF2-40B4-BE49-F238E27FC236}">
                <a16:creationId xmlns:a16="http://schemas.microsoft.com/office/drawing/2014/main" id="{E7B37750-B7D6-6E72-3233-AB964175E9A8}"/>
              </a:ext>
            </a:extLst>
          </p:cNvPr>
          <p:cNvSpPr txBox="1"/>
          <p:nvPr/>
        </p:nvSpPr>
        <p:spPr bwMode="gray">
          <a:xfrm>
            <a:off x="3643640" y="1829985"/>
            <a:ext cx="1954530" cy="138499"/>
          </a:xfrm>
          <a:prstGeom prst="rect">
            <a:avLst/>
          </a:prstGeom>
          <a:noFill/>
        </p:spPr>
        <p:txBody>
          <a:bodyPr wrap="square" lIns="0" tIns="0" rIns="0" bIns="0" rtlCol="0">
            <a:spAutoFit/>
          </a:bodyPr>
          <a:lstStyle/>
          <a:p>
            <a:r>
              <a:rPr lang="en-US" sz="900" b="1" dirty="0">
                <a:solidFill>
                  <a:schemeClr val="bg1"/>
                </a:solidFill>
              </a:rPr>
              <a:t>Quick exploration</a:t>
            </a:r>
          </a:p>
        </p:txBody>
      </p:sp>
      <p:sp>
        <p:nvSpPr>
          <p:cNvPr id="40" name="Text Placeholder 3">
            <a:extLst>
              <a:ext uri="{FF2B5EF4-FFF2-40B4-BE49-F238E27FC236}">
                <a16:creationId xmlns:a16="http://schemas.microsoft.com/office/drawing/2014/main" id="{1BB83B76-9883-5632-DB7F-A20E215FD8EE}"/>
              </a:ext>
            </a:extLst>
          </p:cNvPr>
          <p:cNvSpPr txBox="1">
            <a:spLocks/>
          </p:cNvSpPr>
          <p:nvPr/>
        </p:nvSpPr>
        <p:spPr bwMode="gray">
          <a:xfrm>
            <a:off x="3643640" y="2138461"/>
            <a:ext cx="2063740" cy="138499"/>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i="1" dirty="0">
                <a:solidFill>
                  <a:schemeClr val="tx1"/>
                </a:solidFill>
              </a:rPr>
              <a:t>Rapid Insight is ideal for:</a:t>
            </a:r>
          </a:p>
        </p:txBody>
      </p:sp>
      <p:sp>
        <p:nvSpPr>
          <p:cNvPr id="23" name="Text Placeholder 1">
            <a:extLst>
              <a:ext uri="{FF2B5EF4-FFF2-40B4-BE49-F238E27FC236}">
                <a16:creationId xmlns:a16="http://schemas.microsoft.com/office/drawing/2014/main" id="{26EEA326-9ABA-3D94-08A8-95A62B044BBE}"/>
              </a:ext>
            </a:extLst>
          </p:cNvPr>
          <p:cNvSpPr txBox="1">
            <a:spLocks/>
          </p:cNvSpPr>
          <p:nvPr/>
        </p:nvSpPr>
        <p:spPr bwMode="gray">
          <a:xfrm>
            <a:off x="1113538" y="2540111"/>
            <a:ext cx="1818159" cy="75661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91440" indent="-91440"/>
            <a:r>
              <a:rPr lang="en-US" dirty="0"/>
              <a:t>Connect directly to Edify, Navigate360, Starfish, and other data systems</a:t>
            </a:r>
          </a:p>
          <a:p>
            <a:pPr marL="91440" indent="-91440"/>
            <a:r>
              <a:rPr lang="en-US" dirty="0"/>
              <a:t>Combine and explore data all in one location</a:t>
            </a:r>
          </a:p>
        </p:txBody>
      </p:sp>
      <p:sp>
        <p:nvSpPr>
          <p:cNvPr id="24" name="Text Placeholder 1">
            <a:extLst>
              <a:ext uri="{FF2B5EF4-FFF2-40B4-BE49-F238E27FC236}">
                <a16:creationId xmlns:a16="http://schemas.microsoft.com/office/drawing/2014/main" id="{17FA75CE-E83D-E977-D8C9-C527CFA88C24}"/>
              </a:ext>
            </a:extLst>
          </p:cNvPr>
          <p:cNvSpPr txBox="1">
            <a:spLocks/>
          </p:cNvSpPr>
          <p:nvPr/>
        </p:nvSpPr>
        <p:spPr bwMode="gray">
          <a:xfrm>
            <a:off x="4050673" y="2540111"/>
            <a:ext cx="1818159" cy="145167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330345" lvl="1" indent="-128639">
              <a:spcBef>
                <a:spcPts val="375"/>
              </a:spcBef>
              <a:buFont typeface="Arial" panose="020B0604020202020204" pitchFamily="34" charset="0"/>
              <a:buChar char="•"/>
            </a:pPr>
            <a:r>
              <a:rPr lang="en-US" dirty="0"/>
              <a:t>Ad hoc requests </a:t>
            </a:r>
          </a:p>
          <a:p>
            <a:pPr marL="330345" lvl="1" indent="-128639">
              <a:spcBef>
                <a:spcPts val="375"/>
              </a:spcBef>
              <a:buFont typeface="Arial" panose="020B0604020202020204" pitchFamily="34" charset="0"/>
              <a:buChar char="•"/>
            </a:pPr>
            <a:r>
              <a:rPr lang="en-US" dirty="0"/>
              <a:t>Data exploration</a:t>
            </a:r>
          </a:p>
          <a:p>
            <a:pPr marL="330345" lvl="1" indent="-128639">
              <a:spcBef>
                <a:spcPts val="375"/>
              </a:spcBef>
              <a:buFont typeface="Arial" panose="020B0604020202020204" pitchFamily="34" charset="0"/>
              <a:buChar char="•"/>
            </a:pPr>
            <a:r>
              <a:rPr lang="en-US" dirty="0"/>
              <a:t>Combining and cleaning data to feed dashboards</a:t>
            </a:r>
          </a:p>
          <a:p>
            <a:pPr marL="330345" lvl="1" indent="-128639">
              <a:spcBef>
                <a:spcPts val="375"/>
              </a:spcBef>
              <a:buFont typeface="Arial" panose="020B0604020202020204" pitchFamily="34" charset="0"/>
              <a:buChar char="•"/>
            </a:pPr>
            <a:r>
              <a:rPr lang="en-US" dirty="0"/>
              <a:t>Fleshing out proof of concept reports that will be formalized in Edify (or other platforms) later</a:t>
            </a:r>
          </a:p>
          <a:p>
            <a:pPr>
              <a:spcBef>
                <a:spcPts val="375"/>
              </a:spcBef>
            </a:pPr>
            <a:endParaRPr lang="en-US" dirty="0" err="1"/>
          </a:p>
        </p:txBody>
      </p:sp>
      <p:pic>
        <p:nvPicPr>
          <p:cNvPr id="2" name="Picture 1">
            <a:extLst>
              <a:ext uri="{FF2B5EF4-FFF2-40B4-BE49-F238E27FC236}">
                <a16:creationId xmlns:a16="http://schemas.microsoft.com/office/drawing/2014/main" id="{1AE13C36-D5AC-D652-7A2D-C962781E150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505" y="2540111"/>
            <a:ext cx="312398" cy="367526"/>
          </a:xfrm>
          <a:prstGeom prst="rect">
            <a:avLst/>
          </a:prstGeom>
        </p:spPr>
      </p:pic>
      <p:pic>
        <p:nvPicPr>
          <p:cNvPr id="5" name="Picture 4">
            <a:extLst>
              <a:ext uri="{FF2B5EF4-FFF2-40B4-BE49-F238E27FC236}">
                <a16:creationId xmlns:a16="http://schemas.microsoft.com/office/drawing/2014/main" id="{820823E0-C632-EE5D-F70E-FE5DD266D98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8045" y="1672192"/>
            <a:ext cx="344710" cy="330922"/>
          </a:xfrm>
          <a:prstGeom prst="rect">
            <a:avLst/>
          </a:prstGeom>
        </p:spPr>
      </p:pic>
      <p:sp>
        <p:nvSpPr>
          <p:cNvPr id="7" name="Text Placeholder 5">
            <a:extLst>
              <a:ext uri="{FF2B5EF4-FFF2-40B4-BE49-F238E27FC236}">
                <a16:creationId xmlns:a16="http://schemas.microsoft.com/office/drawing/2014/main" id="{8FA2B3C4-55E9-0D30-DD0B-6FED13F99FD6}"/>
              </a:ext>
            </a:extLst>
          </p:cNvPr>
          <p:cNvSpPr txBox="1">
            <a:spLocks/>
          </p:cNvSpPr>
          <p:nvPr/>
        </p:nvSpPr>
        <p:spPr bwMode="gray">
          <a:xfrm>
            <a:off x="5021580" y="4643956"/>
            <a:ext cx="1379220" cy="111582"/>
          </a:xfrm>
          <a:prstGeom prst="rect">
            <a:avLst/>
          </a:prstGeom>
        </p:spPr>
        <p:txBody>
          <a:bodyPr vert="horz" wrap="square" lIns="0" tIns="0" rIns="48024" bIns="34303"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a:t>Sources: Edify and Rapid Insight.</a:t>
            </a:r>
            <a:endParaRPr lang="en-US" dirty="0"/>
          </a:p>
        </p:txBody>
      </p:sp>
    </p:spTree>
    <p:custDataLst>
      <p:tags r:id="rId1"/>
    </p:custDataLst>
    <p:extLst>
      <p:ext uri="{BB962C8B-B14F-4D97-AF65-F5344CB8AC3E}">
        <p14:creationId xmlns:p14="http://schemas.microsoft.com/office/powerpoint/2010/main" val="329473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88F9BE-01BB-40F4-533A-BEFFBAEE6F59}"/>
              </a:ext>
            </a:extLst>
          </p:cNvPr>
          <p:cNvSpPr>
            <a:spLocks noGrp="1"/>
          </p:cNvSpPr>
          <p:nvPr>
            <p:ph type="title"/>
          </p:nvPr>
        </p:nvSpPr>
        <p:spPr/>
        <p:txBody>
          <a:bodyPr/>
          <a:lstStyle/>
          <a:p>
            <a:r>
              <a:rPr lang="en-US" dirty="0"/>
              <a:t>Poll + Chat Questions</a:t>
            </a:r>
          </a:p>
        </p:txBody>
      </p:sp>
      <p:sp>
        <p:nvSpPr>
          <p:cNvPr id="11" name="Text Placeholder 10">
            <a:extLst>
              <a:ext uri="{FF2B5EF4-FFF2-40B4-BE49-F238E27FC236}">
                <a16:creationId xmlns:a16="http://schemas.microsoft.com/office/drawing/2014/main" id="{A2FC6D1B-31DC-B1A5-7A81-1C012AF37E42}"/>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2B8BF890-C24B-47AF-C0E3-DAD2BF0C8B9E}"/>
              </a:ext>
            </a:extLst>
          </p:cNvPr>
          <p:cNvSpPr>
            <a:spLocks noGrp="1"/>
          </p:cNvSpPr>
          <p:nvPr>
            <p:ph type="body" sz="quarter" idx="18"/>
          </p:nvPr>
        </p:nvSpPr>
        <p:spPr/>
        <p:txBody>
          <a:bodyPr/>
          <a:lstStyle/>
          <a:p>
            <a:endParaRPr lang="en-US"/>
          </a:p>
        </p:txBody>
      </p:sp>
      <p:sp>
        <p:nvSpPr>
          <p:cNvPr id="2" name="Rectangle 1">
            <a:extLst>
              <a:ext uri="{FF2B5EF4-FFF2-40B4-BE49-F238E27FC236}">
                <a16:creationId xmlns:a16="http://schemas.microsoft.com/office/drawing/2014/main" id="{88D8A8C6-3F66-BB78-CFEB-6C302C38EF17}"/>
              </a:ext>
            </a:extLst>
          </p:cNvPr>
          <p:cNvSpPr/>
          <p:nvPr/>
        </p:nvSpPr>
        <p:spPr bwMode="gray">
          <a:xfrm>
            <a:off x="-1" y="1097655"/>
            <a:ext cx="6400800" cy="288760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 Placeholder 2">
            <a:extLst>
              <a:ext uri="{FF2B5EF4-FFF2-40B4-BE49-F238E27FC236}">
                <a16:creationId xmlns:a16="http://schemas.microsoft.com/office/drawing/2014/main" id="{93050449-C6CD-102A-1766-00F1DEF78212}"/>
              </a:ext>
            </a:extLst>
          </p:cNvPr>
          <p:cNvSpPr txBox="1">
            <a:spLocks/>
          </p:cNvSpPr>
          <p:nvPr/>
        </p:nvSpPr>
        <p:spPr bwMode="gray">
          <a:xfrm>
            <a:off x="644507" y="1352961"/>
            <a:ext cx="5216362" cy="860428"/>
          </a:xfrm>
          <a:prstGeom prst="rect">
            <a:avLst/>
          </a:prstGeom>
        </p:spPr>
        <p:txBody>
          <a:bodyPr vert="horz" wrap="square" lIns="0" tIns="0" rIns="0" bIns="0" rtlCol="0">
            <a:spAutoFit/>
          </a:bodyPr>
          <a:lstStyle>
            <a:lvl1pPr marL="0" indent="0" algn="l" defTabSz="480060" rtl="0" eaLnBrk="1" latinLnBrk="0" hangingPunct="1">
              <a:lnSpc>
                <a:spcPct val="120000"/>
              </a:lnSpc>
              <a:spcBef>
                <a:spcPts val="900"/>
              </a:spcBef>
              <a:buClrTx/>
              <a:buFont typeface="Arial" panose="020B0604020202020204" pitchFamily="34" charset="0"/>
              <a:buNone/>
              <a:defRPr sz="1050" kern="1200">
                <a:solidFill>
                  <a:schemeClr val="bg1"/>
                </a:solidFill>
                <a:latin typeface="+mn-lt"/>
                <a:ea typeface="+mn-ea"/>
                <a:cs typeface="+mn-cs"/>
              </a:defRPr>
            </a:lvl1pPr>
            <a:lvl2pPr marL="85759" indent="0" algn="l" defTabSz="480060" rtl="0" eaLnBrk="1" latinLnBrk="0" hangingPunct="1">
              <a:lnSpc>
                <a:spcPct val="110000"/>
              </a:lnSpc>
              <a:spcBef>
                <a:spcPts val="900"/>
              </a:spcBef>
              <a:buClrTx/>
              <a:buFont typeface="Verdana" panose="020B0604030504040204" pitchFamily="34" charset="0"/>
              <a:buNone/>
              <a:defRPr sz="1050" kern="1200">
                <a:solidFill>
                  <a:schemeClr val="bg1"/>
                </a:solidFill>
                <a:latin typeface="+mn-lt"/>
                <a:ea typeface="+mn-ea"/>
                <a:cs typeface="+mn-cs"/>
              </a:defRPr>
            </a:lvl2pPr>
            <a:lvl3pPr marL="171519" indent="0" algn="l" defTabSz="480060" rtl="0" eaLnBrk="1" latinLnBrk="0" hangingPunct="1">
              <a:lnSpc>
                <a:spcPct val="110000"/>
              </a:lnSpc>
              <a:spcBef>
                <a:spcPts val="900"/>
              </a:spcBef>
              <a:buClrTx/>
              <a:buFont typeface="Arial" panose="020B0604020202020204" pitchFamily="34" charset="0"/>
              <a:buNone/>
              <a:defRPr sz="1050" kern="1200">
                <a:solidFill>
                  <a:schemeClr val="bg1"/>
                </a:solidFill>
                <a:latin typeface="+mn-lt"/>
                <a:ea typeface="+mn-ea"/>
                <a:cs typeface="+mn-cs"/>
              </a:defRPr>
            </a:lvl3pPr>
            <a:lvl4pPr marL="257278" indent="0" algn="l" defTabSz="480060" rtl="0" eaLnBrk="1" latinLnBrk="0" hangingPunct="1">
              <a:lnSpc>
                <a:spcPct val="110000"/>
              </a:lnSpc>
              <a:spcBef>
                <a:spcPts val="900"/>
              </a:spcBef>
              <a:buFont typeface="Verdana" panose="020B0604030504040204" pitchFamily="34" charset="0"/>
              <a:buNone/>
              <a:defRPr sz="1050" kern="1200">
                <a:solidFill>
                  <a:schemeClr val="bg1"/>
                </a:solidFill>
                <a:latin typeface="+mn-lt"/>
                <a:ea typeface="+mn-ea"/>
                <a:cs typeface="+mn-cs"/>
              </a:defRPr>
            </a:lvl4pPr>
            <a:lvl5pPr marL="343037" indent="0" algn="l" defTabSz="480060" rtl="0" eaLnBrk="1" latinLnBrk="0" hangingPunct="1">
              <a:lnSpc>
                <a:spcPct val="110000"/>
              </a:lnSpc>
              <a:spcBef>
                <a:spcPts val="900"/>
              </a:spcBef>
              <a:buFont typeface="Arial" panose="020B0604020202020204" pitchFamily="34" charset="0"/>
              <a:buNone/>
              <a:defRPr sz="105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600" dirty="0">
                <a:solidFill>
                  <a:schemeClr val="accent5"/>
                </a:solidFill>
                <a:latin typeface="+mj-lt"/>
              </a:rPr>
              <a:t>Are there data sources that are historically difficult to investigate and would be valuable to investigate in a non-enterprise environment?</a:t>
            </a:r>
          </a:p>
        </p:txBody>
      </p:sp>
      <p:sp>
        <p:nvSpPr>
          <p:cNvPr id="6" name="Text Placeholder 2">
            <a:extLst>
              <a:ext uri="{FF2B5EF4-FFF2-40B4-BE49-F238E27FC236}">
                <a16:creationId xmlns:a16="http://schemas.microsoft.com/office/drawing/2014/main" id="{53263C16-BE97-1877-3754-970693E1058F}"/>
              </a:ext>
            </a:extLst>
          </p:cNvPr>
          <p:cNvSpPr txBox="1">
            <a:spLocks/>
          </p:cNvSpPr>
          <p:nvPr/>
        </p:nvSpPr>
        <p:spPr bwMode="gray">
          <a:xfrm>
            <a:off x="644506" y="3243299"/>
            <a:ext cx="5059607" cy="564963"/>
          </a:xfrm>
          <a:prstGeom prst="rect">
            <a:avLst/>
          </a:prstGeom>
        </p:spPr>
        <p:txBody>
          <a:bodyPr vert="horz" wrap="square" lIns="0" tIns="0" rIns="0" bIns="0" rtlCol="0">
            <a:spAutoFit/>
          </a:bodyPr>
          <a:lstStyle>
            <a:lvl1pPr marL="0" indent="0" algn="l" defTabSz="480060" rtl="0" eaLnBrk="1" latinLnBrk="0" hangingPunct="1">
              <a:lnSpc>
                <a:spcPct val="120000"/>
              </a:lnSpc>
              <a:spcBef>
                <a:spcPts val="900"/>
              </a:spcBef>
              <a:buClrTx/>
              <a:buFont typeface="Arial" panose="020B0604020202020204" pitchFamily="34" charset="0"/>
              <a:buNone/>
              <a:defRPr sz="1050" kern="1200">
                <a:solidFill>
                  <a:schemeClr val="bg1"/>
                </a:solidFill>
                <a:latin typeface="+mn-lt"/>
                <a:ea typeface="+mn-ea"/>
                <a:cs typeface="+mn-cs"/>
              </a:defRPr>
            </a:lvl1pPr>
            <a:lvl2pPr marL="85759" indent="0" algn="l" defTabSz="480060" rtl="0" eaLnBrk="1" latinLnBrk="0" hangingPunct="1">
              <a:lnSpc>
                <a:spcPct val="110000"/>
              </a:lnSpc>
              <a:spcBef>
                <a:spcPts val="900"/>
              </a:spcBef>
              <a:buClrTx/>
              <a:buFont typeface="Verdana" panose="020B0604030504040204" pitchFamily="34" charset="0"/>
              <a:buNone/>
              <a:defRPr sz="1050" kern="1200">
                <a:solidFill>
                  <a:schemeClr val="bg1"/>
                </a:solidFill>
                <a:latin typeface="+mn-lt"/>
                <a:ea typeface="+mn-ea"/>
                <a:cs typeface="+mn-cs"/>
              </a:defRPr>
            </a:lvl2pPr>
            <a:lvl3pPr marL="171519" indent="0" algn="l" defTabSz="480060" rtl="0" eaLnBrk="1" latinLnBrk="0" hangingPunct="1">
              <a:lnSpc>
                <a:spcPct val="110000"/>
              </a:lnSpc>
              <a:spcBef>
                <a:spcPts val="900"/>
              </a:spcBef>
              <a:buClrTx/>
              <a:buFont typeface="Arial" panose="020B0604020202020204" pitchFamily="34" charset="0"/>
              <a:buNone/>
              <a:defRPr sz="1050" kern="1200">
                <a:solidFill>
                  <a:schemeClr val="bg1"/>
                </a:solidFill>
                <a:latin typeface="+mn-lt"/>
                <a:ea typeface="+mn-ea"/>
                <a:cs typeface="+mn-cs"/>
              </a:defRPr>
            </a:lvl3pPr>
            <a:lvl4pPr marL="257278" indent="0" algn="l" defTabSz="480060" rtl="0" eaLnBrk="1" latinLnBrk="0" hangingPunct="1">
              <a:lnSpc>
                <a:spcPct val="110000"/>
              </a:lnSpc>
              <a:spcBef>
                <a:spcPts val="900"/>
              </a:spcBef>
              <a:buFont typeface="Verdana" panose="020B0604030504040204" pitchFamily="34" charset="0"/>
              <a:buNone/>
              <a:defRPr sz="1050" kern="1200">
                <a:solidFill>
                  <a:schemeClr val="bg1"/>
                </a:solidFill>
                <a:latin typeface="+mn-lt"/>
                <a:ea typeface="+mn-ea"/>
                <a:cs typeface="+mn-cs"/>
              </a:defRPr>
            </a:lvl4pPr>
            <a:lvl5pPr marL="343037" indent="0" algn="l" defTabSz="480060" rtl="0" eaLnBrk="1" latinLnBrk="0" hangingPunct="1">
              <a:lnSpc>
                <a:spcPct val="110000"/>
              </a:lnSpc>
              <a:spcBef>
                <a:spcPts val="900"/>
              </a:spcBef>
              <a:buFont typeface="Arial" panose="020B0604020202020204" pitchFamily="34" charset="0"/>
              <a:buNone/>
              <a:defRPr sz="105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600" dirty="0">
                <a:solidFill>
                  <a:schemeClr val="accent5"/>
                </a:solidFill>
                <a:latin typeface="+mj-lt"/>
              </a:rPr>
              <a:t>If you answered yes, what data sources? Please list in the Chat.</a:t>
            </a:r>
          </a:p>
        </p:txBody>
      </p:sp>
      <p:sp>
        <p:nvSpPr>
          <p:cNvPr id="12" name="Oval 11">
            <a:extLst>
              <a:ext uri="{FF2B5EF4-FFF2-40B4-BE49-F238E27FC236}">
                <a16:creationId xmlns:a16="http://schemas.microsoft.com/office/drawing/2014/main" id="{E13DDBFE-6E27-0F1F-82E3-5D924E7DF0A5}"/>
              </a:ext>
            </a:extLst>
          </p:cNvPr>
          <p:cNvSpPr>
            <a:spLocks noChangeAspect="1"/>
          </p:cNvSpPr>
          <p:nvPr/>
        </p:nvSpPr>
        <p:spPr bwMode="gray">
          <a:xfrm>
            <a:off x="277813" y="1352961"/>
            <a:ext cx="253481" cy="253481"/>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03966"/>
            <a:r>
              <a:rPr lang="en-US" sz="1100" dirty="0">
                <a:solidFill>
                  <a:schemeClr val="bg1"/>
                </a:solidFill>
                <a:latin typeface="+mj-lt"/>
              </a:rPr>
              <a:t>1</a:t>
            </a:r>
          </a:p>
        </p:txBody>
      </p:sp>
      <p:sp>
        <p:nvSpPr>
          <p:cNvPr id="13" name="Oval 12">
            <a:extLst>
              <a:ext uri="{FF2B5EF4-FFF2-40B4-BE49-F238E27FC236}">
                <a16:creationId xmlns:a16="http://schemas.microsoft.com/office/drawing/2014/main" id="{A8F1EEC4-C3EB-909D-EABF-5EF205C30FF5}"/>
              </a:ext>
            </a:extLst>
          </p:cNvPr>
          <p:cNvSpPr>
            <a:spLocks noChangeAspect="1"/>
          </p:cNvSpPr>
          <p:nvPr/>
        </p:nvSpPr>
        <p:spPr bwMode="gray">
          <a:xfrm>
            <a:off x="277813" y="3261227"/>
            <a:ext cx="253481" cy="253481"/>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03966"/>
            <a:r>
              <a:rPr lang="en-US" sz="1100" dirty="0">
                <a:solidFill>
                  <a:schemeClr val="bg1"/>
                </a:solidFill>
                <a:latin typeface="+mj-lt"/>
              </a:rPr>
              <a:t>3</a:t>
            </a:r>
          </a:p>
        </p:txBody>
      </p:sp>
      <p:sp>
        <p:nvSpPr>
          <p:cNvPr id="5" name="Text Placeholder 2">
            <a:extLst>
              <a:ext uri="{FF2B5EF4-FFF2-40B4-BE49-F238E27FC236}">
                <a16:creationId xmlns:a16="http://schemas.microsoft.com/office/drawing/2014/main" id="{D24BDCF7-C88C-7DDF-865E-09DE11489786}"/>
              </a:ext>
            </a:extLst>
          </p:cNvPr>
          <p:cNvSpPr txBox="1">
            <a:spLocks/>
          </p:cNvSpPr>
          <p:nvPr/>
        </p:nvSpPr>
        <p:spPr bwMode="gray">
          <a:xfrm>
            <a:off x="644506" y="2452958"/>
            <a:ext cx="5059607" cy="564963"/>
          </a:xfrm>
          <a:prstGeom prst="rect">
            <a:avLst/>
          </a:prstGeom>
        </p:spPr>
        <p:txBody>
          <a:bodyPr vert="horz" wrap="square" lIns="0" tIns="0" rIns="0" bIns="0" rtlCol="0">
            <a:spAutoFit/>
          </a:bodyPr>
          <a:lstStyle>
            <a:lvl1pPr marL="0" indent="0" algn="l" defTabSz="480060" rtl="0" eaLnBrk="1" latinLnBrk="0" hangingPunct="1">
              <a:lnSpc>
                <a:spcPct val="120000"/>
              </a:lnSpc>
              <a:spcBef>
                <a:spcPts val="900"/>
              </a:spcBef>
              <a:buClrTx/>
              <a:buFont typeface="Arial" panose="020B0604020202020204" pitchFamily="34" charset="0"/>
              <a:buNone/>
              <a:defRPr sz="1050" kern="1200">
                <a:solidFill>
                  <a:schemeClr val="bg1"/>
                </a:solidFill>
                <a:latin typeface="+mn-lt"/>
                <a:ea typeface="+mn-ea"/>
                <a:cs typeface="+mn-cs"/>
              </a:defRPr>
            </a:lvl1pPr>
            <a:lvl2pPr marL="85759" indent="0" algn="l" defTabSz="480060" rtl="0" eaLnBrk="1" latinLnBrk="0" hangingPunct="1">
              <a:lnSpc>
                <a:spcPct val="110000"/>
              </a:lnSpc>
              <a:spcBef>
                <a:spcPts val="900"/>
              </a:spcBef>
              <a:buClrTx/>
              <a:buFont typeface="Verdana" panose="020B0604030504040204" pitchFamily="34" charset="0"/>
              <a:buNone/>
              <a:defRPr sz="1050" kern="1200">
                <a:solidFill>
                  <a:schemeClr val="bg1"/>
                </a:solidFill>
                <a:latin typeface="+mn-lt"/>
                <a:ea typeface="+mn-ea"/>
                <a:cs typeface="+mn-cs"/>
              </a:defRPr>
            </a:lvl2pPr>
            <a:lvl3pPr marL="171519" indent="0" algn="l" defTabSz="480060" rtl="0" eaLnBrk="1" latinLnBrk="0" hangingPunct="1">
              <a:lnSpc>
                <a:spcPct val="110000"/>
              </a:lnSpc>
              <a:spcBef>
                <a:spcPts val="900"/>
              </a:spcBef>
              <a:buClrTx/>
              <a:buFont typeface="Arial" panose="020B0604020202020204" pitchFamily="34" charset="0"/>
              <a:buNone/>
              <a:defRPr sz="1050" kern="1200">
                <a:solidFill>
                  <a:schemeClr val="bg1"/>
                </a:solidFill>
                <a:latin typeface="+mn-lt"/>
                <a:ea typeface="+mn-ea"/>
                <a:cs typeface="+mn-cs"/>
              </a:defRPr>
            </a:lvl3pPr>
            <a:lvl4pPr marL="257278" indent="0" algn="l" defTabSz="480060" rtl="0" eaLnBrk="1" latinLnBrk="0" hangingPunct="1">
              <a:lnSpc>
                <a:spcPct val="110000"/>
              </a:lnSpc>
              <a:spcBef>
                <a:spcPts val="900"/>
              </a:spcBef>
              <a:buFont typeface="Verdana" panose="020B0604030504040204" pitchFamily="34" charset="0"/>
              <a:buNone/>
              <a:defRPr sz="1050" kern="1200">
                <a:solidFill>
                  <a:schemeClr val="bg1"/>
                </a:solidFill>
                <a:latin typeface="+mn-lt"/>
                <a:ea typeface="+mn-ea"/>
                <a:cs typeface="+mn-cs"/>
              </a:defRPr>
            </a:lvl4pPr>
            <a:lvl5pPr marL="343037" indent="0" algn="l" defTabSz="480060" rtl="0" eaLnBrk="1" latinLnBrk="0" hangingPunct="1">
              <a:lnSpc>
                <a:spcPct val="110000"/>
              </a:lnSpc>
              <a:spcBef>
                <a:spcPts val="900"/>
              </a:spcBef>
              <a:buFont typeface="Arial" panose="020B0604020202020204" pitchFamily="34" charset="0"/>
              <a:buNone/>
              <a:defRPr sz="105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600" dirty="0">
                <a:solidFill>
                  <a:schemeClr val="accent5"/>
                </a:solidFill>
                <a:latin typeface="+mj-lt"/>
              </a:rPr>
              <a:t>Are there data sources that you prefer </a:t>
            </a:r>
            <a:r>
              <a:rPr lang="en-US" sz="1600" i="1" dirty="0">
                <a:solidFill>
                  <a:schemeClr val="accent5"/>
                </a:solidFill>
                <a:latin typeface="+mj-lt"/>
              </a:rPr>
              <a:t>not</a:t>
            </a:r>
            <a:r>
              <a:rPr lang="en-US" sz="1600" dirty="0">
                <a:solidFill>
                  <a:schemeClr val="accent5"/>
                </a:solidFill>
                <a:latin typeface="+mj-lt"/>
              </a:rPr>
              <a:t> to keep in Edify, but want to analyze?</a:t>
            </a:r>
          </a:p>
        </p:txBody>
      </p:sp>
      <p:sp>
        <p:nvSpPr>
          <p:cNvPr id="8" name="Oval 7">
            <a:extLst>
              <a:ext uri="{FF2B5EF4-FFF2-40B4-BE49-F238E27FC236}">
                <a16:creationId xmlns:a16="http://schemas.microsoft.com/office/drawing/2014/main" id="{D358E467-3F5F-9FAF-84A2-6E4B4BA00139}"/>
              </a:ext>
            </a:extLst>
          </p:cNvPr>
          <p:cNvSpPr>
            <a:spLocks noChangeAspect="1"/>
          </p:cNvSpPr>
          <p:nvPr/>
        </p:nvSpPr>
        <p:spPr bwMode="gray">
          <a:xfrm>
            <a:off x="277813" y="2470886"/>
            <a:ext cx="253481" cy="253481"/>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03966"/>
            <a:r>
              <a:rPr lang="en-US" sz="1100" dirty="0">
                <a:solidFill>
                  <a:schemeClr val="bg1"/>
                </a:solidFill>
                <a:latin typeface="+mj-lt"/>
              </a:rPr>
              <a:t>2</a:t>
            </a:r>
          </a:p>
        </p:txBody>
      </p:sp>
    </p:spTree>
    <p:extLst>
      <p:ext uri="{BB962C8B-B14F-4D97-AF65-F5344CB8AC3E}">
        <p14:creationId xmlns:p14="http://schemas.microsoft.com/office/powerpoint/2010/main" val="377962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ACD7CD2-3304-6D92-AE02-A30971F56149}"/>
              </a:ext>
            </a:extLst>
          </p:cNvPr>
          <p:cNvSpPr/>
          <p:nvPr/>
        </p:nvSpPr>
        <p:spPr bwMode="gray">
          <a:xfrm>
            <a:off x="280195" y="1398809"/>
            <a:ext cx="2115068" cy="2237137"/>
          </a:xfrm>
          <a:prstGeom prst="rect">
            <a:avLst/>
          </a:prstGeom>
          <a:noFill/>
          <a:ln w="476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endParaRPr lang="en-US" sz="794" dirty="0"/>
          </a:p>
        </p:txBody>
      </p:sp>
      <p:pic>
        <p:nvPicPr>
          <p:cNvPr id="10" name="Picture 9">
            <a:extLst>
              <a:ext uri="{FF2B5EF4-FFF2-40B4-BE49-F238E27FC236}">
                <a16:creationId xmlns:a16="http://schemas.microsoft.com/office/drawing/2014/main" id="{632263A8-FB77-BD99-8BC7-C83A689DA6D7}"/>
              </a:ext>
            </a:extLst>
          </p:cNvPr>
          <p:cNvPicPr>
            <a:picLocks noChangeAspect="1"/>
          </p:cNvPicPr>
          <p:nvPr/>
        </p:nvPicPr>
        <p:blipFill>
          <a:blip r:embed="rId3"/>
          <a:stretch>
            <a:fillRect/>
          </a:stretch>
        </p:blipFill>
        <p:spPr>
          <a:xfrm>
            <a:off x="4242171" y="2610135"/>
            <a:ext cx="1886631" cy="1097577"/>
          </a:xfrm>
          <a:prstGeom prst="rect">
            <a:avLst/>
          </a:prstGeom>
          <a:ln>
            <a:solidFill>
              <a:schemeClr val="bg2"/>
            </a:solidFill>
          </a:ln>
        </p:spPr>
      </p:pic>
      <p:sp>
        <p:nvSpPr>
          <p:cNvPr id="23" name="Text Placeholder 22">
            <a:extLst>
              <a:ext uri="{FF2B5EF4-FFF2-40B4-BE49-F238E27FC236}">
                <a16:creationId xmlns:a16="http://schemas.microsoft.com/office/drawing/2014/main" id="{4B9C76B2-8715-42BF-39AE-6C818580E959}"/>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D9A006B5-5EF2-761A-BD0A-5D8E6734CB6F}"/>
              </a:ext>
            </a:extLst>
          </p:cNvPr>
          <p:cNvSpPr>
            <a:spLocks noGrp="1"/>
          </p:cNvSpPr>
          <p:nvPr>
            <p:ph type="title"/>
          </p:nvPr>
        </p:nvSpPr>
        <p:spPr/>
        <p:txBody>
          <a:bodyPr/>
          <a:lstStyle/>
          <a:p>
            <a:r>
              <a:rPr lang="en-US" dirty="0"/>
              <a:t>Connecting to Data Sources in Three Steps</a:t>
            </a:r>
          </a:p>
        </p:txBody>
      </p:sp>
      <p:sp>
        <p:nvSpPr>
          <p:cNvPr id="4" name="Text Placeholder 3">
            <a:extLst>
              <a:ext uri="{FF2B5EF4-FFF2-40B4-BE49-F238E27FC236}">
                <a16:creationId xmlns:a16="http://schemas.microsoft.com/office/drawing/2014/main" id="{B4DD1F27-5B12-2095-E6BD-26F2E2C6CC7F}"/>
              </a:ext>
            </a:extLst>
          </p:cNvPr>
          <p:cNvSpPr>
            <a:spLocks noGrp="1"/>
          </p:cNvSpPr>
          <p:nvPr>
            <p:ph type="body" sz="quarter" idx="15"/>
          </p:nvPr>
        </p:nvSpPr>
        <p:spPr/>
        <p:txBody>
          <a:bodyPr/>
          <a:lstStyle/>
          <a:p>
            <a:r>
              <a:rPr lang="en-US" dirty="0"/>
              <a:t>Easily Connect and Combine Data in Rapid Insight</a:t>
            </a:r>
          </a:p>
        </p:txBody>
      </p:sp>
      <p:sp>
        <p:nvSpPr>
          <p:cNvPr id="25" name="Text Placeholder 24">
            <a:extLst>
              <a:ext uri="{FF2B5EF4-FFF2-40B4-BE49-F238E27FC236}">
                <a16:creationId xmlns:a16="http://schemas.microsoft.com/office/drawing/2014/main" id="{F3ABD31F-90E0-A62A-BBC8-ABD46659DB95}"/>
              </a:ext>
            </a:extLst>
          </p:cNvPr>
          <p:cNvSpPr>
            <a:spLocks noGrp="1"/>
          </p:cNvSpPr>
          <p:nvPr>
            <p:ph type="body" sz="quarter" idx="19"/>
          </p:nvPr>
        </p:nvSpPr>
        <p:spPr/>
        <p:txBody>
          <a:bodyPr/>
          <a:lstStyle/>
          <a:p>
            <a:endParaRPr lang="en-US"/>
          </a:p>
        </p:txBody>
      </p:sp>
      <p:sp>
        <p:nvSpPr>
          <p:cNvPr id="24" name="Text Placeholder 23">
            <a:extLst>
              <a:ext uri="{FF2B5EF4-FFF2-40B4-BE49-F238E27FC236}">
                <a16:creationId xmlns:a16="http://schemas.microsoft.com/office/drawing/2014/main" id="{E45944E4-63BC-7AD3-22BE-5ABC6EE57F37}"/>
              </a:ext>
            </a:extLst>
          </p:cNvPr>
          <p:cNvSpPr>
            <a:spLocks noGrp="1"/>
          </p:cNvSpPr>
          <p:nvPr>
            <p:ph type="body" sz="quarter" idx="18"/>
          </p:nvPr>
        </p:nvSpPr>
        <p:spPr>
          <a:xfrm>
            <a:off x="4111256" y="4677489"/>
            <a:ext cx="2289544" cy="123111"/>
          </a:xfrm>
        </p:spPr>
        <p:txBody>
          <a:bodyPr/>
          <a:lstStyle/>
          <a:p>
            <a:pPr algn="r"/>
            <a:r>
              <a:rPr lang="en-US" sz="500" dirty="0"/>
              <a:t>Sources: Edify and Rapid Insight</a:t>
            </a:r>
          </a:p>
        </p:txBody>
      </p:sp>
      <p:pic>
        <p:nvPicPr>
          <p:cNvPr id="9" name="Picture 8">
            <a:extLst>
              <a:ext uri="{FF2B5EF4-FFF2-40B4-BE49-F238E27FC236}">
                <a16:creationId xmlns:a16="http://schemas.microsoft.com/office/drawing/2014/main" id="{76AB363B-6680-A12C-E2FA-BD7ED130851B}"/>
              </a:ext>
            </a:extLst>
          </p:cNvPr>
          <p:cNvPicPr>
            <a:picLocks noChangeAspect="1"/>
          </p:cNvPicPr>
          <p:nvPr/>
        </p:nvPicPr>
        <p:blipFill>
          <a:blip r:embed="rId4"/>
          <a:stretch>
            <a:fillRect/>
          </a:stretch>
        </p:blipFill>
        <p:spPr>
          <a:xfrm>
            <a:off x="319497" y="1456163"/>
            <a:ext cx="2022198" cy="2123308"/>
          </a:xfrm>
          <a:prstGeom prst="rect">
            <a:avLst/>
          </a:prstGeom>
        </p:spPr>
      </p:pic>
      <p:sp>
        <p:nvSpPr>
          <p:cNvPr id="18" name="Rectangle 17">
            <a:extLst>
              <a:ext uri="{FF2B5EF4-FFF2-40B4-BE49-F238E27FC236}">
                <a16:creationId xmlns:a16="http://schemas.microsoft.com/office/drawing/2014/main" id="{DE647531-BAAA-2EA9-4FF2-25B26B0F1C8C}"/>
              </a:ext>
            </a:extLst>
          </p:cNvPr>
          <p:cNvSpPr/>
          <p:nvPr/>
        </p:nvSpPr>
        <p:spPr bwMode="gray">
          <a:xfrm>
            <a:off x="4235358" y="2610136"/>
            <a:ext cx="1859144" cy="1097576"/>
          </a:xfrm>
          <a:prstGeom prst="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endParaRPr lang="en-US" sz="794" dirty="0"/>
          </a:p>
        </p:txBody>
      </p:sp>
      <p:sp>
        <p:nvSpPr>
          <p:cNvPr id="15" name="Rectangle 14">
            <a:extLst>
              <a:ext uri="{FF2B5EF4-FFF2-40B4-BE49-F238E27FC236}">
                <a16:creationId xmlns:a16="http://schemas.microsoft.com/office/drawing/2014/main" id="{E78C0D4F-9513-81FB-96F9-24E0E9EC8223}"/>
              </a:ext>
            </a:extLst>
          </p:cNvPr>
          <p:cNvSpPr/>
          <p:nvPr/>
        </p:nvSpPr>
        <p:spPr bwMode="gray">
          <a:xfrm>
            <a:off x="310686" y="2157185"/>
            <a:ext cx="2031009" cy="12446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endParaRPr lang="en-US" sz="794"/>
          </a:p>
        </p:txBody>
      </p:sp>
      <p:sp>
        <p:nvSpPr>
          <p:cNvPr id="11" name="TextBox 10">
            <a:extLst>
              <a:ext uri="{FF2B5EF4-FFF2-40B4-BE49-F238E27FC236}">
                <a16:creationId xmlns:a16="http://schemas.microsoft.com/office/drawing/2014/main" id="{78146DEC-B393-CD4D-095D-3879894E4132}"/>
              </a:ext>
            </a:extLst>
          </p:cNvPr>
          <p:cNvSpPr txBox="1"/>
          <p:nvPr/>
        </p:nvSpPr>
        <p:spPr>
          <a:xfrm>
            <a:off x="2770229" y="1501506"/>
            <a:ext cx="1298995" cy="969496"/>
          </a:xfrm>
          <a:prstGeom prst="rect">
            <a:avLst/>
          </a:prstGeom>
          <a:noFill/>
        </p:spPr>
        <p:txBody>
          <a:bodyPr wrap="square" lIns="0" tIns="0" rIns="0" bIns="0" rtlCol="0">
            <a:spAutoFit/>
          </a:bodyPr>
          <a:lstStyle/>
          <a:p>
            <a:pPr>
              <a:spcBef>
                <a:spcPts val="375"/>
              </a:spcBef>
            </a:pPr>
            <a:r>
              <a:rPr lang="en-US" sz="900" dirty="0"/>
              <a:t>Connecting to Edify is as easy as pulling the Analytics DB (database) credentials from Edify, meaning any user can easily access the data.</a:t>
            </a:r>
          </a:p>
        </p:txBody>
      </p:sp>
      <p:sp>
        <p:nvSpPr>
          <p:cNvPr id="6" name="Oval 5">
            <a:extLst>
              <a:ext uri="{FF2B5EF4-FFF2-40B4-BE49-F238E27FC236}">
                <a16:creationId xmlns:a16="http://schemas.microsoft.com/office/drawing/2014/main" id="{855064CF-8B03-BEF0-7687-7DF1DCE97C8F}"/>
              </a:ext>
            </a:extLst>
          </p:cNvPr>
          <p:cNvSpPr>
            <a:spLocks noChangeAspect="1"/>
          </p:cNvSpPr>
          <p:nvPr/>
        </p:nvSpPr>
        <p:spPr bwMode="gray">
          <a:xfrm>
            <a:off x="2494461" y="1501505"/>
            <a:ext cx="205817" cy="205817"/>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098195"/>
            <a:r>
              <a:rPr lang="en-US" sz="1200" dirty="0">
                <a:solidFill>
                  <a:schemeClr val="bg1"/>
                </a:solidFill>
                <a:latin typeface="+mj-lt"/>
              </a:rPr>
              <a:t>1</a:t>
            </a:r>
          </a:p>
        </p:txBody>
      </p:sp>
      <p:sp>
        <p:nvSpPr>
          <p:cNvPr id="12" name="TextBox 11">
            <a:extLst>
              <a:ext uri="{FF2B5EF4-FFF2-40B4-BE49-F238E27FC236}">
                <a16:creationId xmlns:a16="http://schemas.microsoft.com/office/drawing/2014/main" id="{E0E469BC-A0E9-6B64-9550-C173C7B4ADC1}"/>
              </a:ext>
            </a:extLst>
          </p:cNvPr>
          <p:cNvSpPr txBox="1"/>
          <p:nvPr/>
        </p:nvSpPr>
        <p:spPr>
          <a:xfrm>
            <a:off x="2770229" y="2575652"/>
            <a:ext cx="1298995" cy="830997"/>
          </a:xfrm>
          <a:prstGeom prst="rect">
            <a:avLst/>
          </a:prstGeom>
          <a:noFill/>
        </p:spPr>
        <p:txBody>
          <a:bodyPr wrap="square" lIns="0" tIns="0" rIns="0" bIns="0" rtlCol="0">
            <a:spAutoFit/>
          </a:bodyPr>
          <a:lstStyle/>
          <a:p>
            <a:pPr>
              <a:spcBef>
                <a:spcPts val="375"/>
              </a:spcBef>
            </a:pPr>
            <a:r>
              <a:rPr lang="en-US" sz="900" dirty="0"/>
              <a:t>The Edify connection gives you access to explore Quad tables as well as any sources that have been mapped to Edify.</a:t>
            </a:r>
          </a:p>
        </p:txBody>
      </p:sp>
      <p:sp>
        <p:nvSpPr>
          <p:cNvPr id="21" name="Oval 20">
            <a:extLst>
              <a:ext uri="{FF2B5EF4-FFF2-40B4-BE49-F238E27FC236}">
                <a16:creationId xmlns:a16="http://schemas.microsoft.com/office/drawing/2014/main" id="{81801B5F-9FB8-C430-327E-E77E7E16192C}"/>
              </a:ext>
            </a:extLst>
          </p:cNvPr>
          <p:cNvSpPr>
            <a:spLocks noChangeAspect="1"/>
          </p:cNvSpPr>
          <p:nvPr/>
        </p:nvSpPr>
        <p:spPr bwMode="gray">
          <a:xfrm>
            <a:off x="2491638" y="2567997"/>
            <a:ext cx="205817" cy="205817"/>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098195"/>
            <a:r>
              <a:rPr lang="en-US" sz="1200" dirty="0">
                <a:solidFill>
                  <a:schemeClr val="bg1"/>
                </a:solidFill>
                <a:latin typeface="+mj-lt"/>
              </a:rPr>
              <a:t>2</a:t>
            </a:r>
          </a:p>
        </p:txBody>
      </p:sp>
      <p:sp>
        <p:nvSpPr>
          <p:cNvPr id="14" name="TextBox 13">
            <a:extLst>
              <a:ext uri="{FF2B5EF4-FFF2-40B4-BE49-F238E27FC236}">
                <a16:creationId xmlns:a16="http://schemas.microsoft.com/office/drawing/2014/main" id="{D1E42AF7-113B-8989-9E91-6BBCBE1BDCAA}"/>
              </a:ext>
            </a:extLst>
          </p:cNvPr>
          <p:cNvSpPr txBox="1"/>
          <p:nvPr/>
        </p:nvSpPr>
        <p:spPr>
          <a:xfrm>
            <a:off x="2770229" y="3560235"/>
            <a:ext cx="1298995" cy="692497"/>
          </a:xfrm>
          <a:prstGeom prst="rect">
            <a:avLst/>
          </a:prstGeom>
          <a:noFill/>
        </p:spPr>
        <p:txBody>
          <a:bodyPr wrap="square" lIns="0" tIns="0" rIns="0" bIns="0" rtlCol="0">
            <a:spAutoFit/>
          </a:bodyPr>
          <a:lstStyle/>
          <a:p>
            <a:pPr>
              <a:spcBef>
                <a:spcPts val="375"/>
              </a:spcBef>
            </a:pPr>
            <a:r>
              <a:rPr lang="en-US" sz="900" dirty="0"/>
              <a:t>Rapid Insight allows you to connect to and combine data from many sources in one location.</a:t>
            </a:r>
          </a:p>
        </p:txBody>
      </p:sp>
      <p:sp>
        <p:nvSpPr>
          <p:cNvPr id="22" name="Oval 21">
            <a:extLst>
              <a:ext uri="{FF2B5EF4-FFF2-40B4-BE49-F238E27FC236}">
                <a16:creationId xmlns:a16="http://schemas.microsoft.com/office/drawing/2014/main" id="{73B93F80-3CB4-2919-357D-694DBAFDE45B}"/>
              </a:ext>
            </a:extLst>
          </p:cNvPr>
          <p:cNvSpPr>
            <a:spLocks noChangeAspect="1"/>
          </p:cNvSpPr>
          <p:nvPr/>
        </p:nvSpPr>
        <p:spPr bwMode="gray">
          <a:xfrm>
            <a:off x="2502016" y="3555908"/>
            <a:ext cx="205817" cy="205817"/>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098195"/>
            <a:r>
              <a:rPr lang="en-US" sz="1200" dirty="0">
                <a:solidFill>
                  <a:schemeClr val="bg1"/>
                </a:solidFill>
                <a:latin typeface="+mj-lt"/>
              </a:rPr>
              <a:t>3</a:t>
            </a:r>
          </a:p>
        </p:txBody>
      </p:sp>
      <p:pic>
        <p:nvPicPr>
          <p:cNvPr id="1026" name="Picture 2">
            <a:extLst>
              <a:ext uri="{FF2B5EF4-FFF2-40B4-BE49-F238E27FC236}">
                <a16:creationId xmlns:a16="http://schemas.microsoft.com/office/drawing/2014/main" id="{77D4CE4A-0E81-E978-6A3E-0B0777938E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6754"/>
          <a:stretch/>
        </p:blipFill>
        <p:spPr bwMode="auto">
          <a:xfrm>
            <a:off x="4235358" y="1398839"/>
            <a:ext cx="1845945" cy="113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5A70E33-9892-D1FC-B245-21E2F8483D7B}"/>
              </a:ext>
            </a:extLst>
          </p:cNvPr>
          <p:cNvSpPr/>
          <p:nvPr/>
        </p:nvSpPr>
        <p:spPr bwMode="gray">
          <a:xfrm>
            <a:off x="4243025" y="1407845"/>
            <a:ext cx="1853757" cy="1104708"/>
          </a:xfrm>
          <a:prstGeom prst="rect">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endParaRPr lang="en-US" sz="794" dirty="0"/>
          </a:p>
        </p:txBody>
      </p:sp>
    </p:spTree>
    <p:extLst>
      <p:ext uri="{BB962C8B-B14F-4D97-AF65-F5344CB8AC3E}">
        <p14:creationId xmlns:p14="http://schemas.microsoft.com/office/powerpoint/2010/main" val="71538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0A65F45-40C4-13B4-E44D-0DC98C9A4343}"/>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B7AF2D27-0514-3533-332D-B3578AA179BF}"/>
              </a:ext>
            </a:extLst>
          </p:cNvPr>
          <p:cNvSpPr>
            <a:spLocks noGrp="1"/>
          </p:cNvSpPr>
          <p:nvPr>
            <p:ph type="title"/>
          </p:nvPr>
        </p:nvSpPr>
        <p:spPr/>
        <p:txBody>
          <a:bodyPr/>
          <a:lstStyle/>
          <a:p>
            <a:r>
              <a:rPr lang="en-US" dirty="0"/>
              <a:t>Automating Routine Processes to Save Time</a:t>
            </a:r>
          </a:p>
        </p:txBody>
      </p:sp>
      <p:sp>
        <p:nvSpPr>
          <p:cNvPr id="4" name="Text Placeholder 3">
            <a:extLst>
              <a:ext uri="{FF2B5EF4-FFF2-40B4-BE49-F238E27FC236}">
                <a16:creationId xmlns:a16="http://schemas.microsoft.com/office/drawing/2014/main" id="{168CB4D2-F6D0-B841-ADAA-20F9E7A13625}"/>
              </a:ext>
            </a:extLst>
          </p:cNvPr>
          <p:cNvSpPr>
            <a:spLocks noGrp="1"/>
          </p:cNvSpPr>
          <p:nvPr>
            <p:ph type="body" sz="quarter" idx="15"/>
          </p:nvPr>
        </p:nvSpPr>
        <p:spPr/>
        <p:txBody>
          <a:bodyPr/>
          <a:lstStyle/>
          <a:p>
            <a:r>
              <a:rPr lang="en-US" dirty="0"/>
              <a:t>Build Reusable Workflows to Automate Reports in Construct</a:t>
            </a:r>
          </a:p>
        </p:txBody>
      </p:sp>
      <p:sp>
        <p:nvSpPr>
          <p:cNvPr id="18" name="Text Placeholder 17">
            <a:extLst>
              <a:ext uri="{FF2B5EF4-FFF2-40B4-BE49-F238E27FC236}">
                <a16:creationId xmlns:a16="http://schemas.microsoft.com/office/drawing/2014/main" id="{B9AD4564-0A78-E215-29B1-7B7E2E36DC46}"/>
              </a:ext>
            </a:extLst>
          </p:cNvPr>
          <p:cNvSpPr>
            <a:spLocks noGrp="1"/>
          </p:cNvSpPr>
          <p:nvPr>
            <p:ph type="body" sz="quarter" idx="19"/>
          </p:nvPr>
        </p:nvSpPr>
        <p:spPr/>
        <p:txBody>
          <a:bodyPr/>
          <a:lstStyle/>
          <a:p>
            <a:endParaRPr lang="en-US" dirty="0"/>
          </a:p>
        </p:txBody>
      </p:sp>
      <p:sp>
        <p:nvSpPr>
          <p:cNvPr id="16" name="Text Placeholder 5">
            <a:extLst>
              <a:ext uri="{FF2B5EF4-FFF2-40B4-BE49-F238E27FC236}">
                <a16:creationId xmlns:a16="http://schemas.microsoft.com/office/drawing/2014/main" id="{422C50F7-5B36-1794-DA1C-61C51AC4B67D}"/>
              </a:ext>
            </a:extLst>
          </p:cNvPr>
          <p:cNvSpPr>
            <a:spLocks noGrp="1"/>
          </p:cNvSpPr>
          <p:nvPr>
            <p:ph type="body" sz="quarter" idx="18"/>
          </p:nvPr>
        </p:nvSpPr>
        <p:spPr>
          <a:xfrm>
            <a:off x="4111256" y="4677489"/>
            <a:ext cx="2289544" cy="123111"/>
          </a:xfrm>
        </p:spPr>
        <p:txBody>
          <a:bodyPr/>
          <a:lstStyle/>
          <a:p>
            <a:pPr algn="r"/>
            <a:r>
              <a:rPr lang="en-US" dirty="0"/>
              <a:t>Sources: Edify and Rapid Insight</a:t>
            </a:r>
          </a:p>
        </p:txBody>
      </p:sp>
      <p:pic>
        <p:nvPicPr>
          <p:cNvPr id="9" name="Picture 8">
            <a:extLst>
              <a:ext uri="{FF2B5EF4-FFF2-40B4-BE49-F238E27FC236}">
                <a16:creationId xmlns:a16="http://schemas.microsoft.com/office/drawing/2014/main" id="{3466E46C-FFA9-DCEC-5CBA-0164FBE424C7}"/>
              </a:ext>
            </a:extLst>
          </p:cNvPr>
          <p:cNvPicPr>
            <a:picLocks noChangeAspect="1"/>
          </p:cNvPicPr>
          <p:nvPr/>
        </p:nvPicPr>
        <p:blipFill>
          <a:blip r:embed="rId3"/>
          <a:stretch>
            <a:fillRect/>
          </a:stretch>
        </p:blipFill>
        <p:spPr>
          <a:xfrm>
            <a:off x="339412" y="1431327"/>
            <a:ext cx="2664538" cy="1757165"/>
          </a:xfrm>
          <a:prstGeom prst="rect">
            <a:avLst/>
          </a:prstGeom>
          <a:ln w="57150">
            <a:solidFill>
              <a:schemeClr val="bg2"/>
            </a:solidFill>
          </a:ln>
        </p:spPr>
      </p:pic>
      <p:sp>
        <p:nvSpPr>
          <p:cNvPr id="7" name="TextBox 6">
            <a:extLst>
              <a:ext uri="{FF2B5EF4-FFF2-40B4-BE49-F238E27FC236}">
                <a16:creationId xmlns:a16="http://schemas.microsoft.com/office/drawing/2014/main" id="{24E3C728-3E18-C05C-BEC2-A59017C59FFC}"/>
              </a:ext>
            </a:extLst>
          </p:cNvPr>
          <p:cNvSpPr txBox="1"/>
          <p:nvPr/>
        </p:nvSpPr>
        <p:spPr>
          <a:xfrm>
            <a:off x="3456816" y="2678196"/>
            <a:ext cx="2169103" cy="103913"/>
          </a:xfrm>
          <a:prstGeom prst="rect">
            <a:avLst/>
          </a:prstGeom>
          <a:noFill/>
        </p:spPr>
        <p:txBody>
          <a:bodyPr wrap="square" lIns="0" tIns="0" rIns="0" bIns="0" rtlCol="0">
            <a:spAutoFit/>
          </a:bodyPr>
          <a:lstStyle/>
          <a:p>
            <a:pPr marL="128639" indent="-128639">
              <a:spcBef>
                <a:spcPts val="375"/>
              </a:spcBef>
              <a:buFont typeface="Arial" panose="020B0604020202020204" pitchFamily="34" charset="0"/>
              <a:buChar char="•"/>
            </a:pPr>
            <a:endParaRPr lang="en-US" sz="675" dirty="0"/>
          </a:p>
        </p:txBody>
      </p:sp>
      <p:sp>
        <p:nvSpPr>
          <p:cNvPr id="29" name="Rectangle 28">
            <a:extLst>
              <a:ext uri="{FF2B5EF4-FFF2-40B4-BE49-F238E27FC236}">
                <a16:creationId xmlns:a16="http://schemas.microsoft.com/office/drawing/2014/main" id="{BB662A2C-D6DC-92FF-DEAB-9E637CC99711}"/>
              </a:ext>
            </a:extLst>
          </p:cNvPr>
          <p:cNvSpPr/>
          <p:nvPr/>
        </p:nvSpPr>
        <p:spPr>
          <a:xfrm>
            <a:off x="3353176" y="1878218"/>
            <a:ext cx="2664537" cy="660113"/>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375"/>
              </a:spcBef>
            </a:pPr>
            <a:endParaRPr lang="en-US" sz="675" dirty="0"/>
          </a:p>
        </p:txBody>
      </p:sp>
      <p:sp>
        <p:nvSpPr>
          <p:cNvPr id="31" name="Rectangle 30">
            <a:extLst>
              <a:ext uri="{FF2B5EF4-FFF2-40B4-BE49-F238E27FC236}">
                <a16:creationId xmlns:a16="http://schemas.microsoft.com/office/drawing/2014/main" id="{F32FC934-D55D-3669-3A53-C3102992E7FE}"/>
              </a:ext>
            </a:extLst>
          </p:cNvPr>
          <p:cNvSpPr/>
          <p:nvPr/>
        </p:nvSpPr>
        <p:spPr>
          <a:xfrm>
            <a:off x="3349153" y="2630693"/>
            <a:ext cx="2664537" cy="1479652"/>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75"/>
              </a:spcBef>
            </a:pPr>
            <a:endParaRPr lang="en-US" sz="675" dirty="0"/>
          </a:p>
          <a:p>
            <a:pPr>
              <a:spcBef>
                <a:spcPts val="375"/>
              </a:spcBef>
            </a:pPr>
            <a:r>
              <a:rPr lang="en-US" sz="675" dirty="0"/>
              <a:t>	</a:t>
            </a:r>
          </a:p>
          <a:p>
            <a:pPr marL="128639" indent="-128639">
              <a:spcBef>
                <a:spcPts val="375"/>
              </a:spcBef>
              <a:buFont typeface="Arial" panose="020B0604020202020204" pitchFamily="34" charset="0"/>
              <a:buChar char="•"/>
            </a:pPr>
            <a:endParaRPr lang="en-US" sz="675" dirty="0"/>
          </a:p>
        </p:txBody>
      </p:sp>
      <p:sp>
        <p:nvSpPr>
          <p:cNvPr id="12" name="TextBox 11">
            <a:extLst>
              <a:ext uri="{FF2B5EF4-FFF2-40B4-BE49-F238E27FC236}">
                <a16:creationId xmlns:a16="http://schemas.microsoft.com/office/drawing/2014/main" id="{D9E08DE8-FFE7-38C7-C048-D96422AEA754}"/>
              </a:ext>
            </a:extLst>
          </p:cNvPr>
          <p:cNvSpPr txBox="1"/>
          <p:nvPr/>
        </p:nvSpPr>
        <p:spPr>
          <a:xfrm>
            <a:off x="3530844" y="1979059"/>
            <a:ext cx="2325611" cy="656590"/>
          </a:xfrm>
          <a:prstGeom prst="rect">
            <a:avLst/>
          </a:prstGeom>
          <a:noFill/>
        </p:spPr>
        <p:txBody>
          <a:bodyPr wrap="square" lIns="0" tIns="0" rIns="0" bIns="0" rtlCol="0">
            <a:spAutoFit/>
          </a:bodyPr>
          <a:lstStyle/>
          <a:p>
            <a:pPr>
              <a:spcBef>
                <a:spcPts val="375"/>
              </a:spcBef>
            </a:pPr>
            <a:r>
              <a:rPr lang="en-US" sz="900" b="1" dirty="0">
                <a:solidFill>
                  <a:schemeClr val="bg1"/>
                </a:solidFill>
              </a:rPr>
              <a:t>No Code Required (But Can Be Integrated)</a:t>
            </a:r>
          </a:p>
          <a:p>
            <a:pPr>
              <a:spcBef>
                <a:spcPts val="375"/>
              </a:spcBef>
            </a:pPr>
            <a:r>
              <a:rPr lang="en-US" sz="900" dirty="0">
                <a:solidFill>
                  <a:schemeClr val="bg1"/>
                </a:solidFill>
              </a:rPr>
              <a:t>Easy to share and interpret</a:t>
            </a:r>
          </a:p>
          <a:p>
            <a:pPr>
              <a:spcBef>
                <a:spcPts val="375"/>
              </a:spcBef>
            </a:pPr>
            <a:endParaRPr lang="en-US" sz="900" dirty="0" err="1">
              <a:solidFill>
                <a:schemeClr val="bg1"/>
              </a:solidFill>
            </a:endParaRPr>
          </a:p>
        </p:txBody>
      </p:sp>
      <p:sp>
        <p:nvSpPr>
          <p:cNvPr id="13" name="TextBox 12">
            <a:extLst>
              <a:ext uri="{FF2B5EF4-FFF2-40B4-BE49-F238E27FC236}">
                <a16:creationId xmlns:a16="http://schemas.microsoft.com/office/drawing/2014/main" id="{0874154E-EC24-0424-C340-26570BFCA0F7}"/>
              </a:ext>
            </a:extLst>
          </p:cNvPr>
          <p:cNvSpPr txBox="1"/>
          <p:nvPr/>
        </p:nvSpPr>
        <p:spPr>
          <a:xfrm>
            <a:off x="3530843" y="2718007"/>
            <a:ext cx="2325611" cy="1072088"/>
          </a:xfrm>
          <a:prstGeom prst="rect">
            <a:avLst/>
          </a:prstGeom>
          <a:noFill/>
        </p:spPr>
        <p:txBody>
          <a:bodyPr wrap="square" lIns="0" tIns="0" rIns="0" bIns="0" rtlCol="0">
            <a:spAutoFit/>
          </a:bodyPr>
          <a:lstStyle/>
          <a:p>
            <a:pPr>
              <a:spcBef>
                <a:spcPts val="375"/>
              </a:spcBef>
            </a:pPr>
            <a:r>
              <a:rPr lang="en-US" sz="900" b="1" dirty="0">
                <a:solidFill>
                  <a:schemeClr val="bg1"/>
                </a:solidFill>
              </a:rPr>
              <a:t>Reusable Workflows </a:t>
            </a:r>
          </a:p>
          <a:p>
            <a:pPr marL="171450" indent="-171450">
              <a:spcBef>
                <a:spcPts val="375"/>
              </a:spcBef>
              <a:buFont typeface="Arial" panose="020B0604020202020204" pitchFamily="34" charset="0"/>
              <a:buChar char="•"/>
            </a:pPr>
            <a:r>
              <a:rPr lang="en-US" sz="900" dirty="0">
                <a:solidFill>
                  <a:schemeClr val="bg1"/>
                </a:solidFill>
              </a:rPr>
              <a:t>Ideal for routine reports so you never have to start from scratch</a:t>
            </a:r>
          </a:p>
          <a:p>
            <a:pPr marL="171450" indent="-171450">
              <a:spcBef>
                <a:spcPts val="375"/>
              </a:spcBef>
              <a:buFont typeface="Arial" panose="020B0604020202020204" pitchFamily="34" charset="0"/>
              <a:buChar char="•"/>
            </a:pPr>
            <a:r>
              <a:rPr lang="en-US" sz="900" dirty="0">
                <a:solidFill>
                  <a:schemeClr val="bg1"/>
                </a:solidFill>
              </a:rPr>
              <a:t>Refresh your data and make quick process adjustments without needing to sift through lines of code or remembering a click path</a:t>
            </a:r>
          </a:p>
        </p:txBody>
      </p:sp>
      <p:sp>
        <p:nvSpPr>
          <p:cNvPr id="26" name="Rectangle 25">
            <a:extLst>
              <a:ext uri="{FF2B5EF4-FFF2-40B4-BE49-F238E27FC236}">
                <a16:creationId xmlns:a16="http://schemas.microsoft.com/office/drawing/2014/main" id="{71DE1CA7-3BEA-1EB4-83A6-988911DD5C01}"/>
              </a:ext>
            </a:extLst>
          </p:cNvPr>
          <p:cNvSpPr/>
          <p:nvPr/>
        </p:nvSpPr>
        <p:spPr>
          <a:xfrm>
            <a:off x="3361381" y="1210376"/>
            <a:ext cx="2664537" cy="569314"/>
          </a:xfrm>
          <a:prstGeom prst="rect">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spcBef>
                <a:spcPts val="375"/>
              </a:spcBef>
            </a:pPr>
            <a:endParaRPr lang="en-US" sz="600" dirty="0">
              <a:solidFill>
                <a:schemeClr val="bg1"/>
              </a:solidFill>
            </a:endParaRPr>
          </a:p>
        </p:txBody>
      </p:sp>
      <p:sp>
        <p:nvSpPr>
          <p:cNvPr id="11" name="TextBox 10">
            <a:extLst>
              <a:ext uri="{FF2B5EF4-FFF2-40B4-BE49-F238E27FC236}">
                <a16:creationId xmlns:a16="http://schemas.microsoft.com/office/drawing/2014/main" id="{DC956CF9-B528-45E0-C3DF-24511AC9771E}"/>
              </a:ext>
            </a:extLst>
          </p:cNvPr>
          <p:cNvSpPr txBox="1"/>
          <p:nvPr/>
        </p:nvSpPr>
        <p:spPr>
          <a:xfrm>
            <a:off x="3505900" y="1286298"/>
            <a:ext cx="2255842" cy="466794"/>
          </a:xfrm>
          <a:prstGeom prst="rect">
            <a:avLst/>
          </a:prstGeom>
          <a:noFill/>
        </p:spPr>
        <p:txBody>
          <a:bodyPr wrap="square" lIns="0" tIns="0" rIns="0" bIns="0" rtlCol="0">
            <a:spAutoFit/>
          </a:bodyPr>
          <a:lstStyle/>
          <a:p>
            <a:pPr>
              <a:spcBef>
                <a:spcPts val="375"/>
              </a:spcBef>
            </a:pPr>
            <a:r>
              <a:rPr lang="en-US" sz="900" b="1" dirty="0">
                <a:solidFill>
                  <a:schemeClr val="bg1"/>
                </a:solidFill>
              </a:rPr>
              <a:t>Schedule reports</a:t>
            </a:r>
          </a:p>
          <a:p>
            <a:pPr>
              <a:spcBef>
                <a:spcPts val="375"/>
              </a:spcBef>
            </a:pPr>
            <a:r>
              <a:rPr lang="en-US" sz="900" dirty="0">
                <a:solidFill>
                  <a:schemeClr val="bg1"/>
                </a:solidFill>
              </a:rPr>
              <a:t>Refresh data automatically on a scheduled cadence</a:t>
            </a:r>
            <a:endParaRPr lang="en-US" sz="900" dirty="0"/>
          </a:p>
        </p:txBody>
      </p:sp>
      <p:sp>
        <p:nvSpPr>
          <p:cNvPr id="15" name="Isosceles Triangle 14">
            <a:extLst>
              <a:ext uri="{FF2B5EF4-FFF2-40B4-BE49-F238E27FC236}">
                <a16:creationId xmlns:a16="http://schemas.microsoft.com/office/drawing/2014/main" id="{E160983F-75DF-D309-CE55-3EA5313F22B1}"/>
              </a:ext>
            </a:extLst>
          </p:cNvPr>
          <p:cNvSpPr/>
          <p:nvPr/>
        </p:nvSpPr>
        <p:spPr bwMode="gray">
          <a:xfrm rot="5400000">
            <a:off x="3234716" y="1377428"/>
            <a:ext cx="220950" cy="173197"/>
          </a:xfrm>
          <a:prstGeom prst="triangle">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endParaRPr lang="en-US" sz="794"/>
          </a:p>
        </p:txBody>
      </p:sp>
      <p:sp>
        <p:nvSpPr>
          <p:cNvPr id="6" name="Isosceles Triangle 5">
            <a:extLst>
              <a:ext uri="{FF2B5EF4-FFF2-40B4-BE49-F238E27FC236}">
                <a16:creationId xmlns:a16="http://schemas.microsoft.com/office/drawing/2014/main" id="{33BC292B-8EDB-FDF6-A27C-01F7756B827A}"/>
              </a:ext>
            </a:extLst>
          </p:cNvPr>
          <p:cNvSpPr/>
          <p:nvPr/>
        </p:nvSpPr>
        <p:spPr bwMode="gray">
          <a:xfrm rot="5400000">
            <a:off x="3234716" y="2717032"/>
            <a:ext cx="220950" cy="173197"/>
          </a:xfrm>
          <a:prstGeom prst="triangle">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endParaRPr lang="en-US" sz="794"/>
          </a:p>
        </p:txBody>
      </p:sp>
      <p:sp>
        <p:nvSpPr>
          <p:cNvPr id="17" name="Isosceles Triangle 16">
            <a:extLst>
              <a:ext uri="{FF2B5EF4-FFF2-40B4-BE49-F238E27FC236}">
                <a16:creationId xmlns:a16="http://schemas.microsoft.com/office/drawing/2014/main" id="{9A9AD9EC-CC46-2CA7-2A08-50753E899294}"/>
              </a:ext>
            </a:extLst>
          </p:cNvPr>
          <p:cNvSpPr/>
          <p:nvPr/>
        </p:nvSpPr>
        <p:spPr bwMode="gray">
          <a:xfrm rot="5400000">
            <a:off x="3234716" y="2035587"/>
            <a:ext cx="220950" cy="173197"/>
          </a:xfrm>
          <a:prstGeom prst="triangle">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endParaRPr lang="en-US" sz="794"/>
          </a:p>
        </p:txBody>
      </p:sp>
    </p:spTree>
    <p:extLst>
      <p:ext uri="{BB962C8B-B14F-4D97-AF65-F5344CB8AC3E}">
        <p14:creationId xmlns:p14="http://schemas.microsoft.com/office/powerpoint/2010/main" val="307413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12" grpId="0"/>
      <p:bldP spid="13" grpId="0"/>
      <p:bldP spid="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CFBD5C-CA3C-7344-E14C-053BA5243A89}"/>
              </a:ext>
            </a:extLst>
          </p:cNvPr>
          <p:cNvSpPr>
            <a:spLocks noGrp="1"/>
          </p:cNvSpPr>
          <p:nvPr>
            <p:ph type="title"/>
          </p:nvPr>
        </p:nvSpPr>
        <p:spPr/>
        <p:txBody>
          <a:bodyPr/>
          <a:lstStyle/>
          <a:p>
            <a:r>
              <a:rPr lang="en-US" dirty="0"/>
              <a:t>Save Time with IPEDS Formatting in Construct</a:t>
            </a:r>
          </a:p>
        </p:txBody>
      </p:sp>
      <p:sp>
        <p:nvSpPr>
          <p:cNvPr id="8" name="Text Placeholder 7">
            <a:extLst>
              <a:ext uri="{FF2B5EF4-FFF2-40B4-BE49-F238E27FC236}">
                <a16:creationId xmlns:a16="http://schemas.microsoft.com/office/drawing/2014/main" id="{9653CD7E-4FDC-4FBC-36A1-6B975BB5666D}"/>
              </a:ext>
            </a:extLst>
          </p:cNvPr>
          <p:cNvSpPr>
            <a:spLocks noGrp="1"/>
          </p:cNvSpPr>
          <p:nvPr>
            <p:ph type="body" sz="quarter" idx="15"/>
          </p:nvPr>
        </p:nvSpPr>
        <p:spPr/>
        <p:txBody>
          <a:bodyPr/>
          <a:lstStyle/>
          <a:p>
            <a:r>
              <a:rPr lang="en-US" sz="1200" dirty="0"/>
              <a:t>Create an Automated Process to Prepare IPEDS Data</a:t>
            </a:r>
          </a:p>
        </p:txBody>
      </p:sp>
      <p:sp>
        <p:nvSpPr>
          <p:cNvPr id="10" name="Text Placeholder 9">
            <a:extLst>
              <a:ext uri="{FF2B5EF4-FFF2-40B4-BE49-F238E27FC236}">
                <a16:creationId xmlns:a16="http://schemas.microsoft.com/office/drawing/2014/main" id="{D7135A9B-8A0D-B634-029C-074BD15E4D59}"/>
              </a:ext>
            </a:extLst>
          </p:cNvPr>
          <p:cNvSpPr>
            <a:spLocks noGrp="1"/>
          </p:cNvSpPr>
          <p:nvPr>
            <p:ph type="body" sz="quarter" idx="18"/>
          </p:nvPr>
        </p:nvSpPr>
        <p:spPr>
          <a:xfrm>
            <a:off x="3892318" y="4677489"/>
            <a:ext cx="2289544" cy="123111"/>
          </a:xfrm>
        </p:spPr>
        <p:txBody>
          <a:bodyPr/>
          <a:lstStyle/>
          <a:p>
            <a:pPr algn="r"/>
            <a:r>
              <a:rPr lang="en-US" sz="500" dirty="0"/>
              <a:t>Source: Rapid Insight.</a:t>
            </a:r>
          </a:p>
        </p:txBody>
      </p:sp>
      <p:sp>
        <p:nvSpPr>
          <p:cNvPr id="12" name="TextBox 11">
            <a:extLst>
              <a:ext uri="{FF2B5EF4-FFF2-40B4-BE49-F238E27FC236}">
                <a16:creationId xmlns:a16="http://schemas.microsoft.com/office/drawing/2014/main" id="{763DC3C9-D9D1-BAA7-8871-E1C2483C90F7}"/>
              </a:ext>
            </a:extLst>
          </p:cNvPr>
          <p:cNvSpPr txBox="1"/>
          <p:nvPr/>
        </p:nvSpPr>
        <p:spPr>
          <a:xfrm>
            <a:off x="3559810" y="1301270"/>
            <a:ext cx="2622051" cy="754053"/>
          </a:xfrm>
          <a:prstGeom prst="rect">
            <a:avLst/>
          </a:prstGeom>
          <a:noFill/>
        </p:spPr>
        <p:txBody>
          <a:bodyPr wrap="square" lIns="91440" tIns="45720" rIns="91440" bIns="45720" anchor="t">
            <a:spAutoFit/>
          </a:bodyPr>
          <a:lstStyle/>
          <a:p>
            <a:pPr>
              <a:spcAft>
                <a:spcPts val="600"/>
              </a:spcAft>
            </a:pPr>
            <a:r>
              <a:rPr lang="en-US" sz="950" b="1" dirty="0"/>
              <a:t>Direct-to-Portal Upload</a:t>
            </a:r>
          </a:p>
          <a:p>
            <a:pPr>
              <a:spcAft>
                <a:spcPts val="600"/>
              </a:spcAft>
            </a:pPr>
            <a:r>
              <a:rPr lang="en-US" sz="950" dirty="0"/>
              <a:t>Format IPEDS data as fixed-width files for seamless upload into the IPEDS submission portal.</a:t>
            </a:r>
          </a:p>
        </p:txBody>
      </p:sp>
      <p:sp>
        <p:nvSpPr>
          <p:cNvPr id="13" name="L-Shape 12">
            <a:extLst>
              <a:ext uri="{FF2B5EF4-FFF2-40B4-BE49-F238E27FC236}">
                <a16:creationId xmlns:a16="http://schemas.microsoft.com/office/drawing/2014/main" id="{0DEB5E2C-58BF-96B4-70E1-6DE527369082}"/>
              </a:ext>
              <a:ext uri="{C183D7F6-B498-43B3-948B-1728B52AA6E4}">
                <adec:decorative xmlns:adec="http://schemas.microsoft.com/office/drawing/2017/decorative" val="1"/>
              </a:ext>
            </a:extLst>
          </p:cNvPr>
          <p:cNvSpPr/>
          <p:nvPr/>
        </p:nvSpPr>
        <p:spPr bwMode="gray">
          <a:xfrm rot="18900000">
            <a:off x="3430729" y="1382187"/>
            <a:ext cx="139599" cy="75861"/>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14" name="L-Shape 13">
            <a:extLst>
              <a:ext uri="{FF2B5EF4-FFF2-40B4-BE49-F238E27FC236}">
                <a16:creationId xmlns:a16="http://schemas.microsoft.com/office/drawing/2014/main" id="{8693DA40-928C-B289-36EC-9F557014D4EF}"/>
              </a:ext>
              <a:ext uri="{C183D7F6-B498-43B3-948B-1728B52AA6E4}">
                <adec:decorative xmlns:adec="http://schemas.microsoft.com/office/drawing/2017/decorative" val="1"/>
              </a:ext>
            </a:extLst>
          </p:cNvPr>
          <p:cNvSpPr/>
          <p:nvPr/>
        </p:nvSpPr>
        <p:spPr bwMode="gray">
          <a:xfrm rot="18900000">
            <a:off x="3430729" y="2355652"/>
            <a:ext cx="139599" cy="75861"/>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15" name="L-Shape 14">
            <a:extLst>
              <a:ext uri="{FF2B5EF4-FFF2-40B4-BE49-F238E27FC236}">
                <a16:creationId xmlns:a16="http://schemas.microsoft.com/office/drawing/2014/main" id="{16AAEBED-C580-B037-65E0-FC91D01A5921}"/>
              </a:ext>
              <a:ext uri="{C183D7F6-B498-43B3-948B-1728B52AA6E4}">
                <adec:decorative xmlns:adec="http://schemas.microsoft.com/office/drawing/2017/decorative" val="1"/>
              </a:ext>
            </a:extLst>
          </p:cNvPr>
          <p:cNvSpPr/>
          <p:nvPr/>
        </p:nvSpPr>
        <p:spPr bwMode="gray">
          <a:xfrm rot="18900000">
            <a:off x="3430729" y="3323782"/>
            <a:ext cx="139599" cy="75861"/>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grpSp>
        <p:nvGrpSpPr>
          <p:cNvPr id="17" name="Group 16">
            <a:extLst>
              <a:ext uri="{FF2B5EF4-FFF2-40B4-BE49-F238E27FC236}">
                <a16:creationId xmlns:a16="http://schemas.microsoft.com/office/drawing/2014/main" id="{FB2BBC8B-9274-51F1-3A72-EF2FE790C786}"/>
              </a:ext>
            </a:extLst>
          </p:cNvPr>
          <p:cNvGrpSpPr/>
          <p:nvPr/>
        </p:nvGrpSpPr>
        <p:grpSpPr>
          <a:xfrm>
            <a:off x="289166" y="1346834"/>
            <a:ext cx="2812157" cy="2305866"/>
            <a:chOff x="277813" y="1169188"/>
            <a:chExt cx="3588431" cy="2942381"/>
          </a:xfrm>
        </p:grpSpPr>
        <p:pic>
          <p:nvPicPr>
            <p:cNvPr id="19" name="Picture 18">
              <a:extLst>
                <a:ext uri="{FF2B5EF4-FFF2-40B4-BE49-F238E27FC236}">
                  <a16:creationId xmlns:a16="http://schemas.microsoft.com/office/drawing/2014/main" id="{317EB4F8-300F-3066-3FCC-D58EBA7F12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13" y="1169188"/>
              <a:ext cx="3588431" cy="2942381"/>
            </a:xfrm>
            <a:prstGeom prst="rect">
              <a:avLst/>
            </a:prstGeom>
          </p:spPr>
        </p:pic>
        <p:sp>
          <p:nvSpPr>
            <p:cNvPr id="20" name="Rectangle 19">
              <a:extLst>
                <a:ext uri="{FF2B5EF4-FFF2-40B4-BE49-F238E27FC236}">
                  <a16:creationId xmlns:a16="http://schemas.microsoft.com/office/drawing/2014/main" id="{D5A49EE7-EC89-C6A9-CFA9-302667A1C3B9}"/>
                </a:ext>
              </a:extLst>
            </p:cNvPr>
            <p:cNvSpPr/>
            <p:nvPr/>
          </p:nvSpPr>
          <p:spPr bwMode="gray">
            <a:xfrm>
              <a:off x="430864" y="1306258"/>
              <a:ext cx="3282329" cy="1876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1" name="TextBox 20">
            <a:extLst>
              <a:ext uri="{FF2B5EF4-FFF2-40B4-BE49-F238E27FC236}">
                <a16:creationId xmlns:a16="http://schemas.microsoft.com/office/drawing/2014/main" id="{F0B5B999-DCE4-55C2-6284-FB5F115A51A7}"/>
              </a:ext>
            </a:extLst>
          </p:cNvPr>
          <p:cNvSpPr txBox="1"/>
          <p:nvPr/>
        </p:nvSpPr>
        <p:spPr>
          <a:xfrm>
            <a:off x="3559811" y="2280583"/>
            <a:ext cx="2622050" cy="754053"/>
          </a:xfrm>
          <a:prstGeom prst="rect">
            <a:avLst/>
          </a:prstGeom>
          <a:noFill/>
        </p:spPr>
        <p:txBody>
          <a:bodyPr wrap="square" lIns="91440" tIns="45720" rIns="91440" bIns="45720" anchor="t">
            <a:spAutoFit/>
          </a:bodyPr>
          <a:lstStyle/>
          <a:p>
            <a:pPr>
              <a:spcAft>
                <a:spcPts val="600"/>
              </a:spcAft>
            </a:pPr>
            <a:r>
              <a:rPr lang="en-US" sz="950" b="1" dirty="0"/>
              <a:t>Efficiency and Accuracy</a:t>
            </a:r>
          </a:p>
          <a:p>
            <a:pPr>
              <a:spcAft>
                <a:spcPts val="600"/>
              </a:spcAft>
            </a:pPr>
            <a:r>
              <a:rPr lang="en-US" sz="950" dirty="0"/>
              <a:t>Reduce manual work and human error by importing data with a repeatable, automated process.</a:t>
            </a:r>
          </a:p>
        </p:txBody>
      </p:sp>
      <p:sp>
        <p:nvSpPr>
          <p:cNvPr id="22" name="TextBox 21">
            <a:extLst>
              <a:ext uri="{FF2B5EF4-FFF2-40B4-BE49-F238E27FC236}">
                <a16:creationId xmlns:a16="http://schemas.microsoft.com/office/drawing/2014/main" id="{6891A59C-30C0-1161-A919-410114E87F97}"/>
              </a:ext>
            </a:extLst>
          </p:cNvPr>
          <p:cNvSpPr txBox="1"/>
          <p:nvPr/>
        </p:nvSpPr>
        <p:spPr>
          <a:xfrm>
            <a:off x="3559810" y="3248713"/>
            <a:ext cx="2563178" cy="900246"/>
          </a:xfrm>
          <a:prstGeom prst="rect">
            <a:avLst/>
          </a:prstGeom>
          <a:noFill/>
        </p:spPr>
        <p:txBody>
          <a:bodyPr wrap="square" lIns="91440" tIns="45720" rIns="91440" bIns="45720" anchor="t">
            <a:spAutoFit/>
          </a:bodyPr>
          <a:lstStyle/>
          <a:p>
            <a:pPr>
              <a:spcAft>
                <a:spcPts val="600"/>
              </a:spcAft>
            </a:pPr>
            <a:r>
              <a:rPr lang="en-US" sz="950" b="1" dirty="0"/>
              <a:t>Reusable and Always Updated</a:t>
            </a:r>
          </a:p>
          <a:p>
            <a:pPr>
              <a:spcAft>
                <a:spcPts val="600"/>
              </a:spcAft>
            </a:pPr>
            <a:r>
              <a:rPr lang="en-US" sz="950" dirty="0"/>
              <a:t>Apply current IPEDS formatting rules from the RI Collaborative Cloud and easily re-use the workflow each submission cycle.</a:t>
            </a:r>
          </a:p>
        </p:txBody>
      </p:sp>
      <p:sp>
        <p:nvSpPr>
          <p:cNvPr id="3" name="Rectangle 2">
            <a:extLst>
              <a:ext uri="{FF2B5EF4-FFF2-40B4-BE49-F238E27FC236}">
                <a16:creationId xmlns:a16="http://schemas.microsoft.com/office/drawing/2014/main" id="{CD699438-C2A3-C0B5-AA4D-06B9C41BB9C0}"/>
              </a:ext>
            </a:extLst>
          </p:cNvPr>
          <p:cNvSpPr/>
          <p:nvPr/>
        </p:nvSpPr>
        <p:spPr bwMode="gray">
          <a:xfrm>
            <a:off x="354169" y="1421453"/>
            <a:ext cx="2627212" cy="160239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a:extLst>
              <a:ext uri="{FF2B5EF4-FFF2-40B4-BE49-F238E27FC236}">
                <a16:creationId xmlns:a16="http://schemas.microsoft.com/office/drawing/2014/main" id="{B838A137-A9D9-C1E2-2188-8C99AC08748E}"/>
              </a:ext>
            </a:extLst>
          </p:cNvPr>
          <p:cNvSpPr txBox="1"/>
          <p:nvPr/>
        </p:nvSpPr>
        <p:spPr>
          <a:xfrm>
            <a:off x="-2715926" y="842398"/>
            <a:ext cx="2486820" cy="3108543"/>
          </a:xfrm>
          <a:prstGeom prst="rect">
            <a:avLst/>
          </a:prstGeom>
          <a:solidFill>
            <a:srgbClr val="92D050"/>
          </a:solidFill>
        </p:spPr>
        <p:txBody>
          <a:bodyPr wrap="square" lIns="91440" tIns="45720" rIns="91440" bIns="45720" anchor="t">
            <a:spAutoFit/>
          </a:bodyPr>
          <a:lstStyle/>
          <a:p>
            <a:pPr>
              <a:spcAft>
                <a:spcPts val="600"/>
              </a:spcAft>
            </a:pPr>
            <a:r>
              <a:rPr lang="en-US" sz="950" b="1" dirty="0"/>
              <a:t>Replace NSC with IPEDS</a:t>
            </a:r>
          </a:p>
          <a:p>
            <a:pPr marL="171450" indent="-171450">
              <a:spcAft>
                <a:spcPts val="600"/>
              </a:spcAft>
              <a:buFont typeface="Arial" panose="020B0604020202020204" pitchFamily="34" charset="0"/>
              <a:buChar char="•"/>
            </a:pPr>
            <a:r>
              <a:rPr lang="en-US" sz="950" dirty="0"/>
              <a:t>Format IPEDS data as a fixed width file to upload directly into the IPEDS submission portal</a:t>
            </a:r>
          </a:p>
          <a:p>
            <a:pPr marL="171450" indent="-171450">
              <a:spcAft>
                <a:spcPts val="600"/>
              </a:spcAft>
              <a:buFont typeface="Arial" panose="020B0604020202020204" pitchFamily="34" charset="0"/>
              <a:buChar char="•"/>
            </a:pPr>
            <a:r>
              <a:rPr lang="en-US" sz="950" dirty="0"/>
              <a:t>Save time and manual efforts by importing data which is more efficient and less prone to human error</a:t>
            </a:r>
          </a:p>
          <a:p>
            <a:pPr marL="171450" indent="-171450">
              <a:spcAft>
                <a:spcPts val="600"/>
              </a:spcAft>
              <a:buFont typeface="Arial" panose="020B0604020202020204" pitchFamily="34" charset="0"/>
              <a:buChar char="•"/>
            </a:pPr>
            <a:r>
              <a:rPr lang="en-US" sz="950" dirty="0"/>
              <a:t>Download and apply formatting requirements directly from the RI Collaborative cloud (updated for each survey and submission cycle)</a:t>
            </a:r>
          </a:p>
          <a:p>
            <a:pPr marL="171450" indent="-171450">
              <a:spcAft>
                <a:spcPts val="600"/>
              </a:spcAft>
              <a:buFont typeface="Arial" panose="020B0604020202020204" pitchFamily="34" charset="0"/>
              <a:buChar char="•"/>
            </a:pPr>
            <a:r>
              <a:rPr lang="en-US" sz="950" dirty="0"/>
              <a:t>Easily make updates and re-use your data preparation workflow each year instead of starting from scratch</a:t>
            </a:r>
          </a:p>
          <a:p>
            <a:pPr marL="171450" indent="-171450">
              <a:spcAft>
                <a:spcPts val="600"/>
              </a:spcAft>
              <a:buFont typeface="Arial" panose="020B0604020202020204" pitchFamily="34" charset="0"/>
              <a:buChar char="•"/>
            </a:pPr>
            <a:r>
              <a:rPr lang="en-US" sz="950" dirty="0"/>
              <a:t>Partner with RI SL to save time on IPEDS reporting</a:t>
            </a:r>
          </a:p>
        </p:txBody>
      </p:sp>
      <p:pic>
        <p:nvPicPr>
          <p:cNvPr id="6" name="Picture 5">
            <a:extLst>
              <a:ext uri="{FF2B5EF4-FFF2-40B4-BE49-F238E27FC236}">
                <a16:creationId xmlns:a16="http://schemas.microsoft.com/office/drawing/2014/main" id="{98BBA017-0881-C345-3042-6C2E15318314}"/>
              </a:ext>
            </a:extLst>
          </p:cNvPr>
          <p:cNvPicPr>
            <a:picLocks noChangeAspect="1"/>
          </p:cNvPicPr>
          <p:nvPr/>
        </p:nvPicPr>
        <p:blipFill>
          <a:blip r:embed="rId4"/>
          <a:srcRect t="4724"/>
          <a:stretch>
            <a:fillRect/>
          </a:stretch>
        </p:blipFill>
        <p:spPr>
          <a:xfrm>
            <a:off x="516843" y="1421453"/>
            <a:ext cx="2356802" cy="1544830"/>
          </a:xfrm>
          <a:prstGeom prst="rect">
            <a:avLst/>
          </a:prstGeom>
          <a:ln>
            <a:solidFill>
              <a:srgbClr val="00355F"/>
            </a:solidFill>
          </a:ln>
        </p:spPr>
      </p:pic>
    </p:spTree>
    <p:extLst>
      <p:ext uri="{BB962C8B-B14F-4D97-AF65-F5344CB8AC3E}">
        <p14:creationId xmlns:p14="http://schemas.microsoft.com/office/powerpoint/2010/main" val="45029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66CD6F2-1E35-41D6-8301-0B30076DD33D}"/>
              </a:ext>
            </a:extLst>
          </p:cNvPr>
          <p:cNvSpPr txBox="1">
            <a:spLocks/>
          </p:cNvSpPr>
          <p:nvPr/>
        </p:nvSpPr>
        <p:spPr bwMode="gray">
          <a:xfrm>
            <a:off x="279056" y="309824"/>
            <a:ext cx="3902242" cy="256480"/>
          </a:xfrm>
          <a:prstGeom prst="rect">
            <a:avLst/>
          </a:prstGeom>
        </p:spPr>
        <p:txBody>
          <a:bodyPr vert="horz" wrap="square" lIns="0" tIns="0" rIns="0" bIns="0" rtlCol="0" anchor="b" anchorCtr="0">
            <a:spAutoFit/>
          </a:bodyPr>
          <a:lstStyle>
            <a:lvl1pPr algn="l" defTabSz="480060" rtl="0" eaLnBrk="1" latinLnBrk="0" hangingPunct="1">
              <a:lnSpc>
                <a:spcPct val="90000"/>
              </a:lnSpc>
              <a:spcBef>
                <a:spcPct val="0"/>
              </a:spcBef>
              <a:buNone/>
              <a:defRPr sz="1800" b="0" kern="1200" spc="50" baseline="0">
                <a:solidFill>
                  <a:schemeClr val="bg1"/>
                </a:solidFill>
                <a:latin typeface="+mj-lt"/>
                <a:ea typeface="+mj-ea"/>
                <a:cs typeface="+mj-cs"/>
              </a:defRPr>
            </a:lvl1pPr>
          </a:lstStyle>
          <a:p>
            <a:r>
              <a:rPr lang="en-US" dirty="0">
                <a:solidFill>
                  <a:schemeClr val="accent5"/>
                </a:solidFill>
              </a:rPr>
              <a:t>Give the Chat a Try!</a:t>
            </a:r>
          </a:p>
        </p:txBody>
      </p:sp>
      <p:sp>
        <p:nvSpPr>
          <p:cNvPr id="17" name="TextBox 16">
            <a:extLst>
              <a:ext uri="{FF2B5EF4-FFF2-40B4-BE49-F238E27FC236}">
                <a16:creationId xmlns:a16="http://schemas.microsoft.com/office/drawing/2014/main" id="{32FD5686-6FB0-4F8D-B2FE-2D69997C2437}"/>
              </a:ext>
            </a:extLst>
          </p:cNvPr>
          <p:cNvSpPr txBox="1"/>
          <p:nvPr/>
        </p:nvSpPr>
        <p:spPr>
          <a:xfrm>
            <a:off x="759027" y="1590968"/>
            <a:ext cx="4882746" cy="738664"/>
          </a:xfrm>
          <a:prstGeom prst="rect">
            <a:avLst/>
          </a:prstGeom>
          <a:noFill/>
        </p:spPr>
        <p:txBody>
          <a:bodyPr wrap="square" lIns="0" tIns="0" rIns="0" bIns="0" rtlCol="0">
            <a:spAutoFit/>
          </a:bodyPr>
          <a:lstStyle/>
          <a:p>
            <a:pPr algn="ctr">
              <a:spcBef>
                <a:spcPts val="500"/>
              </a:spcBef>
            </a:pPr>
            <a:r>
              <a:rPr lang="en-US" sz="2400" dirty="0">
                <a:solidFill>
                  <a:schemeClr val="accent5"/>
                </a:solidFill>
                <a:latin typeface="+mj-lt"/>
              </a:rPr>
              <a:t>What are you looking forward to this weekend?</a:t>
            </a:r>
            <a:endParaRPr lang="en-US" sz="2400" dirty="0">
              <a:solidFill>
                <a:schemeClr val="accent6"/>
              </a:solidFill>
              <a:latin typeface="+mj-lt"/>
            </a:endParaRPr>
          </a:p>
        </p:txBody>
      </p:sp>
      <p:pic>
        <p:nvPicPr>
          <p:cNvPr id="18" name="Picture 2" descr="Profile photo for Eabert">
            <a:extLst>
              <a:ext uri="{FF2B5EF4-FFF2-40B4-BE49-F238E27FC236}">
                <a16:creationId xmlns:a16="http://schemas.microsoft.com/office/drawing/2014/main" id="{D19BFD4E-72A1-4929-9827-F4BFB6E578C1}"/>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086" b="90039" l="9961" r="89844">
                        <a14:foregroundMark x1="40625" y1="13086" x2="40625" y2="13086"/>
                        <a14:foregroundMark x1="63867" y1="13477" x2="63867" y2="13477"/>
                        <a14:foregroundMark x1="86719" y1="41797" x2="86719" y2="41797"/>
                        <a14:foregroundMark x1="89844" y1="50586" x2="89844" y2="50586"/>
                        <a14:foregroundMark x1="70703" y1="50781" x2="70703" y2="50781"/>
                        <a14:foregroundMark x1="14453" y1="35938" x2="14453" y2="35938"/>
                        <a14:foregroundMark x1="10156" y1="36328" x2="10156" y2="36328"/>
                        <a14:foregroundMark x1="38477" y1="89844" x2="38477" y2="89844"/>
                        <a14:foregroundMark x1="67383" y1="90039" x2="67383" y2="90039"/>
                      </a14:backgroundRemoval>
                    </a14:imgEffect>
                  </a14:imgLayer>
                </a14:imgProps>
              </a:ext>
              <a:ext uri="{28A0092B-C50C-407E-A947-70E740481C1C}">
                <a14:useLocalDpi xmlns:a14="http://schemas.microsoft.com/office/drawing/2010/main" val="0"/>
              </a:ext>
            </a:extLst>
          </a:blip>
          <a:srcRect l="6651" t="9739" r="6651" b="3088"/>
          <a:stretch/>
        </p:blipFill>
        <p:spPr bwMode="auto">
          <a:xfrm>
            <a:off x="2585892" y="2574966"/>
            <a:ext cx="1229016" cy="1235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7E2F4932-0FBF-430A-BE61-3752B7F1C83B}"/>
              </a:ext>
            </a:extLst>
          </p:cNvPr>
          <p:cNvSpPr>
            <a:spLocks noGrp="1"/>
          </p:cNvSpPr>
          <p:nvPr>
            <p:ph type="body" sz="quarter" idx="16"/>
          </p:nvPr>
        </p:nvSpPr>
        <p:spPr/>
        <p:txBody>
          <a:bodyPr/>
          <a:lstStyle/>
          <a:p>
            <a:endParaRPr lang="en-US"/>
          </a:p>
        </p:txBody>
      </p:sp>
      <p:sp>
        <p:nvSpPr>
          <p:cNvPr id="15" name="Title 14">
            <a:extLst>
              <a:ext uri="{FF2B5EF4-FFF2-40B4-BE49-F238E27FC236}">
                <a16:creationId xmlns:a16="http://schemas.microsoft.com/office/drawing/2014/main" id="{6CD1BD37-ABFF-4645-B564-CF981A868454}"/>
              </a:ext>
            </a:extLst>
          </p:cNvPr>
          <p:cNvSpPr>
            <a:spLocks noGrp="1"/>
          </p:cNvSpPr>
          <p:nvPr>
            <p:ph type="title"/>
          </p:nvPr>
        </p:nvSpPr>
        <p:spPr/>
        <p:txBody>
          <a:bodyPr/>
          <a:lstStyle/>
          <a:p>
            <a:r>
              <a:rPr lang="en-US" dirty="0"/>
              <a:t>Give the Chat a Try While Others Join!</a:t>
            </a:r>
          </a:p>
        </p:txBody>
      </p:sp>
      <p:sp>
        <p:nvSpPr>
          <p:cNvPr id="22" name="Text Placeholder 21">
            <a:extLst>
              <a:ext uri="{FF2B5EF4-FFF2-40B4-BE49-F238E27FC236}">
                <a16:creationId xmlns:a16="http://schemas.microsoft.com/office/drawing/2014/main" id="{8D9AEB30-CF5A-4596-A17A-B6A9CC504C9B}"/>
              </a:ext>
            </a:extLst>
          </p:cNvPr>
          <p:cNvSpPr>
            <a:spLocks noGrp="1"/>
          </p:cNvSpPr>
          <p:nvPr>
            <p:ph type="body" sz="quarter" idx="19"/>
          </p:nvPr>
        </p:nvSpPr>
        <p:spPr/>
        <p:txBody>
          <a:bodyPr/>
          <a:lstStyle/>
          <a:p>
            <a:endParaRPr lang="en-US"/>
          </a:p>
        </p:txBody>
      </p:sp>
      <p:sp>
        <p:nvSpPr>
          <p:cNvPr id="21" name="Text Placeholder 20">
            <a:extLst>
              <a:ext uri="{FF2B5EF4-FFF2-40B4-BE49-F238E27FC236}">
                <a16:creationId xmlns:a16="http://schemas.microsoft.com/office/drawing/2014/main" id="{85E38CB5-251C-48B4-B558-9B1C7BE066BA}"/>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2554491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B0A327F-9AC3-8300-DF34-12F91B064C71}"/>
              </a:ext>
            </a:extLst>
          </p:cNvPr>
          <p:cNvSpPr>
            <a:spLocks noGrp="1"/>
          </p:cNvSpPr>
          <p:nvPr>
            <p:ph type="body" sz="quarter" idx="17"/>
          </p:nvPr>
        </p:nvSpPr>
        <p:spPr>
          <a:xfrm>
            <a:off x="1079873" y="2434554"/>
            <a:ext cx="4241053" cy="303225"/>
          </a:xfrm>
        </p:spPr>
        <p:txBody>
          <a:bodyPr/>
          <a:lstStyle/>
          <a:p>
            <a:pPr algn="ctr"/>
            <a:r>
              <a:rPr lang="en-US" sz="1800" dirty="0">
                <a:solidFill>
                  <a:schemeClr val="accent2"/>
                </a:solidFill>
                <a:latin typeface="+mj-lt"/>
              </a:rPr>
              <a:t>Live Demonstration – Rapid Insight</a:t>
            </a:r>
          </a:p>
        </p:txBody>
      </p:sp>
      <p:sp>
        <p:nvSpPr>
          <p:cNvPr id="11" name="Text Placeholder 10">
            <a:extLst>
              <a:ext uri="{FF2B5EF4-FFF2-40B4-BE49-F238E27FC236}">
                <a16:creationId xmlns:a16="http://schemas.microsoft.com/office/drawing/2014/main" id="{F246DD3A-FFC2-6FF0-8C44-FC6933DC81B5}"/>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70789E04-C3F5-F745-E275-0BD55B086327}"/>
              </a:ext>
            </a:extLst>
          </p:cNvPr>
          <p:cNvSpPr>
            <a:spLocks noGrp="1"/>
          </p:cNvSpPr>
          <p:nvPr>
            <p:ph type="body" sz="quarter" idx="18"/>
          </p:nvPr>
        </p:nvSpPr>
        <p:spPr/>
        <p:txBody>
          <a:bodyPr/>
          <a:lstStyle/>
          <a:p>
            <a:endParaRPr lang="en-US"/>
          </a:p>
        </p:txBody>
      </p:sp>
      <p:pic>
        <p:nvPicPr>
          <p:cNvPr id="12" name="Picture 11">
            <a:extLst>
              <a:ext uri="{FF2B5EF4-FFF2-40B4-BE49-F238E27FC236}">
                <a16:creationId xmlns:a16="http://schemas.microsoft.com/office/drawing/2014/main" id="{73158ABA-0C36-D5AD-7A02-59C131D689AB}"/>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a:stretch/>
        </p:blipFill>
        <p:spPr>
          <a:xfrm>
            <a:off x="2504203" y="1370897"/>
            <a:ext cx="1392395" cy="819053"/>
          </a:xfrm>
          <a:prstGeom prst="rect">
            <a:avLst/>
          </a:prstGeom>
        </p:spPr>
      </p:pic>
    </p:spTree>
    <p:extLst>
      <p:ext uri="{BB962C8B-B14F-4D97-AF65-F5344CB8AC3E}">
        <p14:creationId xmlns:p14="http://schemas.microsoft.com/office/powerpoint/2010/main" val="132386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9095E-CF17-88BC-1D6A-E6A2866FA0C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578543-1066-460D-E2D3-EB4DCEB9D33D}"/>
              </a:ext>
            </a:extLst>
          </p:cNvPr>
          <p:cNvSpPr>
            <a:spLocks noGrp="1"/>
          </p:cNvSpPr>
          <p:nvPr>
            <p:ph type="title"/>
          </p:nvPr>
        </p:nvSpPr>
        <p:spPr/>
        <p:txBody>
          <a:bodyPr/>
          <a:lstStyle/>
          <a:p>
            <a:r>
              <a:rPr lang="en-US" dirty="0"/>
              <a:t>1</a:t>
            </a:r>
          </a:p>
        </p:txBody>
      </p:sp>
      <p:sp>
        <p:nvSpPr>
          <p:cNvPr id="8" name="Text Placeholder 7">
            <a:extLst>
              <a:ext uri="{FF2B5EF4-FFF2-40B4-BE49-F238E27FC236}">
                <a16:creationId xmlns:a16="http://schemas.microsoft.com/office/drawing/2014/main" id="{77FFE8B0-F773-D137-C9A1-716F189B5808}"/>
              </a:ext>
            </a:extLst>
          </p:cNvPr>
          <p:cNvSpPr>
            <a:spLocks noGrp="1"/>
          </p:cNvSpPr>
          <p:nvPr>
            <p:ph type="body" sz="quarter" idx="13"/>
          </p:nvPr>
        </p:nvSpPr>
        <p:spPr>
          <a:xfrm>
            <a:off x="1363152" y="1184641"/>
            <a:ext cx="3749040" cy="138499"/>
          </a:xfrm>
        </p:spPr>
        <p:txBody>
          <a:bodyPr/>
          <a:lstStyle/>
          <a:p>
            <a:r>
              <a:rPr lang="en-US" sz="900" dirty="0">
                <a:latin typeface="+mn-lt"/>
              </a:rPr>
              <a:t>Edify and Rapid Insight</a:t>
            </a:r>
          </a:p>
        </p:txBody>
      </p:sp>
      <p:sp>
        <p:nvSpPr>
          <p:cNvPr id="9" name="Text Placeholder 8">
            <a:extLst>
              <a:ext uri="{FF2B5EF4-FFF2-40B4-BE49-F238E27FC236}">
                <a16:creationId xmlns:a16="http://schemas.microsoft.com/office/drawing/2014/main" id="{59BDB636-1D1A-8F35-CB6E-5DF6005437C2}"/>
              </a:ext>
            </a:extLst>
          </p:cNvPr>
          <p:cNvSpPr>
            <a:spLocks noGrp="1"/>
          </p:cNvSpPr>
          <p:nvPr>
            <p:ph type="body" sz="quarter" idx="17"/>
          </p:nvPr>
        </p:nvSpPr>
        <p:spPr/>
        <p:txBody>
          <a:bodyPr/>
          <a:lstStyle/>
          <a:p>
            <a:r>
              <a:rPr lang="en-US" dirty="0"/>
              <a:t>2</a:t>
            </a:r>
          </a:p>
        </p:txBody>
      </p:sp>
      <p:sp>
        <p:nvSpPr>
          <p:cNvPr id="10" name="Text Placeholder 9">
            <a:extLst>
              <a:ext uri="{FF2B5EF4-FFF2-40B4-BE49-F238E27FC236}">
                <a16:creationId xmlns:a16="http://schemas.microsoft.com/office/drawing/2014/main" id="{135C7FBF-E0D3-7006-A1A7-E8CA0ABFB341}"/>
              </a:ext>
            </a:extLst>
          </p:cNvPr>
          <p:cNvSpPr>
            <a:spLocks noGrp="1"/>
          </p:cNvSpPr>
          <p:nvPr>
            <p:ph type="body" sz="quarter" idx="18"/>
          </p:nvPr>
        </p:nvSpPr>
        <p:spPr>
          <a:xfrm>
            <a:off x="1363152" y="1703081"/>
            <a:ext cx="4540106" cy="207749"/>
          </a:xfrm>
        </p:spPr>
        <p:txBody>
          <a:bodyPr/>
          <a:lstStyle/>
          <a:p>
            <a:r>
              <a:rPr lang="en-US" dirty="0"/>
              <a:t>Creating an Edify Connection and Transforming Data in Construct</a:t>
            </a:r>
          </a:p>
        </p:txBody>
      </p:sp>
      <p:sp>
        <p:nvSpPr>
          <p:cNvPr id="11" name="Text Placeholder 10">
            <a:extLst>
              <a:ext uri="{FF2B5EF4-FFF2-40B4-BE49-F238E27FC236}">
                <a16:creationId xmlns:a16="http://schemas.microsoft.com/office/drawing/2014/main" id="{56C7B603-53CA-6DFE-9B60-4366DE87AF97}"/>
              </a:ext>
            </a:extLst>
          </p:cNvPr>
          <p:cNvSpPr>
            <a:spLocks noGrp="1"/>
          </p:cNvSpPr>
          <p:nvPr>
            <p:ph type="body" sz="quarter" idx="19"/>
          </p:nvPr>
        </p:nvSpPr>
        <p:spPr/>
        <p:txBody>
          <a:bodyPr/>
          <a:lstStyle/>
          <a:p>
            <a:r>
              <a:rPr lang="en-US" dirty="0"/>
              <a:t>3</a:t>
            </a:r>
          </a:p>
        </p:txBody>
      </p:sp>
      <p:sp>
        <p:nvSpPr>
          <p:cNvPr id="12" name="Text Placeholder 11">
            <a:extLst>
              <a:ext uri="{FF2B5EF4-FFF2-40B4-BE49-F238E27FC236}">
                <a16:creationId xmlns:a16="http://schemas.microsoft.com/office/drawing/2014/main" id="{FD4D475D-F180-7AB8-5E62-7E25644C2E53}"/>
              </a:ext>
            </a:extLst>
          </p:cNvPr>
          <p:cNvSpPr>
            <a:spLocks noGrp="1"/>
          </p:cNvSpPr>
          <p:nvPr>
            <p:ph type="body" sz="quarter" idx="20"/>
          </p:nvPr>
        </p:nvSpPr>
        <p:spPr>
          <a:xfrm>
            <a:off x="1363151" y="2177409"/>
            <a:ext cx="4540107" cy="492443"/>
          </a:xfrm>
        </p:spPr>
        <p:txBody>
          <a:bodyPr/>
          <a:lstStyle/>
          <a:p>
            <a:r>
              <a:rPr lang="en-US" sz="1600" dirty="0">
                <a:latin typeface="+mj-lt"/>
              </a:rPr>
              <a:t>How Edify Partners Have Used Rapid Insight </a:t>
            </a:r>
          </a:p>
        </p:txBody>
      </p:sp>
      <p:sp>
        <p:nvSpPr>
          <p:cNvPr id="13" name="Text Placeholder 12">
            <a:extLst>
              <a:ext uri="{FF2B5EF4-FFF2-40B4-BE49-F238E27FC236}">
                <a16:creationId xmlns:a16="http://schemas.microsoft.com/office/drawing/2014/main" id="{115ADA22-623F-D2AE-08BF-F102A9C586BF}"/>
              </a:ext>
            </a:extLst>
          </p:cNvPr>
          <p:cNvSpPr>
            <a:spLocks noGrp="1"/>
          </p:cNvSpPr>
          <p:nvPr>
            <p:ph type="body" sz="quarter" idx="21"/>
          </p:nvPr>
        </p:nvSpPr>
        <p:spPr/>
        <p:txBody>
          <a:bodyPr/>
          <a:lstStyle/>
          <a:p>
            <a:r>
              <a:rPr lang="en-US" dirty="0"/>
              <a:t>4</a:t>
            </a:r>
          </a:p>
        </p:txBody>
      </p:sp>
      <p:sp>
        <p:nvSpPr>
          <p:cNvPr id="14" name="Text Placeholder 13">
            <a:extLst>
              <a:ext uri="{FF2B5EF4-FFF2-40B4-BE49-F238E27FC236}">
                <a16:creationId xmlns:a16="http://schemas.microsoft.com/office/drawing/2014/main" id="{55E17499-BCD7-BA39-0D04-8E85A23511D2}"/>
              </a:ext>
            </a:extLst>
          </p:cNvPr>
          <p:cNvSpPr>
            <a:spLocks noGrp="1"/>
          </p:cNvSpPr>
          <p:nvPr>
            <p:ph type="body" sz="quarter" idx="22"/>
          </p:nvPr>
        </p:nvSpPr>
        <p:spPr/>
        <p:txBody>
          <a:bodyPr/>
          <a:lstStyle/>
          <a:p>
            <a:r>
              <a:rPr lang="en-US" dirty="0"/>
              <a:t>Q&amp;A and Closing</a:t>
            </a:r>
          </a:p>
        </p:txBody>
      </p:sp>
    </p:spTree>
    <p:extLst>
      <p:ext uri="{BB962C8B-B14F-4D97-AF65-F5344CB8AC3E}">
        <p14:creationId xmlns:p14="http://schemas.microsoft.com/office/powerpoint/2010/main" val="584265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7EF7BFD-DFC7-47BA-3342-AA1AC898D134}"/>
              </a:ext>
            </a:extLst>
          </p:cNvPr>
          <p:cNvSpPr>
            <a:spLocks noGrp="1"/>
          </p:cNvSpPr>
          <p:nvPr>
            <p:ph type="body" sz="quarter" idx="16"/>
          </p:nvPr>
        </p:nvSpPr>
        <p:spPr/>
        <p:txBody>
          <a:bodyPr/>
          <a:lstStyle/>
          <a:p>
            <a:endParaRPr lang="en-US"/>
          </a:p>
        </p:txBody>
      </p:sp>
      <p:sp>
        <p:nvSpPr>
          <p:cNvPr id="12" name="Title 11">
            <a:extLst>
              <a:ext uri="{FF2B5EF4-FFF2-40B4-BE49-F238E27FC236}">
                <a16:creationId xmlns:a16="http://schemas.microsoft.com/office/drawing/2014/main" id="{67B96F17-F331-8B32-7D18-CC6550AB9A08}"/>
              </a:ext>
            </a:extLst>
          </p:cNvPr>
          <p:cNvSpPr>
            <a:spLocks noGrp="1"/>
          </p:cNvSpPr>
          <p:nvPr>
            <p:ph type="title"/>
          </p:nvPr>
        </p:nvSpPr>
        <p:spPr/>
        <p:txBody>
          <a:bodyPr/>
          <a:lstStyle/>
          <a:p>
            <a:r>
              <a:rPr lang="en-US" dirty="0"/>
              <a:t>Scaling Compliance with Rapid Insight</a:t>
            </a:r>
          </a:p>
        </p:txBody>
      </p:sp>
      <p:sp>
        <p:nvSpPr>
          <p:cNvPr id="13" name="Text Placeholder 12">
            <a:extLst>
              <a:ext uri="{FF2B5EF4-FFF2-40B4-BE49-F238E27FC236}">
                <a16:creationId xmlns:a16="http://schemas.microsoft.com/office/drawing/2014/main" id="{C458AF2B-B772-2F07-ED36-69700D9497C3}"/>
              </a:ext>
            </a:extLst>
          </p:cNvPr>
          <p:cNvSpPr>
            <a:spLocks noGrp="1"/>
          </p:cNvSpPr>
          <p:nvPr>
            <p:ph type="body" sz="quarter" idx="15"/>
          </p:nvPr>
        </p:nvSpPr>
        <p:spPr/>
        <p:txBody>
          <a:bodyPr/>
          <a:lstStyle/>
          <a:p>
            <a:r>
              <a:rPr lang="en-US" dirty="0"/>
              <a:t>Faster, Easier ACHE Reporting Through Automation</a:t>
            </a:r>
          </a:p>
        </p:txBody>
      </p:sp>
      <p:pic>
        <p:nvPicPr>
          <p:cNvPr id="1026" name="Picture 2" descr="University News and Updates | University of West Alabama">
            <a:extLst>
              <a:ext uri="{FF2B5EF4-FFF2-40B4-BE49-F238E27FC236}">
                <a16:creationId xmlns:a16="http://schemas.microsoft.com/office/drawing/2014/main" id="{578E4EEC-4E96-198C-26E2-2C066F187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604" y="585830"/>
            <a:ext cx="821001" cy="821001"/>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5">
            <a:extLst>
              <a:ext uri="{FF2B5EF4-FFF2-40B4-BE49-F238E27FC236}">
                <a16:creationId xmlns:a16="http://schemas.microsoft.com/office/drawing/2014/main" id="{E3FBA1B9-559C-2C85-BD2B-C767A2A5938B}"/>
              </a:ext>
            </a:extLst>
          </p:cNvPr>
          <p:cNvSpPr txBox="1">
            <a:spLocks/>
          </p:cNvSpPr>
          <p:nvPr/>
        </p:nvSpPr>
        <p:spPr bwMode="gray">
          <a:xfrm>
            <a:off x="4001414" y="4677489"/>
            <a:ext cx="2399386"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The University of West Alabama; EAB interviews and analysis.</a:t>
            </a:r>
          </a:p>
        </p:txBody>
      </p:sp>
      <p:sp>
        <p:nvSpPr>
          <p:cNvPr id="19" name="TextBox 18">
            <a:extLst>
              <a:ext uri="{FF2B5EF4-FFF2-40B4-BE49-F238E27FC236}">
                <a16:creationId xmlns:a16="http://schemas.microsoft.com/office/drawing/2014/main" id="{87E95BFA-31CD-D5FF-B7FC-C2CFAE77D470}"/>
              </a:ext>
            </a:extLst>
          </p:cNvPr>
          <p:cNvSpPr txBox="1"/>
          <p:nvPr/>
        </p:nvSpPr>
        <p:spPr>
          <a:xfrm>
            <a:off x="-3018145" y="-773429"/>
            <a:ext cx="2631642" cy="2862322"/>
          </a:xfrm>
          <a:prstGeom prst="rect">
            <a:avLst/>
          </a:prstGeom>
          <a:solidFill>
            <a:srgbClr val="92D050"/>
          </a:solidFill>
        </p:spPr>
        <p:txBody>
          <a:bodyPr wrap="square">
            <a:spAutoFit/>
          </a:bodyPr>
          <a:lstStyle/>
          <a:p>
            <a:r>
              <a:rPr lang="en-US" sz="900" b="0" dirty="0">
                <a:solidFill>
                  <a:srgbClr val="000000"/>
                </a:solidFill>
                <a:effectLst/>
                <a:latin typeface="Calibri" panose="020F0502020204030204" pitchFamily="34" charset="0"/>
              </a:rPr>
              <a:t>The Office of Institutional Effectiveness at the University of West Alabama are transforming a time-intensive process—updating over 1,600 data quality reports—into a scalable, automated workflow using </a:t>
            </a:r>
            <a:r>
              <a:rPr lang="en-US" sz="900" b="1" dirty="0">
                <a:solidFill>
                  <a:srgbClr val="000000"/>
                </a:solidFill>
                <a:effectLst/>
                <a:latin typeface="Calibri" panose="020F0502020204030204" pitchFamily="34" charset="0"/>
              </a:rPr>
              <a:t>Construct.</a:t>
            </a:r>
            <a:r>
              <a:rPr lang="en-US" sz="900" b="0" dirty="0">
                <a:solidFill>
                  <a:srgbClr val="000000"/>
                </a:solidFill>
                <a:effectLst/>
                <a:latin typeface="Calibri" panose="020F0502020204030204" pitchFamily="34" charset="0"/>
              </a:rPr>
              <a:t> In one instance with their Alabama State Reporting, what used to take more than 18</a:t>
            </a:r>
            <a:r>
              <a:rPr lang="en-US" sz="900" b="1" dirty="0">
                <a:solidFill>
                  <a:srgbClr val="000000"/>
                </a:solidFill>
                <a:effectLst/>
                <a:latin typeface="Calibri" panose="020F0502020204030204" pitchFamily="34" charset="0"/>
              </a:rPr>
              <a:t> </a:t>
            </a:r>
            <a:r>
              <a:rPr lang="en-US" sz="900" b="0" dirty="0">
                <a:solidFill>
                  <a:srgbClr val="000000"/>
                </a:solidFill>
                <a:effectLst/>
                <a:latin typeface="Calibri" panose="020F0502020204030204" pitchFamily="34" charset="0"/>
              </a:rPr>
              <a:t>hours per term can now be completed with several clicks. With dynamic parameters, cross-departmental coordination, and automated outputs across 85+ fields, UWA’s new system ensures data accuracy while freeing up staff time for deeper analysis and faster corrections. </a:t>
            </a:r>
          </a:p>
          <a:p>
            <a:endParaRPr lang="en-US" sz="900" dirty="0"/>
          </a:p>
          <a:p>
            <a:endParaRPr lang="en-US" sz="900" dirty="0"/>
          </a:p>
          <a:p>
            <a:r>
              <a:rPr lang="en-US" sz="900" dirty="0"/>
              <a:t>20 min intro + upfront</a:t>
            </a:r>
          </a:p>
          <a:p>
            <a:r>
              <a:rPr lang="en-US" sz="900" dirty="0"/>
              <a:t>10 min demo</a:t>
            </a:r>
          </a:p>
          <a:p>
            <a:r>
              <a:rPr lang="en-US" sz="900" dirty="0"/>
              <a:t>10 min UWA</a:t>
            </a:r>
          </a:p>
          <a:p>
            <a:r>
              <a:rPr lang="en-US" sz="900" dirty="0"/>
              <a:t>10 min Northampton</a:t>
            </a:r>
          </a:p>
          <a:p>
            <a:r>
              <a:rPr lang="en-US" sz="900" dirty="0"/>
              <a:t>5 Q&amp;A with them</a:t>
            </a:r>
          </a:p>
          <a:p>
            <a:r>
              <a:rPr lang="en-US" sz="900" dirty="0"/>
              <a:t>5 min wrap up </a:t>
            </a:r>
          </a:p>
        </p:txBody>
      </p:sp>
      <p:sp>
        <p:nvSpPr>
          <p:cNvPr id="4" name="TextBox 3">
            <a:extLst>
              <a:ext uri="{FF2B5EF4-FFF2-40B4-BE49-F238E27FC236}">
                <a16:creationId xmlns:a16="http://schemas.microsoft.com/office/drawing/2014/main" id="{A7438DE8-F39E-9C48-8CCA-4C1057E67D3F}"/>
              </a:ext>
            </a:extLst>
          </p:cNvPr>
          <p:cNvSpPr txBox="1"/>
          <p:nvPr/>
        </p:nvSpPr>
        <p:spPr>
          <a:xfrm>
            <a:off x="6789684" y="-215429"/>
            <a:ext cx="2890554" cy="4401205"/>
          </a:xfrm>
          <a:prstGeom prst="rect">
            <a:avLst/>
          </a:prstGeom>
          <a:solidFill>
            <a:srgbClr val="92D050"/>
          </a:solidFill>
        </p:spPr>
        <p:txBody>
          <a:bodyPr wrap="square">
            <a:spAutoFit/>
          </a:bodyPr>
          <a:lstStyle/>
          <a:p>
            <a:pPr marL="171450" indent="-171450">
              <a:buFont typeface="Arial" panose="020B0604020202020204" pitchFamily="34" charset="0"/>
              <a:buChar char="•"/>
            </a:pPr>
            <a:r>
              <a:rPr lang="en-US" sz="800" dirty="0"/>
              <a:t>Before Edify/RI: they were using business objects (a reporting tool associated with Colleague). The reports were complex/hard to maintain/lot of manual effort.</a:t>
            </a:r>
          </a:p>
          <a:p>
            <a:pPr marL="171450" indent="-171450">
              <a:buFont typeface="Arial" panose="020B0604020202020204" pitchFamily="34" charset="0"/>
              <a:buChar char="•"/>
            </a:pPr>
            <a:endParaRPr lang="en-US" sz="800" dirty="0"/>
          </a:p>
          <a:p>
            <a:pPr marL="228600" indent="-228600">
              <a:buAutoNum type="arabicPeriod"/>
            </a:pPr>
            <a:r>
              <a:rPr lang="en-US" sz="800" dirty="0"/>
              <a:t>brought relevant data into Edify Build Zone</a:t>
            </a:r>
          </a:p>
          <a:p>
            <a:pPr marL="228600" indent="-228600">
              <a:buAutoNum type="arabicPeriod"/>
            </a:pPr>
            <a:r>
              <a:rPr lang="en-US" sz="800" dirty="0"/>
              <a:t>Created an export for ACHE. </a:t>
            </a:r>
          </a:p>
          <a:p>
            <a:pPr marL="228600" indent="-228600">
              <a:buAutoNum type="arabicPeriod"/>
            </a:pPr>
            <a:r>
              <a:rPr lang="en-US" sz="800" dirty="0"/>
              <a:t>Pulled exports into RI to automatically fix data types and establish width/etc. for formatting. </a:t>
            </a:r>
            <a:br>
              <a:rPr lang="en-US" sz="800" dirty="0"/>
            </a:br>
            <a:endParaRPr lang="en-US" sz="800" dirty="0"/>
          </a:p>
          <a:p>
            <a:pPr marL="171450" indent="-171450">
              <a:buFont typeface="Arial" panose="020B0604020202020204" pitchFamily="34" charset="0"/>
              <a:buChar char="•"/>
            </a:pPr>
            <a:r>
              <a:rPr lang="en-US" sz="800" dirty="0"/>
              <a:t>Time savings</a:t>
            </a:r>
          </a:p>
          <a:p>
            <a:pPr marL="628650" lvl="1" indent="-171450">
              <a:buFont typeface="Arial" panose="020B0604020202020204" pitchFamily="34" charset="0"/>
              <a:buChar char="•"/>
            </a:pPr>
            <a:r>
              <a:rPr lang="en-US" sz="800" dirty="0"/>
              <a:t>Edify data transformation + snapshotting with RI to streamline a multi day process into a single day </a:t>
            </a:r>
          </a:p>
          <a:p>
            <a:pPr marL="171450" indent="-171450">
              <a:buFont typeface="Arial" panose="020B0604020202020204" pitchFamily="34" charset="0"/>
              <a:buChar char="•"/>
            </a:pPr>
            <a:r>
              <a:rPr lang="en-US" sz="800" dirty="0"/>
              <a:t>Edify Team + Lily as resource = ACHE was once owned by a resource that left UWA so they were put in a bind when that happened/now Renee and Bliss own and extending their team to EAB has eliminated operational redundancies </a:t>
            </a:r>
          </a:p>
          <a:p>
            <a:br>
              <a:rPr lang="en-US" sz="800" dirty="0"/>
            </a:br>
            <a:endParaRPr lang="en-US" sz="800" dirty="0"/>
          </a:p>
          <a:p>
            <a:r>
              <a:rPr lang="en-US" sz="800" dirty="0"/>
              <a:t>U</a:t>
            </a:r>
            <a:r>
              <a:rPr lang="en-US" sz="800" b="0" dirty="0">
                <a:effectLst/>
              </a:rPr>
              <a:t>pdating over 1,600 data quality reports</a:t>
            </a:r>
            <a:r>
              <a:rPr lang="en-US" sz="800" dirty="0"/>
              <a:t> in</a:t>
            </a:r>
            <a:r>
              <a:rPr lang="en-US" sz="800" b="0" dirty="0">
                <a:effectLst/>
              </a:rPr>
              <a:t>to a scalable, automated workflow using </a:t>
            </a:r>
            <a:r>
              <a:rPr lang="en-US" sz="800" dirty="0">
                <a:effectLst/>
              </a:rPr>
              <a:t>Construct</a:t>
            </a:r>
            <a:endParaRPr lang="en-US" sz="800" dirty="0"/>
          </a:p>
          <a:p>
            <a:endParaRPr lang="en-US" sz="800" b="1" dirty="0">
              <a:highlight>
                <a:srgbClr val="FF00FF"/>
              </a:highlight>
            </a:endParaRPr>
          </a:p>
          <a:p>
            <a:r>
              <a:rPr lang="en-US" sz="800" dirty="0"/>
              <a:t>Impact</a:t>
            </a:r>
          </a:p>
          <a:p>
            <a:pPr marL="171450" indent="-171450">
              <a:buFont typeface="Arial" panose="020B0604020202020204" pitchFamily="34" charset="0"/>
              <a:buChar char="•"/>
            </a:pPr>
            <a:r>
              <a:rPr lang="en-US" sz="800" b="0" dirty="0">
                <a:effectLst/>
              </a:rPr>
              <a:t>In one instance with their Alabama State Reporting, what used to take more than 18</a:t>
            </a:r>
            <a:r>
              <a:rPr lang="en-US" sz="800" b="1" dirty="0">
                <a:effectLst/>
              </a:rPr>
              <a:t> </a:t>
            </a:r>
            <a:r>
              <a:rPr lang="en-US" sz="800" b="0" dirty="0">
                <a:effectLst/>
              </a:rPr>
              <a:t>hours per term can now be completed with several clicks</a:t>
            </a:r>
            <a:endParaRPr lang="en-US" sz="800" dirty="0"/>
          </a:p>
          <a:p>
            <a:pPr marL="171450" indent="-171450">
              <a:buFont typeface="Arial" panose="020B0604020202020204" pitchFamily="34" charset="0"/>
              <a:buChar char="•"/>
            </a:pPr>
            <a:r>
              <a:rPr lang="en-US" sz="800" b="0" dirty="0">
                <a:effectLst/>
              </a:rPr>
              <a:t>With dynamic parameters, cross-departmental coordination, and automated outputs across 85+ fields, UWA’s new system ensures data accuracy while freeing up staff time for deeper analysis and faster corrections. </a:t>
            </a:r>
          </a:p>
          <a:p>
            <a:endParaRPr lang="en-US" sz="800" dirty="0"/>
          </a:p>
        </p:txBody>
      </p:sp>
      <p:cxnSp>
        <p:nvCxnSpPr>
          <p:cNvPr id="2" name="Straight Connector 1">
            <a:extLst>
              <a:ext uri="{FF2B5EF4-FFF2-40B4-BE49-F238E27FC236}">
                <a16:creationId xmlns:a16="http://schemas.microsoft.com/office/drawing/2014/main" id="{0698B806-EDC6-8E0C-8862-DCD7F2366727}"/>
              </a:ext>
              <a:ext uri="{C183D7F6-B498-43B3-948B-1728B52AA6E4}">
                <adec:decorative xmlns:adec="http://schemas.microsoft.com/office/drawing/2017/decorative" val="1"/>
              </a:ext>
            </a:extLst>
          </p:cNvPr>
          <p:cNvCxnSpPr/>
          <p:nvPr/>
        </p:nvCxnSpPr>
        <p:spPr bwMode="gray">
          <a:xfrm>
            <a:off x="0" y="1665134"/>
            <a:ext cx="6408217" cy="0"/>
          </a:xfrm>
          <a:prstGeom prst="line">
            <a:avLst/>
          </a:prstGeom>
          <a:ln w="28575">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 name="Rectangle 33">
            <a:extLst>
              <a:ext uri="{FF2B5EF4-FFF2-40B4-BE49-F238E27FC236}">
                <a16:creationId xmlns:a16="http://schemas.microsoft.com/office/drawing/2014/main" id="{114738A1-F2B6-106F-42DF-E31C1A73CC8D}"/>
              </a:ext>
              <a:ext uri="{C183D7F6-B498-43B3-948B-1728B52AA6E4}">
                <adec:decorative xmlns:adec="http://schemas.microsoft.com/office/drawing/2017/decorative" val="1"/>
              </a:ext>
            </a:extLst>
          </p:cNvPr>
          <p:cNvSpPr/>
          <p:nvPr/>
        </p:nvSpPr>
        <p:spPr bwMode="gray">
          <a:xfrm flipH="1">
            <a:off x="4528868" y="1715644"/>
            <a:ext cx="1871932" cy="2772308"/>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 name="Rectangle 33">
            <a:extLst>
              <a:ext uri="{FF2B5EF4-FFF2-40B4-BE49-F238E27FC236}">
                <a16:creationId xmlns:a16="http://schemas.microsoft.com/office/drawing/2014/main" id="{6CD3BA01-38A2-E6FA-4958-121F8534CF67}"/>
              </a:ext>
              <a:ext uri="{C183D7F6-B498-43B3-948B-1728B52AA6E4}">
                <adec:decorative xmlns:adec="http://schemas.microsoft.com/office/drawing/2017/decorative" val="1"/>
              </a:ext>
            </a:extLst>
          </p:cNvPr>
          <p:cNvSpPr/>
          <p:nvPr/>
        </p:nvSpPr>
        <p:spPr bwMode="gray">
          <a:xfrm flipH="1">
            <a:off x="0" y="1715644"/>
            <a:ext cx="1871932" cy="2772308"/>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6" name="Isosceles Triangle 5">
            <a:extLst>
              <a:ext uri="{FF2B5EF4-FFF2-40B4-BE49-F238E27FC236}">
                <a16:creationId xmlns:a16="http://schemas.microsoft.com/office/drawing/2014/main" id="{4B75C56C-1D93-5CF3-581A-851D826D7FF7}"/>
              </a:ext>
              <a:ext uri="{C183D7F6-B498-43B3-948B-1728B52AA6E4}">
                <adec:decorative xmlns:adec="http://schemas.microsoft.com/office/drawing/2017/decorative" val="1"/>
              </a:ext>
            </a:extLst>
          </p:cNvPr>
          <p:cNvSpPr/>
          <p:nvPr/>
        </p:nvSpPr>
        <p:spPr bwMode="gray">
          <a:xfrm rot="5400000" flipH="1">
            <a:off x="1089962" y="1502721"/>
            <a:ext cx="88087" cy="75937"/>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Isosceles Triangle 6">
            <a:extLst>
              <a:ext uri="{FF2B5EF4-FFF2-40B4-BE49-F238E27FC236}">
                <a16:creationId xmlns:a16="http://schemas.microsoft.com/office/drawing/2014/main" id="{EC5B8DE4-C3C9-B824-CF7A-4529CC910E53}"/>
              </a:ext>
              <a:ext uri="{C183D7F6-B498-43B3-948B-1728B52AA6E4}">
                <adec:decorative xmlns:adec="http://schemas.microsoft.com/office/drawing/2017/decorative" val="1"/>
              </a:ext>
            </a:extLst>
          </p:cNvPr>
          <p:cNvSpPr/>
          <p:nvPr/>
        </p:nvSpPr>
        <p:spPr bwMode="gray">
          <a:xfrm rot="5400000" flipH="1">
            <a:off x="3192507" y="1502721"/>
            <a:ext cx="88087" cy="75937"/>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Isosceles Triangle 7">
            <a:extLst>
              <a:ext uri="{FF2B5EF4-FFF2-40B4-BE49-F238E27FC236}">
                <a16:creationId xmlns:a16="http://schemas.microsoft.com/office/drawing/2014/main" id="{6A00E589-54D2-DB64-4792-919B0535299F}"/>
              </a:ext>
              <a:ext uri="{C183D7F6-B498-43B3-948B-1728B52AA6E4}">
                <adec:decorative xmlns:adec="http://schemas.microsoft.com/office/drawing/2017/decorative" val="1"/>
              </a:ext>
            </a:extLst>
          </p:cNvPr>
          <p:cNvSpPr/>
          <p:nvPr/>
        </p:nvSpPr>
        <p:spPr bwMode="gray">
          <a:xfrm rot="5400000" flipH="1">
            <a:off x="5076078" y="1502721"/>
            <a:ext cx="88087" cy="75937"/>
          </a:xfrm>
          <a:prstGeom prst="triangle">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DB4BFC4A-A573-148D-6A95-7220BEB22EB3}"/>
              </a:ext>
            </a:extLst>
          </p:cNvPr>
          <p:cNvSpPr txBox="1"/>
          <p:nvPr/>
        </p:nvSpPr>
        <p:spPr bwMode="gray">
          <a:xfrm>
            <a:off x="260930" y="1479136"/>
            <a:ext cx="894691" cy="123111"/>
          </a:xfrm>
          <a:prstGeom prst="rect">
            <a:avLst/>
          </a:prstGeom>
          <a:noFill/>
        </p:spPr>
        <p:txBody>
          <a:bodyPr wrap="square" lIns="0" tIns="0" rIns="0" bIns="0" rtlCol="0">
            <a:spAutoFit/>
          </a:bodyPr>
          <a:lstStyle/>
          <a:p>
            <a:pPr>
              <a:spcBef>
                <a:spcPts val="300"/>
              </a:spcBef>
            </a:pPr>
            <a:r>
              <a:rPr lang="en-US" sz="800" dirty="0"/>
              <a:t>OPPORTUNITY</a:t>
            </a:r>
          </a:p>
        </p:txBody>
      </p:sp>
      <p:sp>
        <p:nvSpPr>
          <p:cNvPr id="10" name="TextBox 9">
            <a:extLst>
              <a:ext uri="{FF2B5EF4-FFF2-40B4-BE49-F238E27FC236}">
                <a16:creationId xmlns:a16="http://schemas.microsoft.com/office/drawing/2014/main" id="{9137BFB3-70D6-3460-51CE-C698FA9FB0C6}"/>
              </a:ext>
            </a:extLst>
          </p:cNvPr>
          <p:cNvSpPr txBox="1"/>
          <p:nvPr/>
        </p:nvSpPr>
        <p:spPr bwMode="gray">
          <a:xfrm>
            <a:off x="1955261" y="1479135"/>
            <a:ext cx="1432470" cy="123111"/>
          </a:xfrm>
          <a:prstGeom prst="rect">
            <a:avLst/>
          </a:prstGeom>
          <a:noFill/>
        </p:spPr>
        <p:txBody>
          <a:bodyPr wrap="square" lIns="0" tIns="0" rIns="0" bIns="0" rtlCol="0">
            <a:spAutoFit/>
          </a:bodyPr>
          <a:lstStyle/>
          <a:p>
            <a:pPr>
              <a:spcBef>
                <a:spcPts val="300"/>
              </a:spcBef>
            </a:pPr>
            <a:r>
              <a:rPr lang="en-US" sz="800" dirty="0"/>
              <a:t>USING RAPID INSIGHT</a:t>
            </a:r>
          </a:p>
        </p:txBody>
      </p:sp>
      <p:sp>
        <p:nvSpPr>
          <p:cNvPr id="11" name="TextBox 10">
            <a:extLst>
              <a:ext uri="{FF2B5EF4-FFF2-40B4-BE49-F238E27FC236}">
                <a16:creationId xmlns:a16="http://schemas.microsoft.com/office/drawing/2014/main" id="{B8CBFB74-D50F-71C1-8A3C-81EF36705835}"/>
              </a:ext>
            </a:extLst>
          </p:cNvPr>
          <p:cNvSpPr txBox="1"/>
          <p:nvPr/>
        </p:nvSpPr>
        <p:spPr bwMode="gray">
          <a:xfrm>
            <a:off x="4631856" y="1479134"/>
            <a:ext cx="520337" cy="123111"/>
          </a:xfrm>
          <a:prstGeom prst="rect">
            <a:avLst/>
          </a:prstGeom>
          <a:noFill/>
        </p:spPr>
        <p:txBody>
          <a:bodyPr wrap="square" lIns="0" tIns="0" rIns="0" bIns="0" rtlCol="0">
            <a:spAutoFit/>
          </a:bodyPr>
          <a:lstStyle/>
          <a:p>
            <a:pPr>
              <a:spcBef>
                <a:spcPts val="300"/>
              </a:spcBef>
            </a:pPr>
            <a:r>
              <a:rPr lang="en-US" sz="800" dirty="0"/>
              <a:t>IMPACT</a:t>
            </a:r>
          </a:p>
        </p:txBody>
      </p:sp>
      <p:sp>
        <p:nvSpPr>
          <p:cNvPr id="15" name="Text Placeholder 1">
            <a:extLst>
              <a:ext uri="{FF2B5EF4-FFF2-40B4-BE49-F238E27FC236}">
                <a16:creationId xmlns:a16="http://schemas.microsoft.com/office/drawing/2014/main" id="{B8D04476-6DB8-FB8F-30A5-94AF7A8EC877}"/>
              </a:ext>
            </a:extLst>
          </p:cNvPr>
          <p:cNvSpPr txBox="1">
            <a:spLocks/>
          </p:cNvSpPr>
          <p:nvPr/>
        </p:nvSpPr>
        <p:spPr bwMode="gray">
          <a:xfrm>
            <a:off x="266701" y="2229386"/>
            <a:ext cx="149243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Time-Consuming Process</a:t>
            </a:r>
          </a:p>
        </p:txBody>
      </p:sp>
      <p:sp>
        <p:nvSpPr>
          <p:cNvPr id="16" name="Text Placeholder 1">
            <a:extLst>
              <a:ext uri="{FF2B5EF4-FFF2-40B4-BE49-F238E27FC236}">
                <a16:creationId xmlns:a16="http://schemas.microsoft.com/office/drawing/2014/main" id="{A1A8C260-8F20-EFD0-9FDC-0DDF9880E32D}"/>
              </a:ext>
            </a:extLst>
          </p:cNvPr>
          <p:cNvSpPr txBox="1">
            <a:spLocks/>
          </p:cNvSpPr>
          <p:nvPr/>
        </p:nvSpPr>
        <p:spPr bwMode="gray">
          <a:xfrm>
            <a:off x="4631856" y="2229386"/>
            <a:ext cx="1429310"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Impact</a:t>
            </a:r>
          </a:p>
        </p:txBody>
      </p:sp>
      <p:sp>
        <p:nvSpPr>
          <p:cNvPr id="18" name="Text Placeholder 1">
            <a:extLst>
              <a:ext uri="{FF2B5EF4-FFF2-40B4-BE49-F238E27FC236}">
                <a16:creationId xmlns:a16="http://schemas.microsoft.com/office/drawing/2014/main" id="{BD0D587C-8B0A-1ABF-3F17-7D4D376214E4}"/>
              </a:ext>
            </a:extLst>
          </p:cNvPr>
          <p:cNvSpPr txBox="1">
            <a:spLocks/>
          </p:cNvSpPr>
          <p:nvPr/>
        </p:nvSpPr>
        <p:spPr bwMode="gray">
          <a:xfrm>
            <a:off x="1955260" y="2229386"/>
            <a:ext cx="2382426"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Automating ACHE Reporting with Rapid Insight</a:t>
            </a:r>
          </a:p>
        </p:txBody>
      </p:sp>
      <p:pic>
        <p:nvPicPr>
          <p:cNvPr id="22" name="Picture 21">
            <a:extLst>
              <a:ext uri="{FF2B5EF4-FFF2-40B4-BE49-F238E27FC236}">
                <a16:creationId xmlns:a16="http://schemas.microsoft.com/office/drawing/2014/main" id="{CD7E4EB7-02B1-86D8-FEFE-AC8EEDB2856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67823" y="1832540"/>
            <a:ext cx="303862" cy="308082"/>
          </a:xfrm>
          <a:prstGeom prst="rect">
            <a:avLst/>
          </a:prstGeom>
        </p:spPr>
      </p:pic>
      <p:sp>
        <p:nvSpPr>
          <p:cNvPr id="25" name="Oval 24">
            <a:extLst>
              <a:ext uri="{FF2B5EF4-FFF2-40B4-BE49-F238E27FC236}">
                <a16:creationId xmlns:a16="http://schemas.microsoft.com/office/drawing/2014/main" id="{49F4D023-30C2-8A3A-A0C8-45EC06E1B633}"/>
              </a:ext>
            </a:extLst>
          </p:cNvPr>
          <p:cNvSpPr>
            <a:spLocks noChangeAspect="1"/>
          </p:cNvSpPr>
          <p:nvPr/>
        </p:nvSpPr>
        <p:spPr bwMode="gray">
          <a:xfrm>
            <a:off x="1955261" y="3167903"/>
            <a:ext cx="166418" cy="166418"/>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dirty="0">
                <a:solidFill>
                  <a:schemeClr val="accent5"/>
                </a:solidFill>
                <a:latin typeface="+mj-lt"/>
              </a:rPr>
              <a:t>1</a:t>
            </a:r>
          </a:p>
        </p:txBody>
      </p:sp>
      <p:sp>
        <p:nvSpPr>
          <p:cNvPr id="26" name="Text Placeholder 1">
            <a:extLst>
              <a:ext uri="{FF2B5EF4-FFF2-40B4-BE49-F238E27FC236}">
                <a16:creationId xmlns:a16="http://schemas.microsoft.com/office/drawing/2014/main" id="{F7B2B54E-CA99-91AF-CC8E-57532B0374E2}"/>
              </a:ext>
            </a:extLst>
          </p:cNvPr>
          <p:cNvSpPr txBox="1">
            <a:spLocks/>
          </p:cNvSpPr>
          <p:nvPr/>
        </p:nvSpPr>
        <p:spPr bwMode="gray">
          <a:xfrm>
            <a:off x="2195944" y="3167903"/>
            <a:ext cx="2169130"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Ingested relevant data into the Edify Build Zone</a:t>
            </a:r>
          </a:p>
        </p:txBody>
      </p:sp>
      <p:sp>
        <p:nvSpPr>
          <p:cNvPr id="27" name="Oval 26">
            <a:extLst>
              <a:ext uri="{FF2B5EF4-FFF2-40B4-BE49-F238E27FC236}">
                <a16:creationId xmlns:a16="http://schemas.microsoft.com/office/drawing/2014/main" id="{44A327AE-69E7-0892-ACB0-F03DBB581A2D}"/>
              </a:ext>
            </a:extLst>
          </p:cNvPr>
          <p:cNvSpPr>
            <a:spLocks noChangeAspect="1"/>
          </p:cNvSpPr>
          <p:nvPr/>
        </p:nvSpPr>
        <p:spPr bwMode="gray">
          <a:xfrm>
            <a:off x="1949271" y="3588056"/>
            <a:ext cx="166418" cy="166418"/>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dirty="0">
                <a:solidFill>
                  <a:schemeClr val="accent5"/>
                </a:solidFill>
                <a:latin typeface="+mj-lt"/>
              </a:rPr>
              <a:t>2</a:t>
            </a:r>
          </a:p>
        </p:txBody>
      </p:sp>
      <p:sp>
        <p:nvSpPr>
          <p:cNvPr id="28" name="Text Placeholder 1">
            <a:extLst>
              <a:ext uri="{FF2B5EF4-FFF2-40B4-BE49-F238E27FC236}">
                <a16:creationId xmlns:a16="http://schemas.microsoft.com/office/drawing/2014/main" id="{26ED3B82-EEBF-25CB-0776-75D1C62C9349}"/>
              </a:ext>
            </a:extLst>
          </p:cNvPr>
          <p:cNvSpPr txBox="1">
            <a:spLocks/>
          </p:cNvSpPr>
          <p:nvPr/>
        </p:nvSpPr>
        <p:spPr bwMode="gray">
          <a:xfrm>
            <a:off x="2189954" y="3602016"/>
            <a:ext cx="2169130"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Created an export for ACHE</a:t>
            </a:r>
          </a:p>
        </p:txBody>
      </p:sp>
      <p:sp>
        <p:nvSpPr>
          <p:cNvPr id="29" name="Oval 28">
            <a:extLst>
              <a:ext uri="{FF2B5EF4-FFF2-40B4-BE49-F238E27FC236}">
                <a16:creationId xmlns:a16="http://schemas.microsoft.com/office/drawing/2014/main" id="{92FA90D8-5DF2-3D5C-980D-FDB1342C0ADF}"/>
              </a:ext>
            </a:extLst>
          </p:cNvPr>
          <p:cNvSpPr>
            <a:spLocks noChangeAspect="1"/>
          </p:cNvSpPr>
          <p:nvPr/>
        </p:nvSpPr>
        <p:spPr bwMode="gray">
          <a:xfrm>
            <a:off x="1949644" y="3914807"/>
            <a:ext cx="166418" cy="166418"/>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1000" dirty="0">
                <a:solidFill>
                  <a:schemeClr val="accent5"/>
                </a:solidFill>
                <a:latin typeface="+mj-lt"/>
              </a:rPr>
              <a:t>3</a:t>
            </a:r>
          </a:p>
        </p:txBody>
      </p:sp>
      <p:sp>
        <p:nvSpPr>
          <p:cNvPr id="30" name="Text Placeholder 1">
            <a:extLst>
              <a:ext uri="{FF2B5EF4-FFF2-40B4-BE49-F238E27FC236}">
                <a16:creationId xmlns:a16="http://schemas.microsoft.com/office/drawing/2014/main" id="{9AB408C0-6115-F16A-AF43-65FF87BA7BC5}"/>
              </a:ext>
            </a:extLst>
          </p:cNvPr>
          <p:cNvSpPr txBox="1">
            <a:spLocks/>
          </p:cNvSpPr>
          <p:nvPr/>
        </p:nvSpPr>
        <p:spPr bwMode="gray">
          <a:xfrm>
            <a:off x="2190327" y="3914807"/>
            <a:ext cx="2169130"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Pulled exports into Construct to automatically fix data types and establish required ACHE formatting</a:t>
            </a:r>
          </a:p>
        </p:txBody>
      </p:sp>
      <p:sp>
        <p:nvSpPr>
          <p:cNvPr id="31" name="Rectangle 30">
            <a:extLst>
              <a:ext uri="{FF2B5EF4-FFF2-40B4-BE49-F238E27FC236}">
                <a16:creationId xmlns:a16="http://schemas.microsoft.com/office/drawing/2014/main" id="{AB361D81-D9C2-946F-988A-C6F721D32CB4}"/>
              </a:ext>
            </a:extLst>
          </p:cNvPr>
          <p:cNvSpPr/>
          <p:nvPr/>
        </p:nvSpPr>
        <p:spPr bwMode="gray">
          <a:xfrm>
            <a:off x="4651492" y="2539565"/>
            <a:ext cx="1208313" cy="384721"/>
          </a:xfrm>
          <a:prstGeom prst="rect">
            <a:avLst/>
          </a:prstGeom>
          <a:effectLst/>
        </p:spPr>
        <p:txBody>
          <a:bodyPr wrap="square" lIns="0" tIns="0" rIns="0" bIns="0">
            <a:spAutoFit/>
          </a:bodyPr>
          <a:lstStyle/>
          <a:p>
            <a:pPr>
              <a:spcBef>
                <a:spcPts val="300"/>
              </a:spcBef>
            </a:pPr>
            <a:r>
              <a:rPr lang="en-US" sz="2500" dirty="0">
                <a:solidFill>
                  <a:schemeClr val="tx2"/>
                </a:solidFill>
                <a:latin typeface="+mj-lt"/>
              </a:rPr>
              <a:t>18</a:t>
            </a:r>
          </a:p>
        </p:txBody>
      </p:sp>
      <p:sp>
        <p:nvSpPr>
          <p:cNvPr id="32" name="Rectangle 31">
            <a:extLst>
              <a:ext uri="{FF2B5EF4-FFF2-40B4-BE49-F238E27FC236}">
                <a16:creationId xmlns:a16="http://schemas.microsoft.com/office/drawing/2014/main" id="{F46148BD-EBDC-6863-5B44-3FF2310DDD5A}"/>
              </a:ext>
            </a:extLst>
          </p:cNvPr>
          <p:cNvSpPr/>
          <p:nvPr/>
        </p:nvSpPr>
        <p:spPr bwMode="gray">
          <a:xfrm>
            <a:off x="5100153" y="2593426"/>
            <a:ext cx="927276" cy="276999"/>
          </a:xfrm>
          <a:prstGeom prst="rect">
            <a:avLst/>
          </a:prstGeom>
        </p:spPr>
        <p:txBody>
          <a:bodyPr wrap="square" lIns="0" tIns="0" rIns="0" bIns="0">
            <a:spAutoFit/>
          </a:bodyPr>
          <a:lstStyle/>
          <a:p>
            <a:pPr>
              <a:spcBef>
                <a:spcPts val="300"/>
              </a:spcBef>
            </a:pPr>
            <a:r>
              <a:rPr lang="en-US" sz="900" dirty="0"/>
              <a:t>Hours saved per term</a:t>
            </a:r>
          </a:p>
        </p:txBody>
      </p:sp>
      <p:sp>
        <p:nvSpPr>
          <p:cNvPr id="34" name="Rectangle 33">
            <a:extLst>
              <a:ext uri="{FF2B5EF4-FFF2-40B4-BE49-F238E27FC236}">
                <a16:creationId xmlns:a16="http://schemas.microsoft.com/office/drawing/2014/main" id="{F5877AF7-0DFE-79FE-803F-B975877B4E0A}"/>
              </a:ext>
            </a:extLst>
          </p:cNvPr>
          <p:cNvSpPr/>
          <p:nvPr/>
        </p:nvSpPr>
        <p:spPr bwMode="gray">
          <a:xfrm>
            <a:off x="4651492" y="3138870"/>
            <a:ext cx="1482607" cy="276999"/>
          </a:xfrm>
          <a:prstGeom prst="rect">
            <a:avLst/>
          </a:prstGeom>
          <a:effectLst/>
        </p:spPr>
        <p:txBody>
          <a:bodyPr wrap="square" lIns="0" tIns="0" rIns="0" bIns="0">
            <a:spAutoFit/>
          </a:bodyPr>
          <a:lstStyle/>
          <a:p>
            <a:pPr>
              <a:spcBef>
                <a:spcPts val="300"/>
              </a:spcBef>
            </a:pPr>
            <a:r>
              <a:rPr lang="en-US" dirty="0">
                <a:solidFill>
                  <a:schemeClr val="tx2"/>
                </a:solidFill>
                <a:latin typeface="+mj-lt"/>
              </a:rPr>
              <a:t>Greater Scale</a:t>
            </a:r>
          </a:p>
        </p:txBody>
      </p:sp>
      <p:sp>
        <p:nvSpPr>
          <p:cNvPr id="35" name="Rectangle 34">
            <a:extLst>
              <a:ext uri="{FF2B5EF4-FFF2-40B4-BE49-F238E27FC236}">
                <a16:creationId xmlns:a16="http://schemas.microsoft.com/office/drawing/2014/main" id="{94C8CAFD-4CF7-B147-7F34-7B2FA4C7F5D4}"/>
              </a:ext>
            </a:extLst>
          </p:cNvPr>
          <p:cNvSpPr/>
          <p:nvPr/>
        </p:nvSpPr>
        <p:spPr bwMode="gray">
          <a:xfrm>
            <a:off x="4698991" y="3445257"/>
            <a:ext cx="1429310" cy="692497"/>
          </a:xfrm>
          <a:prstGeom prst="rect">
            <a:avLst/>
          </a:prstGeom>
        </p:spPr>
        <p:txBody>
          <a:bodyPr wrap="square" lIns="0" tIns="0" rIns="0" bIns="0">
            <a:spAutoFit/>
          </a:bodyPr>
          <a:lstStyle/>
          <a:p>
            <a:pPr>
              <a:spcBef>
                <a:spcPts val="300"/>
              </a:spcBef>
            </a:pPr>
            <a:r>
              <a:rPr lang="en-US" sz="900" dirty="0"/>
              <a:t>By streamlining a multi-day process into a few clicks and leveraging EAB staff as an extension of their team</a:t>
            </a:r>
          </a:p>
        </p:txBody>
      </p:sp>
      <p:sp>
        <p:nvSpPr>
          <p:cNvPr id="36" name="Isosceles Triangle 35">
            <a:extLst>
              <a:ext uri="{FF2B5EF4-FFF2-40B4-BE49-F238E27FC236}">
                <a16:creationId xmlns:a16="http://schemas.microsoft.com/office/drawing/2014/main" id="{0B4317EE-2554-F599-2F25-8FD10DBD7D38}"/>
              </a:ext>
              <a:ext uri="{C183D7F6-B498-43B3-948B-1728B52AA6E4}">
                <adec:decorative xmlns:adec="http://schemas.microsoft.com/office/drawing/2017/decorative" val="1"/>
              </a:ext>
            </a:extLst>
          </p:cNvPr>
          <p:cNvSpPr/>
          <p:nvPr/>
        </p:nvSpPr>
        <p:spPr bwMode="gray">
          <a:xfrm rot="5400000" flipH="1">
            <a:off x="4489485" y="2706937"/>
            <a:ext cx="142253" cy="122632"/>
          </a:xfrm>
          <a:prstGeom prst="triangle">
            <a:avLst/>
          </a:prstGeom>
          <a:solidFill>
            <a:schemeClr val="accent5"/>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Isosceles Triangle 36">
            <a:extLst>
              <a:ext uri="{FF2B5EF4-FFF2-40B4-BE49-F238E27FC236}">
                <a16:creationId xmlns:a16="http://schemas.microsoft.com/office/drawing/2014/main" id="{FC9DC10A-340A-31BA-22C9-C591BF38F7D1}"/>
              </a:ext>
              <a:ext uri="{C183D7F6-B498-43B3-948B-1728B52AA6E4}">
                <adec:decorative xmlns:adec="http://schemas.microsoft.com/office/drawing/2017/decorative" val="1"/>
              </a:ext>
            </a:extLst>
          </p:cNvPr>
          <p:cNvSpPr/>
          <p:nvPr/>
        </p:nvSpPr>
        <p:spPr bwMode="gray">
          <a:xfrm rot="5400000" flipH="1">
            <a:off x="4489485" y="3210249"/>
            <a:ext cx="142253" cy="122632"/>
          </a:xfrm>
          <a:prstGeom prst="triangle">
            <a:avLst/>
          </a:prstGeom>
          <a:solidFill>
            <a:schemeClr val="accent5"/>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Text Placeholder 1">
            <a:extLst>
              <a:ext uri="{FF2B5EF4-FFF2-40B4-BE49-F238E27FC236}">
                <a16:creationId xmlns:a16="http://schemas.microsoft.com/office/drawing/2014/main" id="{F213F902-CDFB-6240-CC0A-2E09611844F3}"/>
              </a:ext>
            </a:extLst>
          </p:cNvPr>
          <p:cNvSpPr txBox="1">
            <a:spLocks/>
          </p:cNvSpPr>
          <p:nvPr/>
        </p:nvSpPr>
        <p:spPr bwMode="gray">
          <a:xfrm>
            <a:off x="266701" y="2612567"/>
            <a:ext cx="1491388" cy="158761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r>
              <a:rPr lang="en-US" dirty="0"/>
              <a:t>BusinessObjects platform from Colleague was used for Alabama Commission on Higher Education (ACHE) reporting requirements </a:t>
            </a:r>
          </a:p>
          <a:p>
            <a:r>
              <a:rPr lang="en-US" dirty="0"/>
              <a:t>Reporting was complex, difficult to maintain, and required manual effort</a:t>
            </a:r>
          </a:p>
        </p:txBody>
      </p:sp>
      <p:sp>
        <p:nvSpPr>
          <p:cNvPr id="39" name="Text Placeholder 1">
            <a:extLst>
              <a:ext uri="{FF2B5EF4-FFF2-40B4-BE49-F238E27FC236}">
                <a16:creationId xmlns:a16="http://schemas.microsoft.com/office/drawing/2014/main" id="{72DCAD5D-9AB0-F06B-2443-DF4C9F89A440}"/>
              </a:ext>
            </a:extLst>
          </p:cNvPr>
          <p:cNvSpPr txBox="1">
            <a:spLocks/>
          </p:cNvSpPr>
          <p:nvPr/>
        </p:nvSpPr>
        <p:spPr bwMode="gray">
          <a:xfrm>
            <a:off x="1955260" y="2612567"/>
            <a:ext cx="2382426"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UWA updated </a:t>
            </a:r>
            <a:r>
              <a:rPr lang="en-US" b="1" dirty="0">
                <a:solidFill>
                  <a:schemeClr val="tx2"/>
                </a:solidFill>
              </a:rPr>
              <a:t>over 1,600 data quality reports</a:t>
            </a:r>
            <a:r>
              <a:rPr lang="en-US" b="1" dirty="0"/>
              <a:t> </a:t>
            </a:r>
            <a:r>
              <a:rPr lang="en-US" dirty="0"/>
              <a:t>into a scalable, automated workflow in Construct </a:t>
            </a:r>
          </a:p>
        </p:txBody>
      </p:sp>
      <p:pic>
        <p:nvPicPr>
          <p:cNvPr id="40" name="Picture 39" descr="Icon&#10;&#10;Description automatically generated">
            <a:extLst>
              <a:ext uri="{FF2B5EF4-FFF2-40B4-BE49-F238E27FC236}">
                <a16:creationId xmlns:a16="http://schemas.microsoft.com/office/drawing/2014/main" id="{F5489C87-F5B6-0294-0CD7-9E219AD28EA0}"/>
              </a:ext>
            </a:extLst>
          </p:cNvPr>
          <p:cNvPicPr>
            <a:picLocks noChangeAspect="1"/>
          </p:cNvPicPr>
          <p:nvPr/>
        </p:nvPicPr>
        <p:blipFill>
          <a:blip r:embed="rId5"/>
          <a:stretch>
            <a:fillRect/>
          </a:stretch>
        </p:blipFill>
        <p:spPr>
          <a:xfrm>
            <a:off x="4631856" y="1829726"/>
            <a:ext cx="310896" cy="310896"/>
          </a:xfrm>
          <a:prstGeom prst="rect">
            <a:avLst/>
          </a:prstGeom>
        </p:spPr>
      </p:pic>
      <p:pic>
        <p:nvPicPr>
          <p:cNvPr id="41" name="Picture 40" descr="A picture containing text&#10;&#10;Description automatically generated">
            <a:extLst>
              <a:ext uri="{FF2B5EF4-FFF2-40B4-BE49-F238E27FC236}">
                <a16:creationId xmlns:a16="http://schemas.microsoft.com/office/drawing/2014/main" id="{0B236CB8-4547-6455-0DAB-7100B948FB00}"/>
              </a:ext>
            </a:extLst>
          </p:cNvPr>
          <p:cNvPicPr>
            <a:picLocks noChangeAspect="1"/>
          </p:cNvPicPr>
          <p:nvPr/>
        </p:nvPicPr>
        <p:blipFill>
          <a:blip r:embed="rId6"/>
          <a:stretch>
            <a:fillRect/>
          </a:stretch>
        </p:blipFill>
        <p:spPr>
          <a:xfrm>
            <a:off x="266702" y="1774862"/>
            <a:ext cx="333487" cy="365760"/>
          </a:xfrm>
          <a:prstGeom prst="rect">
            <a:avLst/>
          </a:prstGeom>
        </p:spPr>
      </p:pic>
    </p:spTree>
    <p:extLst>
      <p:ext uri="{BB962C8B-B14F-4D97-AF65-F5344CB8AC3E}">
        <p14:creationId xmlns:p14="http://schemas.microsoft.com/office/powerpoint/2010/main" val="2999084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CC675D-DDA1-9319-3BE1-B0D1A471E3E2}"/>
              </a:ext>
            </a:extLst>
          </p:cNvPr>
          <p:cNvSpPr>
            <a:spLocks noGrp="1"/>
          </p:cNvSpPr>
          <p:nvPr>
            <p:ph type="title"/>
          </p:nvPr>
        </p:nvSpPr>
        <p:spPr>
          <a:xfrm>
            <a:off x="280193" y="67706"/>
            <a:ext cx="6042229" cy="498598"/>
          </a:xfrm>
        </p:spPr>
        <p:txBody>
          <a:bodyPr/>
          <a:lstStyle/>
          <a:p>
            <a:r>
              <a:rPr lang="en-US" dirty="0"/>
              <a:t>Replicating State Reporting After Losing Access </a:t>
            </a:r>
            <a:br>
              <a:rPr lang="en-US" dirty="0"/>
            </a:br>
            <a:r>
              <a:rPr lang="en-US" dirty="0"/>
              <a:t>to Metrics</a:t>
            </a:r>
          </a:p>
        </p:txBody>
      </p:sp>
      <p:sp>
        <p:nvSpPr>
          <p:cNvPr id="19" name="Text Placeholder 18">
            <a:extLst>
              <a:ext uri="{FF2B5EF4-FFF2-40B4-BE49-F238E27FC236}">
                <a16:creationId xmlns:a16="http://schemas.microsoft.com/office/drawing/2014/main" id="{7DB33460-0B74-423E-7597-DA42F31B8E9B}"/>
              </a:ext>
            </a:extLst>
          </p:cNvPr>
          <p:cNvSpPr>
            <a:spLocks noGrp="1"/>
          </p:cNvSpPr>
          <p:nvPr>
            <p:ph type="body" sz="quarter" idx="15"/>
          </p:nvPr>
        </p:nvSpPr>
        <p:spPr/>
        <p:txBody>
          <a:bodyPr/>
          <a:lstStyle/>
          <a:p>
            <a:r>
              <a:rPr lang="en-US" dirty="0"/>
              <a:t>Overcoming Reporting Gaps from System Transition</a:t>
            </a:r>
          </a:p>
        </p:txBody>
      </p:sp>
      <p:sp>
        <p:nvSpPr>
          <p:cNvPr id="6" name="Text Placeholder 5">
            <a:extLst>
              <a:ext uri="{FF2B5EF4-FFF2-40B4-BE49-F238E27FC236}">
                <a16:creationId xmlns:a16="http://schemas.microsoft.com/office/drawing/2014/main" id="{4F98B67F-BB78-A451-EF43-FEA8C64830DA}"/>
              </a:ext>
            </a:extLst>
          </p:cNvPr>
          <p:cNvSpPr>
            <a:spLocks noGrp="1"/>
          </p:cNvSpPr>
          <p:nvPr>
            <p:ph type="body" sz="quarter" idx="18"/>
          </p:nvPr>
        </p:nvSpPr>
        <p:spPr/>
        <p:txBody>
          <a:bodyPr/>
          <a:lstStyle/>
          <a:p>
            <a:r>
              <a:rPr lang="en-US" sz="500" dirty="0"/>
              <a:t>Source: Gateway Technical College; EAB interviews and analysis.</a:t>
            </a:r>
          </a:p>
        </p:txBody>
      </p:sp>
      <p:pic>
        <p:nvPicPr>
          <p:cNvPr id="1026" name="Picture 2" descr="College Logo and Seal | Gateway Technical College">
            <a:extLst>
              <a:ext uri="{FF2B5EF4-FFF2-40B4-BE49-F238E27FC236}">
                <a16:creationId xmlns:a16="http://schemas.microsoft.com/office/drawing/2014/main" id="{91E77ED5-A8B9-7FD9-2901-6A0990E8F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622" y="1022901"/>
            <a:ext cx="1339304" cy="3192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841790B-EB5D-AC0D-C3CF-79E26DAFB54A}"/>
              </a:ext>
              <a:ext uri="{C183D7F6-B498-43B3-948B-1728B52AA6E4}">
                <adec:decorative xmlns:adec="http://schemas.microsoft.com/office/drawing/2017/decorative" val="1"/>
              </a:ext>
            </a:extLst>
          </p:cNvPr>
          <p:cNvSpPr/>
          <p:nvPr/>
        </p:nvSpPr>
        <p:spPr bwMode="gray">
          <a:xfrm>
            <a:off x="272390" y="3728792"/>
            <a:ext cx="1376775" cy="428862"/>
          </a:xfrm>
          <a:prstGeom prst="rect">
            <a:avLst/>
          </a:prstGeom>
          <a:solidFill>
            <a:schemeClr val="accent5"/>
          </a:solidFill>
          <a:ln w="15875">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 name="Rectangle 4">
            <a:extLst>
              <a:ext uri="{FF2B5EF4-FFF2-40B4-BE49-F238E27FC236}">
                <a16:creationId xmlns:a16="http://schemas.microsoft.com/office/drawing/2014/main" id="{82F67405-9B51-AC33-2DB5-5A0D0BCFB2DE}"/>
              </a:ext>
              <a:ext uri="{C183D7F6-B498-43B3-948B-1728B52AA6E4}">
                <adec:decorative xmlns:adec="http://schemas.microsoft.com/office/drawing/2017/decorative" val="1"/>
              </a:ext>
            </a:extLst>
          </p:cNvPr>
          <p:cNvSpPr/>
          <p:nvPr/>
        </p:nvSpPr>
        <p:spPr bwMode="gray">
          <a:xfrm>
            <a:off x="272390" y="1558597"/>
            <a:ext cx="1376775" cy="2179623"/>
          </a:xfrm>
          <a:prstGeom prst="rect">
            <a:avLst/>
          </a:prstGeom>
          <a:solidFill>
            <a:schemeClr val="bg1"/>
          </a:solidFill>
          <a:ln w="15875">
            <a:solidFill>
              <a:schemeClr val="accent5"/>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tx1"/>
              </a:solidFill>
            </a:endParaRPr>
          </a:p>
        </p:txBody>
      </p:sp>
      <p:cxnSp>
        <p:nvCxnSpPr>
          <p:cNvPr id="8" name="Straight Connector 7">
            <a:extLst>
              <a:ext uri="{FF2B5EF4-FFF2-40B4-BE49-F238E27FC236}">
                <a16:creationId xmlns:a16="http://schemas.microsoft.com/office/drawing/2014/main" id="{E1943178-9A26-187E-91E0-711EE2B9BAFA}"/>
              </a:ext>
              <a:ext uri="{C183D7F6-B498-43B3-948B-1728B52AA6E4}">
                <adec:decorative xmlns:adec="http://schemas.microsoft.com/office/drawing/2017/decorative" val="1"/>
              </a:ext>
            </a:extLst>
          </p:cNvPr>
          <p:cNvCxnSpPr/>
          <p:nvPr/>
        </p:nvCxnSpPr>
        <p:spPr bwMode="gray">
          <a:xfrm>
            <a:off x="263622" y="4358747"/>
            <a:ext cx="5844734" cy="0"/>
          </a:xfrm>
          <a:prstGeom prst="line">
            <a:avLst/>
          </a:prstGeom>
          <a:ln w="2222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7AA2C63-D010-9B4F-EF1D-344D3092E8DC}"/>
              </a:ext>
              <a:ext uri="{C183D7F6-B498-43B3-948B-1728B52AA6E4}">
                <adec:decorative xmlns:adec="http://schemas.microsoft.com/office/drawing/2017/decorative" val="1"/>
              </a:ext>
            </a:extLst>
          </p:cNvPr>
          <p:cNvSpPr/>
          <p:nvPr/>
        </p:nvSpPr>
        <p:spPr bwMode="gray">
          <a:xfrm>
            <a:off x="869337" y="4268548"/>
            <a:ext cx="182880" cy="182880"/>
          </a:xfrm>
          <a:prstGeom prst="ellipse">
            <a:avLst/>
          </a:prstGeom>
          <a:solidFill>
            <a:schemeClr val="bg1"/>
          </a:solidFill>
          <a:ln w="666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a:extLst>
              <a:ext uri="{FF2B5EF4-FFF2-40B4-BE49-F238E27FC236}">
                <a16:creationId xmlns:a16="http://schemas.microsoft.com/office/drawing/2014/main" id="{190DAEEE-50BD-00BD-204E-0F2714BAE533}"/>
              </a:ext>
              <a:ext uri="{C183D7F6-B498-43B3-948B-1728B52AA6E4}">
                <adec:decorative xmlns:adec="http://schemas.microsoft.com/office/drawing/2017/decorative" val="1"/>
              </a:ext>
            </a:extLst>
          </p:cNvPr>
          <p:cNvSpPr/>
          <p:nvPr/>
        </p:nvSpPr>
        <p:spPr bwMode="gray">
          <a:xfrm>
            <a:off x="1765846" y="3728792"/>
            <a:ext cx="1376775" cy="428862"/>
          </a:xfrm>
          <a:prstGeom prst="rect">
            <a:avLst/>
          </a:prstGeom>
          <a:solidFill>
            <a:schemeClr val="accent4"/>
          </a:solidFill>
          <a:ln w="15875">
            <a:solidFill>
              <a:schemeClr val="accent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1" name="Rectangle 20">
            <a:extLst>
              <a:ext uri="{FF2B5EF4-FFF2-40B4-BE49-F238E27FC236}">
                <a16:creationId xmlns:a16="http://schemas.microsoft.com/office/drawing/2014/main" id="{41BCD6FC-9A6A-DDA7-4B49-D4CAFC93DBA8}"/>
              </a:ext>
              <a:ext uri="{C183D7F6-B498-43B3-948B-1728B52AA6E4}">
                <adec:decorative xmlns:adec="http://schemas.microsoft.com/office/drawing/2017/decorative" val="1"/>
              </a:ext>
            </a:extLst>
          </p:cNvPr>
          <p:cNvSpPr/>
          <p:nvPr/>
        </p:nvSpPr>
        <p:spPr bwMode="gray">
          <a:xfrm>
            <a:off x="1765846" y="1558597"/>
            <a:ext cx="1376775" cy="2179623"/>
          </a:xfrm>
          <a:prstGeom prst="rect">
            <a:avLst/>
          </a:prstGeom>
          <a:solidFill>
            <a:schemeClr val="bg1"/>
          </a:solidFill>
          <a:ln w="15875">
            <a:solidFill>
              <a:schemeClr val="accent4"/>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tx1"/>
              </a:solidFill>
            </a:endParaRPr>
          </a:p>
        </p:txBody>
      </p:sp>
      <p:sp>
        <p:nvSpPr>
          <p:cNvPr id="30" name="Oval 29">
            <a:extLst>
              <a:ext uri="{FF2B5EF4-FFF2-40B4-BE49-F238E27FC236}">
                <a16:creationId xmlns:a16="http://schemas.microsoft.com/office/drawing/2014/main" id="{D0E3307D-19C2-0D58-C7D2-A4B803D5D83D}"/>
              </a:ext>
              <a:ext uri="{C183D7F6-B498-43B3-948B-1728B52AA6E4}">
                <adec:decorative xmlns:adec="http://schemas.microsoft.com/office/drawing/2017/decorative" val="1"/>
              </a:ext>
            </a:extLst>
          </p:cNvPr>
          <p:cNvSpPr/>
          <p:nvPr/>
        </p:nvSpPr>
        <p:spPr bwMode="gray">
          <a:xfrm>
            <a:off x="2362793" y="4268548"/>
            <a:ext cx="182880" cy="182880"/>
          </a:xfrm>
          <a:prstGeom prst="ellipse">
            <a:avLst/>
          </a:prstGeom>
          <a:solidFill>
            <a:schemeClr val="bg1"/>
          </a:solidFill>
          <a:ln w="666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a:extLst>
              <a:ext uri="{FF2B5EF4-FFF2-40B4-BE49-F238E27FC236}">
                <a16:creationId xmlns:a16="http://schemas.microsoft.com/office/drawing/2014/main" id="{7AEB5840-BE58-47BF-8224-781F29944EC9}"/>
              </a:ext>
              <a:ext uri="{C183D7F6-B498-43B3-948B-1728B52AA6E4}">
                <adec:decorative xmlns:adec="http://schemas.microsoft.com/office/drawing/2017/decorative" val="1"/>
              </a:ext>
            </a:extLst>
          </p:cNvPr>
          <p:cNvSpPr/>
          <p:nvPr/>
        </p:nvSpPr>
        <p:spPr bwMode="gray">
          <a:xfrm>
            <a:off x="3259302" y="3728792"/>
            <a:ext cx="1376775" cy="428862"/>
          </a:xfrm>
          <a:prstGeom prst="rect">
            <a:avLst/>
          </a:prstGeom>
          <a:solidFill>
            <a:schemeClr val="accent6"/>
          </a:solidFill>
          <a:ln w="15875">
            <a:solidFill>
              <a:schemeClr val="accent6"/>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2" name="Rectangle 31">
            <a:extLst>
              <a:ext uri="{FF2B5EF4-FFF2-40B4-BE49-F238E27FC236}">
                <a16:creationId xmlns:a16="http://schemas.microsoft.com/office/drawing/2014/main" id="{7513F83F-8EF0-F104-97E2-4FD50A8AAA21}"/>
              </a:ext>
              <a:ext uri="{C183D7F6-B498-43B3-948B-1728B52AA6E4}">
                <adec:decorative xmlns:adec="http://schemas.microsoft.com/office/drawing/2017/decorative" val="1"/>
              </a:ext>
            </a:extLst>
          </p:cNvPr>
          <p:cNvSpPr/>
          <p:nvPr/>
        </p:nvSpPr>
        <p:spPr bwMode="gray">
          <a:xfrm>
            <a:off x="3259302" y="1558597"/>
            <a:ext cx="1376775" cy="2179623"/>
          </a:xfrm>
          <a:prstGeom prst="rect">
            <a:avLst/>
          </a:prstGeom>
          <a:solidFill>
            <a:schemeClr val="bg1"/>
          </a:solidFill>
          <a:ln w="15875">
            <a:solidFill>
              <a:schemeClr val="accent6"/>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tx1"/>
              </a:solidFill>
            </a:endParaRPr>
          </a:p>
        </p:txBody>
      </p:sp>
      <p:sp>
        <p:nvSpPr>
          <p:cNvPr id="34" name="Oval 33">
            <a:extLst>
              <a:ext uri="{FF2B5EF4-FFF2-40B4-BE49-F238E27FC236}">
                <a16:creationId xmlns:a16="http://schemas.microsoft.com/office/drawing/2014/main" id="{34E35753-D115-C08C-27EA-93FCA9960428}"/>
              </a:ext>
              <a:ext uri="{C183D7F6-B498-43B3-948B-1728B52AA6E4}">
                <adec:decorative xmlns:adec="http://schemas.microsoft.com/office/drawing/2017/decorative" val="1"/>
              </a:ext>
            </a:extLst>
          </p:cNvPr>
          <p:cNvSpPr/>
          <p:nvPr/>
        </p:nvSpPr>
        <p:spPr bwMode="gray">
          <a:xfrm>
            <a:off x="3856249" y="4268548"/>
            <a:ext cx="182880" cy="182880"/>
          </a:xfrm>
          <a:prstGeom prst="ellipse">
            <a:avLst/>
          </a:prstGeom>
          <a:solidFill>
            <a:schemeClr val="bg1"/>
          </a:solidFill>
          <a:ln w="666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a:extLst>
              <a:ext uri="{FF2B5EF4-FFF2-40B4-BE49-F238E27FC236}">
                <a16:creationId xmlns:a16="http://schemas.microsoft.com/office/drawing/2014/main" id="{4A44EC23-A521-33E3-6B3E-4149F1BB9533}"/>
              </a:ext>
              <a:ext uri="{C183D7F6-B498-43B3-948B-1728B52AA6E4}">
                <adec:decorative xmlns:adec="http://schemas.microsoft.com/office/drawing/2017/decorative" val="1"/>
              </a:ext>
            </a:extLst>
          </p:cNvPr>
          <p:cNvSpPr/>
          <p:nvPr/>
        </p:nvSpPr>
        <p:spPr bwMode="gray">
          <a:xfrm>
            <a:off x="4752759" y="3728792"/>
            <a:ext cx="1376775" cy="428862"/>
          </a:xfrm>
          <a:prstGeom prst="rect">
            <a:avLst/>
          </a:prstGeom>
          <a:solidFill>
            <a:schemeClr val="tx2"/>
          </a:solidFill>
          <a:ln w="15875">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6" name="Rectangle 35">
            <a:extLst>
              <a:ext uri="{FF2B5EF4-FFF2-40B4-BE49-F238E27FC236}">
                <a16:creationId xmlns:a16="http://schemas.microsoft.com/office/drawing/2014/main" id="{877CA071-BC2F-F6C8-4538-75C3CF35DC9F}"/>
              </a:ext>
              <a:ext uri="{C183D7F6-B498-43B3-948B-1728B52AA6E4}">
                <adec:decorative xmlns:adec="http://schemas.microsoft.com/office/drawing/2017/decorative" val="1"/>
              </a:ext>
            </a:extLst>
          </p:cNvPr>
          <p:cNvSpPr/>
          <p:nvPr/>
        </p:nvSpPr>
        <p:spPr bwMode="gray">
          <a:xfrm>
            <a:off x="4752759" y="1558597"/>
            <a:ext cx="1376775" cy="2179623"/>
          </a:xfrm>
          <a:prstGeom prst="rect">
            <a:avLst/>
          </a:prstGeom>
          <a:solidFill>
            <a:schemeClr val="bg1"/>
          </a:solidFill>
          <a:ln w="15875">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tx1"/>
              </a:solidFill>
            </a:endParaRPr>
          </a:p>
        </p:txBody>
      </p:sp>
      <p:sp>
        <p:nvSpPr>
          <p:cNvPr id="38" name="Oval 37">
            <a:extLst>
              <a:ext uri="{FF2B5EF4-FFF2-40B4-BE49-F238E27FC236}">
                <a16:creationId xmlns:a16="http://schemas.microsoft.com/office/drawing/2014/main" id="{F0998C09-AC27-FB38-0ACA-097015EDAFC6}"/>
              </a:ext>
              <a:ext uri="{C183D7F6-B498-43B3-948B-1728B52AA6E4}">
                <adec:decorative xmlns:adec="http://schemas.microsoft.com/office/drawing/2017/decorative" val="1"/>
              </a:ext>
            </a:extLst>
          </p:cNvPr>
          <p:cNvSpPr/>
          <p:nvPr/>
        </p:nvSpPr>
        <p:spPr bwMode="gray">
          <a:xfrm>
            <a:off x="5349706" y="4268548"/>
            <a:ext cx="182880" cy="182880"/>
          </a:xfrm>
          <a:prstGeom prst="ellipse">
            <a:avLst/>
          </a:prstGeom>
          <a:solidFill>
            <a:schemeClr val="bg1"/>
          </a:solidFill>
          <a:ln w="666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Text Placeholder 9">
            <a:extLst>
              <a:ext uri="{FF2B5EF4-FFF2-40B4-BE49-F238E27FC236}">
                <a16:creationId xmlns:a16="http://schemas.microsoft.com/office/drawing/2014/main" id="{CC049E22-6597-93E7-E33D-15718E682460}"/>
              </a:ext>
            </a:extLst>
          </p:cNvPr>
          <p:cNvSpPr txBox="1">
            <a:spLocks/>
          </p:cNvSpPr>
          <p:nvPr/>
        </p:nvSpPr>
        <p:spPr bwMode="gray">
          <a:xfrm>
            <a:off x="416514" y="3870993"/>
            <a:ext cx="1088526" cy="15388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000" b="1" dirty="0">
                <a:solidFill>
                  <a:schemeClr val="bg1"/>
                </a:solidFill>
              </a:rPr>
              <a:t>Opportunity</a:t>
            </a:r>
          </a:p>
        </p:txBody>
      </p:sp>
      <p:sp>
        <p:nvSpPr>
          <p:cNvPr id="40" name="Text Placeholder 9">
            <a:extLst>
              <a:ext uri="{FF2B5EF4-FFF2-40B4-BE49-F238E27FC236}">
                <a16:creationId xmlns:a16="http://schemas.microsoft.com/office/drawing/2014/main" id="{F2239BC3-75C3-D1E7-29DD-31C74D52D381}"/>
              </a:ext>
            </a:extLst>
          </p:cNvPr>
          <p:cNvSpPr txBox="1">
            <a:spLocks/>
          </p:cNvSpPr>
          <p:nvPr/>
        </p:nvSpPr>
        <p:spPr bwMode="gray">
          <a:xfrm>
            <a:off x="1909970" y="3870993"/>
            <a:ext cx="1088526" cy="15388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000" b="1" dirty="0">
                <a:solidFill>
                  <a:schemeClr val="bg1"/>
                </a:solidFill>
              </a:rPr>
              <a:t>Rapid Insight</a:t>
            </a:r>
          </a:p>
        </p:txBody>
      </p:sp>
      <p:sp>
        <p:nvSpPr>
          <p:cNvPr id="41" name="Text Placeholder 9">
            <a:extLst>
              <a:ext uri="{FF2B5EF4-FFF2-40B4-BE49-F238E27FC236}">
                <a16:creationId xmlns:a16="http://schemas.microsoft.com/office/drawing/2014/main" id="{821DF416-A972-C2C7-0567-7AA2DA765ED9}"/>
              </a:ext>
            </a:extLst>
          </p:cNvPr>
          <p:cNvSpPr txBox="1">
            <a:spLocks/>
          </p:cNvSpPr>
          <p:nvPr/>
        </p:nvSpPr>
        <p:spPr bwMode="gray">
          <a:xfrm>
            <a:off x="3403426" y="3870993"/>
            <a:ext cx="1088526" cy="15388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000" b="1" dirty="0">
                <a:solidFill>
                  <a:schemeClr val="accent5"/>
                </a:solidFill>
              </a:rPr>
              <a:t>Impact</a:t>
            </a:r>
          </a:p>
        </p:txBody>
      </p:sp>
      <p:sp>
        <p:nvSpPr>
          <p:cNvPr id="42" name="Text Placeholder 9">
            <a:extLst>
              <a:ext uri="{FF2B5EF4-FFF2-40B4-BE49-F238E27FC236}">
                <a16:creationId xmlns:a16="http://schemas.microsoft.com/office/drawing/2014/main" id="{B832FC22-966D-4685-BEE3-372C10717CFE}"/>
              </a:ext>
            </a:extLst>
          </p:cNvPr>
          <p:cNvSpPr txBox="1">
            <a:spLocks/>
          </p:cNvSpPr>
          <p:nvPr/>
        </p:nvSpPr>
        <p:spPr bwMode="gray">
          <a:xfrm>
            <a:off x="4797917" y="3870993"/>
            <a:ext cx="1286459" cy="15388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000" b="1" dirty="0">
                <a:solidFill>
                  <a:schemeClr val="accent5"/>
                </a:solidFill>
              </a:rPr>
              <a:t>Future Plans</a:t>
            </a:r>
          </a:p>
        </p:txBody>
      </p:sp>
      <p:sp>
        <p:nvSpPr>
          <p:cNvPr id="43" name="Text Placeholder 1">
            <a:extLst>
              <a:ext uri="{FF2B5EF4-FFF2-40B4-BE49-F238E27FC236}">
                <a16:creationId xmlns:a16="http://schemas.microsoft.com/office/drawing/2014/main" id="{09FBDB62-0444-7D9C-A6BC-FA7E8FC42485}"/>
              </a:ext>
            </a:extLst>
          </p:cNvPr>
          <p:cNvSpPr txBox="1">
            <a:spLocks/>
          </p:cNvSpPr>
          <p:nvPr/>
        </p:nvSpPr>
        <p:spPr bwMode="gray">
          <a:xfrm>
            <a:off x="314540" y="1669906"/>
            <a:ext cx="1292475"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lgn="ctr">
              <a:buNone/>
            </a:pPr>
            <a:r>
              <a:rPr lang="en-US" b="1" dirty="0"/>
              <a:t>System Migration Interrupts Access</a:t>
            </a:r>
          </a:p>
        </p:txBody>
      </p:sp>
      <p:sp>
        <p:nvSpPr>
          <p:cNvPr id="44" name="Text Placeholder 1">
            <a:extLst>
              <a:ext uri="{FF2B5EF4-FFF2-40B4-BE49-F238E27FC236}">
                <a16:creationId xmlns:a16="http://schemas.microsoft.com/office/drawing/2014/main" id="{D8559261-763E-C535-0298-0449AF6D22D8}"/>
              </a:ext>
            </a:extLst>
          </p:cNvPr>
          <p:cNvSpPr txBox="1">
            <a:spLocks/>
          </p:cNvSpPr>
          <p:nvPr/>
        </p:nvSpPr>
        <p:spPr bwMode="gray">
          <a:xfrm>
            <a:off x="3365942" y="1669906"/>
            <a:ext cx="1163495"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lgn="ctr">
              <a:buNone/>
            </a:pPr>
            <a:r>
              <a:rPr lang="en-US" b="1" dirty="0"/>
              <a:t>Impact</a:t>
            </a:r>
          </a:p>
        </p:txBody>
      </p:sp>
      <p:sp>
        <p:nvSpPr>
          <p:cNvPr id="45" name="Text Placeholder 1">
            <a:extLst>
              <a:ext uri="{FF2B5EF4-FFF2-40B4-BE49-F238E27FC236}">
                <a16:creationId xmlns:a16="http://schemas.microsoft.com/office/drawing/2014/main" id="{36DE208E-3061-CCBB-9F52-318FEDC9D060}"/>
              </a:ext>
            </a:extLst>
          </p:cNvPr>
          <p:cNvSpPr txBox="1">
            <a:spLocks/>
          </p:cNvSpPr>
          <p:nvPr/>
        </p:nvSpPr>
        <p:spPr bwMode="gray">
          <a:xfrm>
            <a:off x="1796691" y="1669906"/>
            <a:ext cx="1315084"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lgn="ctr">
              <a:buNone/>
            </a:pPr>
            <a:r>
              <a:rPr lang="en-US" b="1" dirty="0"/>
              <a:t>Using Rapid Insight</a:t>
            </a:r>
          </a:p>
        </p:txBody>
      </p:sp>
      <p:sp>
        <p:nvSpPr>
          <p:cNvPr id="46" name="Text Placeholder 1">
            <a:extLst>
              <a:ext uri="{FF2B5EF4-FFF2-40B4-BE49-F238E27FC236}">
                <a16:creationId xmlns:a16="http://schemas.microsoft.com/office/drawing/2014/main" id="{A87D8C3F-6D16-063F-7029-5682A032542F}"/>
              </a:ext>
            </a:extLst>
          </p:cNvPr>
          <p:cNvSpPr txBox="1">
            <a:spLocks/>
          </p:cNvSpPr>
          <p:nvPr/>
        </p:nvSpPr>
        <p:spPr bwMode="gray">
          <a:xfrm>
            <a:off x="4886168" y="1669906"/>
            <a:ext cx="1109956"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lgn="ctr">
              <a:buNone/>
            </a:pPr>
            <a:r>
              <a:rPr lang="en-US" b="1" dirty="0"/>
              <a:t>What’s Next?</a:t>
            </a:r>
          </a:p>
        </p:txBody>
      </p:sp>
      <p:sp>
        <p:nvSpPr>
          <p:cNvPr id="47" name="Text Placeholder 1">
            <a:extLst>
              <a:ext uri="{FF2B5EF4-FFF2-40B4-BE49-F238E27FC236}">
                <a16:creationId xmlns:a16="http://schemas.microsoft.com/office/drawing/2014/main" id="{4864DF7B-9276-36CD-0913-E60321F201B6}"/>
              </a:ext>
            </a:extLst>
          </p:cNvPr>
          <p:cNvSpPr txBox="1">
            <a:spLocks/>
          </p:cNvSpPr>
          <p:nvPr/>
        </p:nvSpPr>
        <p:spPr bwMode="gray">
          <a:xfrm>
            <a:off x="336488" y="2068590"/>
            <a:ext cx="1292475" cy="129522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91440" indent="-91440"/>
            <a:r>
              <a:rPr lang="en-US" sz="800" dirty="0"/>
              <a:t>The Wisconsin Technical College System (WTCS) transitioned to </a:t>
            </a:r>
            <a:r>
              <a:rPr lang="en-US" sz="800" dirty="0" err="1"/>
              <a:t>PowerBI</a:t>
            </a:r>
            <a:endParaRPr lang="en-US" sz="800" dirty="0"/>
          </a:p>
          <a:p>
            <a:pPr marL="91440" indent="-91440"/>
            <a:r>
              <a:rPr lang="en-US" sz="800" dirty="0"/>
              <a:t>Gateway Technical College (GTC) lost access to certain metrics calculated by WTCS using GTC data</a:t>
            </a:r>
          </a:p>
        </p:txBody>
      </p:sp>
      <p:sp>
        <p:nvSpPr>
          <p:cNvPr id="48" name="Text Placeholder 1">
            <a:extLst>
              <a:ext uri="{FF2B5EF4-FFF2-40B4-BE49-F238E27FC236}">
                <a16:creationId xmlns:a16="http://schemas.microsoft.com/office/drawing/2014/main" id="{72F56A5A-40EA-CF0E-688D-ABEE1D863927}"/>
              </a:ext>
            </a:extLst>
          </p:cNvPr>
          <p:cNvSpPr txBox="1">
            <a:spLocks/>
          </p:cNvSpPr>
          <p:nvPr/>
        </p:nvSpPr>
        <p:spPr bwMode="gray">
          <a:xfrm>
            <a:off x="3343994" y="2068590"/>
            <a:ext cx="1163495" cy="80278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91440" indent="-91440"/>
            <a:r>
              <a:rPr lang="en-US" sz="800" dirty="0"/>
              <a:t>Greater data access and transparency</a:t>
            </a:r>
          </a:p>
          <a:p>
            <a:pPr marL="91440" indent="-91440"/>
            <a:r>
              <a:rPr lang="en-US" sz="800" dirty="0"/>
              <a:t>Ability to explore and use the data without having to go through the state</a:t>
            </a:r>
          </a:p>
        </p:txBody>
      </p:sp>
      <p:sp>
        <p:nvSpPr>
          <p:cNvPr id="49" name="Text Placeholder 1">
            <a:extLst>
              <a:ext uri="{FF2B5EF4-FFF2-40B4-BE49-F238E27FC236}">
                <a16:creationId xmlns:a16="http://schemas.microsoft.com/office/drawing/2014/main" id="{6BDA2753-7833-9036-4B68-946846BAF3BA}"/>
              </a:ext>
            </a:extLst>
          </p:cNvPr>
          <p:cNvSpPr txBox="1">
            <a:spLocks/>
          </p:cNvSpPr>
          <p:nvPr/>
        </p:nvSpPr>
        <p:spPr bwMode="gray">
          <a:xfrm>
            <a:off x="1811323" y="2068590"/>
            <a:ext cx="1315084" cy="148245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91440" indent="-91440"/>
            <a:r>
              <a:rPr lang="en-US" sz="800" dirty="0"/>
              <a:t>Prototyped a workflow in Construct mirroring the WTCS reporting</a:t>
            </a:r>
          </a:p>
          <a:p>
            <a:pPr marL="91440" indent="-91440"/>
            <a:r>
              <a:rPr lang="en-US" sz="800" dirty="0"/>
              <a:t>Replicated the state’s reporting cohort definitions</a:t>
            </a:r>
          </a:p>
          <a:p>
            <a:pPr marL="91440" indent="-91440"/>
            <a:r>
              <a:rPr lang="en-US" sz="800" dirty="0"/>
              <a:t>Able to expand on the data that the state provided them since it is now an in-house process </a:t>
            </a:r>
          </a:p>
        </p:txBody>
      </p:sp>
      <p:sp>
        <p:nvSpPr>
          <p:cNvPr id="50" name="Text Placeholder 1">
            <a:extLst>
              <a:ext uri="{FF2B5EF4-FFF2-40B4-BE49-F238E27FC236}">
                <a16:creationId xmlns:a16="http://schemas.microsoft.com/office/drawing/2014/main" id="{0F24786E-4070-B126-39EC-6551E462B9A6}"/>
              </a:ext>
            </a:extLst>
          </p:cNvPr>
          <p:cNvSpPr txBox="1">
            <a:spLocks/>
          </p:cNvSpPr>
          <p:nvPr/>
        </p:nvSpPr>
        <p:spPr bwMode="gray">
          <a:xfrm>
            <a:off x="4842275" y="2068590"/>
            <a:ext cx="1109956" cy="73866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91440" indent="-91440"/>
            <a:r>
              <a:rPr lang="en-US" sz="800" dirty="0"/>
              <a:t>Incorporating the data into Edify as a more systematic process once they perfect the logic in Rapid Insight</a:t>
            </a:r>
          </a:p>
        </p:txBody>
      </p:sp>
    </p:spTree>
    <p:extLst>
      <p:ext uri="{BB962C8B-B14F-4D97-AF65-F5344CB8AC3E}">
        <p14:creationId xmlns:p14="http://schemas.microsoft.com/office/powerpoint/2010/main" val="4017335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7EF7BFD-DFC7-47BA-3342-AA1AC898D134}"/>
              </a:ext>
            </a:extLst>
          </p:cNvPr>
          <p:cNvSpPr>
            <a:spLocks noGrp="1"/>
          </p:cNvSpPr>
          <p:nvPr>
            <p:ph type="body" sz="quarter" idx="16"/>
          </p:nvPr>
        </p:nvSpPr>
        <p:spPr/>
        <p:txBody>
          <a:bodyPr/>
          <a:lstStyle/>
          <a:p>
            <a:endParaRPr lang="en-US"/>
          </a:p>
        </p:txBody>
      </p:sp>
      <p:sp>
        <p:nvSpPr>
          <p:cNvPr id="12" name="Title 11">
            <a:extLst>
              <a:ext uri="{FF2B5EF4-FFF2-40B4-BE49-F238E27FC236}">
                <a16:creationId xmlns:a16="http://schemas.microsoft.com/office/drawing/2014/main" id="{67B96F17-F331-8B32-7D18-CC6550AB9A08}"/>
              </a:ext>
            </a:extLst>
          </p:cNvPr>
          <p:cNvSpPr>
            <a:spLocks noGrp="1"/>
          </p:cNvSpPr>
          <p:nvPr>
            <p:ph type="title"/>
          </p:nvPr>
        </p:nvSpPr>
        <p:spPr/>
        <p:txBody>
          <a:bodyPr/>
          <a:lstStyle/>
          <a:p>
            <a:r>
              <a:rPr lang="en-US" dirty="0"/>
              <a:t>Turning Complex Data into Everyday Insights</a:t>
            </a:r>
          </a:p>
        </p:txBody>
      </p:sp>
      <p:sp>
        <p:nvSpPr>
          <p:cNvPr id="13" name="Text Placeholder 12">
            <a:extLst>
              <a:ext uri="{FF2B5EF4-FFF2-40B4-BE49-F238E27FC236}">
                <a16:creationId xmlns:a16="http://schemas.microsoft.com/office/drawing/2014/main" id="{C458AF2B-B772-2F07-ED36-69700D9497C3}"/>
              </a:ext>
            </a:extLst>
          </p:cNvPr>
          <p:cNvSpPr>
            <a:spLocks noGrp="1"/>
          </p:cNvSpPr>
          <p:nvPr>
            <p:ph type="body" sz="quarter" idx="15"/>
          </p:nvPr>
        </p:nvSpPr>
        <p:spPr/>
        <p:txBody>
          <a:bodyPr/>
          <a:lstStyle/>
          <a:p>
            <a:r>
              <a:rPr lang="en-US" dirty="0"/>
              <a:t>Breaking Barriers and Saving Time with Rapid Insight</a:t>
            </a:r>
          </a:p>
        </p:txBody>
      </p:sp>
      <p:sp>
        <p:nvSpPr>
          <p:cNvPr id="17" name="Text Placeholder 5">
            <a:extLst>
              <a:ext uri="{FF2B5EF4-FFF2-40B4-BE49-F238E27FC236}">
                <a16:creationId xmlns:a16="http://schemas.microsoft.com/office/drawing/2014/main" id="{E3FBA1B9-559C-2C85-BD2B-C767A2A5938B}"/>
              </a:ext>
            </a:extLst>
          </p:cNvPr>
          <p:cNvSpPr txBox="1">
            <a:spLocks/>
          </p:cNvSpPr>
          <p:nvPr/>
        </p:nvSpPr>
        <p:spPr bwMode="gray">
          <a:xfrm>
            <a:off x="4001414" y="4677489"/>
            <a:ext cx="2399386"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Northampton Community College; EAB interviews and analysis.</a:t>
            </a:r>
          </a:p>
        </p:txBody>
      </p:sp>
      <p:graphicFrame>
        <p:nvGraphicFramePr>
          <p:cNvPr id="20" name="Table 19">
            <a:extLst>
              <a:ext uri="{FF2B5EF4-FFF2-40B4-BE49-F238E27FC236}">
                <a16:creationId xmlns:a16="http://schemas.microsoft.com/office/drawing/2014/main" id="{4B85511A-E62F-6C5D-D8C6-4BED7CB88B68}"/>
              </a:ext>
            </a:extLst>
          </p:cNvPr>
          <p:cNvGraphicFramePr>
            <a:graphicFrameLocks noGrp="1"/>
          </p:cNvGraphicFramePr>
          <p:nvPr>
            <p:extLst>
              <p:ext uri="{D42A27DB-BD31-4B8C-83A1-F6EECF244321}">
                <p14:modId xmlns:p14="http://schemas.microsoft.com/office/powerpoint/2010/main" val="3068806912"/>
              </p:ext>
            </p:extLst>
          </p:nvPr>
        </p:nvGraphicFramePr>
        <p:xfrm>
          <a:off x="-3455948" y="99782"/>
          <a:ext cx="3363351" cy="4865178"/>
        </p:xfrm>
        <a:graphic>
          <a:graphicData uri="http://schemas.openxmlformats.org/drawingml/2006/table">
            <a:tbl>
              <a:tblPr firstRow="1" firstCol="1" bandRow="1">
                <a:tableStyleId>{7DF18680-E054-41AD-8BC1-D1AEF772440D}</a:tableStyleId>
              </a:tblPr>
              <a:tblGrid>
                <a:gridCol w="3363351">
                  <a:extLst>
                    <a:ext uri="{9D8B030D-6E8A-4147-A177-3AD203B41FA5}">
                      <a16:colId xmlns:a16="http://schemas.microsoft.com/office/drawing/2014/main" val="4172281420"/>
                    </a:ext>
                  </a:extLst>
                </a:gridCol>
              </a:tblGrid>
              <a:tr h="527538">
                <a:tc>
                  <a:txBody>
                    <a:bodyPr/>
                    <a:lstStyle/>
                    <a:p>
                      <a:pPr marL="0" marR="0">
                        <a:buNone/>
                      </a:pPr>
                      <a:r>
                        <a:rPr lang="en-US" sz="850" b="0">
                          <a:effectLst/>
                          <a:latin typeface="+mn-lt"/>
                        </a:rPr>
                        <a:t> We needed to give authorized staff a way to pull, manipulate, and output authoritative data without requiring training on SQL or the like.</a:t>
                      </a:r>
                      <a:endParaRPr lang="en-US" sz="850" b="0">
                        <a:effectLst/>
                        <a:latin typeface="+mn-lt"/>
                        <a:ea typeface="Aptos" panose="020B0004020202020204" pitchFamily="34" charset="0"/>
                        <a:cs typeface="Aptos" panose="020B0004020202020204" pitchFamily="34" charset="0"/>
                      </a:endParaRPr>
                    </a:p>
                  </a:txBody>
                  <a:tcPr marL="18627" marR="18627" marT="0" marB="0"/>
                </a:tc>
                <a:extLst>
                  <a:ext uri="{0D108BD9-81ED-4DB2-BD59-A6C34878D82A}">
                    <a16:rowId xmlns:a16="http://schemas.microsoft.com/office/drawing/2014/main" val="2402290849"/>
                  </a:ext>
                </a:extLst>
              </a:tr>
              <a:tr h="350258">
                <a:tc>
                  <a:txBody>
                    <a:bodyPr/>
                    <a:lstStyle/>
                    <a:p>
                      <a:pPr marL="0" marR="0">
                        <a:buNone/>
                      </a:pPr>
                      <a:r>
                        <a:rPr lang="en-US" sz="850" b="0">
                          <a:effectLst/>
                          <a:latin typeface="+mn-lt"/>
                        </a:rPr>
                        <a:t> We have been using Rapid Insight for about three years. We have multiple folks using it for a variety of projects.</a:t>
                      </a:r>
                      <a:endParaRPr lang="en-US" sz="850" b="0">
                        <a:effectLst/>
                        <a:latin typeface="+mn-lt"/>
                        <a:ea typeface="Aptos" panose="020B0004020202020204" pitchFamily="34" charset="0"/>
                        <a:cs typeface="Aptos" panose="020B0004020202020204" pitchFamily="34" charset="0"/>
                      </a:endParaRPr>
                    </a:p>
                  </a:txBody>
                  <a:tcPr marL="18627" marR="18627" marT="0" marB="0"/>
                </a:tc>
                <a:extLst>
                  <a:ext uri="{0D108BD9-81ED-4DB2-BD59-A6C34878D82A}">
                    <a16:rowId xmlns:a16="http://schemas.microsoft.com/office/drawing/2014/main" val="4128308996"/>
                  </a:ext>
                </a:extLst>
              </a:tr>
              <a:tr h="1538958">
                <a:tc>
                  <a:txBody>
                    <a:bodyPr/>
                    <a:lstStyle/>
                    <a:p>
                      <a:pPr marL="0" marR="0">
                        <a:buNone/>
                      </a:pPr>
                      <a:r>
                        <a:rPr lang="en-US" sz="850" b="0" dirty="0">
                          <a:effectLst/>
                          <a:latin typeface="+mn-lt"/>
                        </a:rPr>
                        <a:t>Generally, a </a:t>
                      </a:r>
                      <a:br>
                        <a:rPr lang="en-US" sz="850" b="0" dirty="0">
                          <a:effectLst/>
                          <a:latin typeface="+mn-lt"/>
                        </a:rPr>
                      </a:br>
                      <a:r>
                        <a:rPr lang="en-US" sz="850" b="0" dirty="0">
                          <a:effectLst/>
                          <a:latin typeface="+mn-lt"/>
                        </a:rPr>
                        <a:t>1) small team of data developers create core data sets in Edify's Build zone. </a:t>
                      </a:r>
                      <a:br>
                        <a:rPr lang="en-US" sz="850" b="0" dirty="0">
                          <a:effectLst/>
                          <a:latin typeface="+mn-lt"/>
                        </a:rPr>
                      </a:br>
                      <a:r>
                        <a:rPr lang="en-US" sz="850" b="0" dirty="0">
                          <a:effectLst/>
                          <a:latin typeface="+mn-lt"/>
                        </a:rPr>
                        <a:t>2) These, as pre-vetted sources, can feed a variety of outputs including Rapid Insight's Construct tool. </a:t>
                      </a:r>
                      <a:br>
                        <a:rPr lang="en-US" sz="850" b="0" dirty="0">
                          <a:effectLst/>
                          <a:latin typeface="+mn-lt"/>
                        </a:rPr>
                      </a:br>
                      <a:r>
                        <a:rPr lang="en-US" sz="850" b="0" dirty="0">
                          <a:effectLst/>
                          <a:latin typeface="+mn-lt"/>
                        </a:rPr>
                        <a:t>3) Construct then allows subject area experts who have knowledge of the data and reporting needs to interface with these data sets in an easy-to-use drag-and-drop interface. </a:t>
                      </a:r>
                      <a:br>
                        <a:rPr lang="en-US" sz="850" b="0" dirty="0">
                          <a:effectLst/>
                          <a:latin typeface="+mn-lt"/>
                        </a:rPr>
                      </a:br>
                      <a:r>
                        <a:rPr lang="en-US" sz="850" b="0" dirty="0">
                          <a:effectLst/>
                          <a:latin typeface="+mn-lt"/>
                        </a:rPr>
                        <a:t>4) In some cases, we're able to bring in third-party data (say from a student survey), correlate it to the existing data models, and draw new insights without having to write a single new join!</a:t>
                      </a:r>
                      <a:endParaRPr lang="en-US" sz="850" b="0" dirty="0">
                        <a:effectLst/>
                        <a:latin typeface="+mn-lt"/>
                        <a:ea typeface="Aptos" panose="020B0004020202020204" pitchFamily="34" charset="0"/>
                        <a:cs typeface="Aptos" panose="020B0004020202020204" pitchFamily="34" charset="0"/>
                      </a:endParaRPr>
                    </a:p>
                  </a:txBody>
                  <a:tcPr marL="18627" marR="18627" marT="0" marB="0"/>
                </a:tc>
                <a:extLst>
                  <a:ext uri="{0D108BD9-81ED-4DB2-BD59-A6C34878D82A}">
                    <a16:rowId xmlns:a16="http://schemas.microsoft.com/office/drawing/2014/main" val="3994672875"/>
                  </a:ext>
                </a:extLst>
              </a:tr>
              <a:tr h="973560">
                <a:tc>
                  <a:txBody>
                    <a:bodyPr/>
                    <a:lstStyle/>
                    <a:p>
                      <a:pPr marL="0" marR="0">
                        <a:buNone/>
                      </a:pPr>
                      <a:r>
                        <a:rPr lang="en-US" sz="850" b="0" dirty="0">
                          <a:effectLst/>
                          <a:latin typeface="+mn-lt"/>
                        </a:rPr>
                        <a:t> We have seen massive time savings, plus an increased willingness to rely on authoritative data sources. The addition of Construct into our workflows has gone a long way to breaking down long-standing data silos. All this, and we've barely scratched the surface of what the tool can do.</a:t>
                      </a:r>
                    </a:p>
                    <a:p>
                      <a:pPr marL="0" marR="0">
                        <a:buNone/>
                      </a:pPr>
                      <a:endParaRPr lang="en-US" sz="850" b="0" dirty="0">
                        <a:effectLst/>
                        <a:latin typeface="+mn-lt"/>
                        <a:ea typeface="Aptos" panose="020B0004020202020204" pitchFamily="34" charset="0"/>
                        <a:cs typeface="Aptos" panose="020B0004020202020204" pitchFamily="34" charset="0"/>
                      </a:endParaRPr>
                    </a:p>
                    <a:p>
                      <a:pPr marL="0" marR="0" lvl="0" indent="0" algn="l" defTabSz="-114300" rtl="0" eaLnBrk="1" fontAlgn="auto" latinLnBrk="0" hangingPunct="1">
                        <a:lnSpc>
                          <a:spcPct val="100000"/>
                        </a:lnSpc>
                        <a:spcBef>
                          <a:spcPts val="300"/>
                        </a:spcBef>
                        <a:spcAft>
                          <a:spcPts val="0"/>
                        </a:spcAft>
                        <a:buClrTx/>
                        <a:buSzTx/>
                        <a:buFontTx/>
                        <a:buNone/>
                        <a:tabLst/>
                        <a:defRPr/>
                      </a:pPr>
                      <a:r>
                        <a:rPr lang="en-US" sz="850" b="0" dirty="0">
                          <a:effectLst/>
                          <a:latin typeface="+mn-lt"/>
                          <a:ea typeface="Aptos" panose="020B0004020202020204" pitchFamily="34" charset="0"/>
                          <a:cs typeface="Aptos" panose="020B0004020202020204" pitchFamily="34" charset="0"/>
                        </a:rPr>
                        <a:t>When asked about time savings – Brian said: </a:t>
                      </a:r>
                      <a:r>
                        <a:rPr lang="en-US" sz="850" b="0" kern="1200" dirty="0">
                          <a:solidFill>
                            <a:schemeClr val="lt1"/>
                          </a:solidFill>
                          <a:effectLst/>
                          <a:latin typeface="+mn-lt"/>
                          <a:ea typeface="+mn-ea"/>
                          <a:cs typeface="+mn-cs"/>
                        </a:rPr>
                        <a:t>I'd be hard pressed to put a number on it.. For us it's less about time saving and more about making the impossible possible.. basically, it broadens the pool of talent we can draw on to help build out our data ecosystem. Most of the stuff we do in Construct we either wouldn't have been able to do previously, or we would have needed to wait for a SIS report writer to be available. Not sure if that helps or makes sense.</a:t>
                      </a:r>
                    </a:p>
                  </a:txBody>
                  <a:tcPr marL="18627" marR="18627" marT="0" marB="0"/>
                </a:tc>
                <a:extLst>
                  <a:ext uri="{0D108BD9-81ED-4DB2-BD59-A6C34878D82A}">
                    <a16:rowId xmlns:a16="http://schemas.microsoft.com/office/drawing/2014/main" val="4038260396"/>
                  </a:ext>
                </a:extLst>
              </a:tr>
              <a:tr h="413602">
                <a:tc>
                  <a:txBody>
                    <a:bodyPr/>
                    <a:lstStyle/>
                    <a:p>
                      <a:pPr marL="0" marR="0">
                        <a:buNone/>
                      </a:pPr>
                      <a:r>
                        <a:rPr lang="en-US" sz="850" b="0" dirty="0">
                          <a:effectLst/>
                          <a:latin typeface="+mn-lt"/>
                        </a:rPr>
                        <a:t> Edify and Construct together make working with data fun!</a:t>
                      </a:r>
                      <a:endParaRPr lang="en-US" sz="850" b="0" dirty="0">
                        <a:effectLst/>
                        <a:latin typeface="+mn-lt"/>
                        <a:ea typeface="Aptos" panose="020B0004020202020204" pitchFamily="34" charset="0"/>
                        <a:cs typeface="Aptos" panose="020B0004020202020204" pitchFamily="34" charset="0"/>
                      </a:endParaRPr>
                    </a:p>
                  </a:txBody>
                  <a:tcPr marL="18627" marR="18627" marT="0" marB="0"/>
                </a:tc>
                <a:extLst>
                  <a:ext uri="{0D108BD9-81ED-4DB2-BD59-A6C34878D82A}">
                    <a16:rowId xmlns:a16="http://schemas.microsoft.com/office/drawing/2014/main" val="2500452830"/>
                  </a:ext>
                </a:extLst>
              </a:tr>
            </a:tbl>
          </a:graphicData>
        </a:graphic>
      </p:graphicFrame>
      <p:sp>
        <p:nvSpPr>
          <p:cNvPr id="21" name="Rectangle 20">
            <a:extLst>
              <a:ext uri="{FF2B5EF4-FFF2-40B4-BE49-F238E27FC236}">
                <a16:creationId xmlns:a16="http://schemas.microsoft.com/office/drawing/2014/main" id="{ABDE035B-3D4F-4483-3304-4DBF61A38858}"/>
              </a:ext>
              <a:ext uri="{C183D7F6-B498-43B3-948B-1728B52AA6E4}">
                <adec:decorative xmlns:adec="http://schemas.microsoft.com/office/drawing/2017/decorative" val="1"/>
              </a:ext>
            </a:extLst>
          </p:cNvPr>
          <p:cNvSpPr/>
          <p:nvPr/>
        </p:nvSpPr>
        <p:spPr bwMode="gray">
          <a:xfrm>
            <a:off x="3585481" y="1195754"/>
            <a:ext cx="2815315" cy="332703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ight Arrow 5">
            <a:extLst>
              <a:ext uri="{FF2B5EF4-FFF2-40B4-BE49-F238E27FC236}">
                <a16:creationId xmlns:a16="http://schemas.microsoft.com/office/drawing/2014/main" id="{207A717C-4F85-5221-A0A7-D8A3BF35D7BB}"/>
              </a:ext>
              <a:ext uri="{C183D7F6-B498-43B3-948B-1728B52AA6E4}">
                <adec:decorative xmlns:adec="http://schemas.microsoft.com/office/drawing/2017/decorative" val="1"/>
              </a:ext>
            </a:extLst>
          </p:cNvPr>
          <p:cNvSpPr/>
          <p:nvPr/>
        </p:nvSpPr>
        <p:spPr bwMode="gray">
          <a:xfrm>
            <a:off x="-1" y="1478917"/>
            <a:ext cx="3505383" cy="86590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ight Arrow 4">
            <a:extLst>
              <a:ext uri="{FF2B5EF4-FFF2-40B4-BE49-F238E27FC236}">
                <a16:creationId xmlns:a16="http://schemas.microsoft.com/office/drawing/2014/main" id="{25CB747A-CCB4-E9C7-AA5F-160BB6F906E7}"/>
              </a:ext>
              <a:ext uri="{C183D7F6-B498-43B3-948B-1728B52AA6E4}">
                <adec:decorative xmlns:adec="http://schemas.microsoft.com/office/drawing/2017/decorative" val="1"/>
              </a:ext>
            </a:extLst>
          </p:cNvPr>
          <p:cNvSpPr/>
          <p:nvPr/>
        </p:nvSpPr>
        <p:spPr bwMode="gray">
          <a:xfrm>
            <a:off x="-1" y="1049595"/>
            <a:ext cx="2972011" cy="865909"/>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6">
            <a:extLst>
              <a:ext uri="{FF2B5EF4-FFF2-40B4-BE49-F238E27FC236}">
                <a16:creationId xmlns:a16="http://schemas.microsoft.com/office/drawing/2014/main" id="{45BBAC42-C1C7-9AD2-72C7-34AE966F4A8B}"/>
              </a:ext>
              <a:ext uri="{C183D7F6-B498-43B3-948B-1728B52AA6E4}">
                <adec:decorative xmlns:adec="http://schemas.microsoft.com/office/drawing/2017/decorative" val="1"/>
              </a:ext>
            </a:extLst>
          </p:cNvPr>
          <p:cNvSpPr/>
          <p:nvPr/>
        </p:nvSpPr>
        <p:spPr bwMode="gray">
          <a:xfrm>
            <a:off x="-2" y="1908239"/>
            <a:ext cx="2736167" cy="865909"/>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5"/>
              </a:solidFill>
            </a:endParaRPr>
          </a:p>
        </p:txBody>
      </p:sp>
      <p:sp>
        <p:nvSpPr>
          <p:cNvPr id="42" name="Text Placeholder 31">
            <a:extLst>
              <a:ext uri="{FF2B5EF4-FFF2-40B4-BE49-F238E27FC236}">
                <a16:creationId xmlns:a16="http://schemas.microsoft.com/office/drawing/2014/main" id="{5A8C2071-50A4-AA15-6907-197BBB88F5EE}"/>
              </a:ext>
            </a:extLst>
          </p:cNvPr>
          <p:cNvSpPr txBox="1">
            <a:spLocks/>
          </p:cNvSpPr>
          <p:nvPr/>
        </p:nvSpPr>
        <p:spPr bwMode="gray">
          <a:xfrm>
            <a:off x="280194" y="1395836"/>
            <a:ext cx="2342423"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solidFill>
                  <a:schemeClr val="bg1"/>
                </a:solidFill>
              </a:rPr>
              <a:t>Access to Self-Service Analytics</a:t>
            </a:r>
          </a:p>
        </p:txBody>
      </p:sp>
      <p:sp>
        <p:nvSpPr>
          <p:cNvPr id="43" name="Text Placeholder 31">
            <a:extLst>
              <a:ext uri="{FF2B5EF4-FFF2-40B4-BE49-F238E27FC236}">
                <a16:creationId xmlns:a16="http://schemas.microsoft.com/office/drawing/2014/main" id="{A965B51F-24E4-299F-7586-D861CC340771}"/>
              </a:ext>
            </a:extLst>
          </p:cNvPr>
          <p:cNvSpPr txBox="1">
            <a:spLocks/>
          </p:cNvSpPr>
          <p:nvPr/>
        </p:nvSpPr>
        <p:spPr bwMode="gray">
          <a:xfrm>
            <a:off x="280194" y="1773372"/>
            <a:ext cx="2342423"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solidFill>
                  <a:schemeClr val="bg1"/>
                </a:solidFill>
              </a:rPr>
              <a:t>Ability to Pull, Manipulate, and Output Authoritative Data</a:t>
            </a:r>
          </a:p>
        </p:txBody>
      </p:sp>
      <p:sp>
        <p:nvSpPr>
          <p:cNvPr id="44" name="Text Placeholder 31">
            <a:extLst>
              <a:ext uri="{FF2B5EF4-FFF2-40B4-BE49-F238E27FC236}">
                <a16:creationId xmlns:a16="http://schemas.microsoft.com/office/drawing/2014/main" id="{05678C2A-AB5E-7F2A-B3E8-23026E3A62F8}"/>
              </a:ext>
            </a:extLst>
          </p:cNvPr>
          <p:cNvSpPr txBox="1">
            <a:spLocks/>
          </p:cNvSpPr>
          <p:nvPr/>
        </p:nvSpPr>
        <p:spPr bwMode="gray">
          <a:xfrm>
            <a:off x="280194" y="2275600"/>
            <a:ext cx="2342423"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solidFill>
                  <a:schemeClr val="accent5"/>
                </a:solidFill>
              </a:rPr>
              <a:t>No SQL Training Required</a:t>
            </a:r>
          </a:p>
        </p:txBody>
      </p:sp>
      <p:sp>
        <p:nvSpPr>
          <p:cNvPr id="46" name="TextBox 45">
            <a:extLst>
              <a:ext uri="{FF2B5EF4-FFF2-40B4-BE49-F238E27FC236}">
                <a16:creationId xmlns:a16="http://schemas.microsoft.com/office/drawing/2014/main" id="{29C04F37-AA8D-5290-DA8E-6AE04E796599}"/>
              </a:ext>
            </a:extLst>
          </p:cNvPr>
          <p:cNvSpPr txBox="1"/>
          <p:nvPr/>
        </p:nvSpPr>
        <p:spPr bwMode="gray">
          <a:xfrm>
            <a:off x="440288" y="2697565"/>
            <a:ext cx="2573692" cy="453970"/>
          </a:xfrm>
          <a:prstGeom prst="rect">
            <a:avLst/>
          </a:prstGeom>
          <a:noFill/>
        </p:spPr>
        <p:txBody>
          <a:bodyPr wrap="square" lIns="0" tIns="0" rIns="0" bIns="0" rtlCol="0">
            <a:spAutoFit/>
          </a:bodyPr>
          <a:lstStyle/>
          <a:p>
            <a:pPr marL="0" lvl="1">
              <a:spcBef>
                <a:spcPts val="300"/>
              </a:spcBef>
            </a:pPr>
            <a:r>
              <a:rPr lang="en-US" sz="900" b="1" dirty="0"/>
              <a:t>Create Data Sets in Edify</a:t>
            </a:r>
          </a:p>
          <a:p>
            <a:pPr marL="0" lvl="1">
              <a:spcBef>
                <a:spcPts val="300"/>
              </a:spcBef>
            </a:pPr>
            <a:r>
              <a:rPr lang="en-US" sz="900" dirty="0"/>
              <a:t>Small team of data developers create core data sets in the Build Zone</a:t>
            </a:r>
          </a:p>
        </p:txBody>
      </p:sp>
      <p:cxnSp>
        <p:nvCxnSpPr>
          <p:cNvPr id="47" name="Straight Connector 46">
            <a:extLst>
              <a:ext uri="{FF2B5EF4-FFF2-40B4-BE49-F238E27FC236}">
                <a16:creationId xmlns:a16="http://schemas.microsoft.com/office/drawing/2014/main" id="{3B72E2FE-5461-78D5-6AB3-A5F9249E1F8D}"/>
              </a:ext>
              <a:ext uri="{C183D7F6-B498-43B3-948B-1728B52AA6E4}">
                <adec:decorative xmlns:adec="http://schemas.microsoft.com/office/drawing/2017/decorative" val="1"/>
              </a:ext>
            </a:extLst>
          </p:cNvPr>
          <p:cNvCxnSpPr>
            <a:cxnSpLocks/>
          </p:cNvCxnSpPr>
          <p:nvPr/>
        </p:nvCxnSpPr>
        <p:spPr bwMode="gray">
          <a:xfrm>
            <a:off x="323533" y="2791550"/>
            <a:ext cx="0" cy="1737360"/>
          </a:xfrm>
          <a:prstGeom prst="line">
            <a:avLst/>
          </a:prstGeom>
          <a:solidFill>
            <a:schemeClr val="accent1"/>
          </a:solidFill>
          <a:ln w="12700" cap="flat" cmpd="sng" algn="ctr">
            <a:solidFill>
              <a:schemeClr val="accent5"/>
            </a:solidFill>
            <a:prstDash val="solid"/>
            <a:round/>
            <a:headEnd type="none" w="med" len="med"/>
            <a:tailEnd type="none"/>
          </a:ln>
          <a:effectLst/>
        </p:spPr>
      </p:cxnSp>
      <p:sp>
        <p:nvSpPr>
          <p:cNvPr id="48" name="Oval 47">
            <a:extLst>
              <a:ext uri="{FF2B5EF4-FFF2-40B4-BE49-F238E27FC236}">
                <a16:creationId xmlns:a16="http://schemas.microsoft.com/office/drawing/2014/main" id="{E2999205-A997-2C87-98DA-8CFE5112913F}"/>
              </a:ext>
              <a:ext uri="{C183D7F6-B498-43B3-948B-1728B52AA6E4}">
                <adec:decorative xmlns:adec="http://schemas.microsoft.com/office/drawing/2017/decorative" val="1"/>
              </a:ext>
            </a:extLst>
          </p:cNvPr>
          <p:cNvSpPr/>
          <p:nvPr/>
        </p:nvSpPr>
        <p:spPr bwMode="gray">
          <a:xfrm>
            <a:off x="277813" y="2710059"/>
            <a:ext cx="91440" cy="9144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9" name="TextBox 48">
            <a:extLst>
              <a:ext uri="{FF2B5EF4-FFF2-40B4-BE49-F238E27FC236}">
                <a16:creationId xmlns:a16="http://schemas.microsoft.com/office/drawing/2014/main" id="{F4EC4452-C41C-48D4-E25E-C934DE9EBB3A}"/>
              </a:ext>
            </a:extLst>
          </p:cNvPr>
          <p:cNvSpPr txBox="1"/>
          <p:nvPr/>
        </p:nvSpPr>
        <p:spPr bwMode="gray">
          <a:xfrm>
            <a:off x="440288" y="3332205"/>
            <a:ext cx="2575670" cy="453970"/>
          </a:xfrm>
          <a:prstGeom prst="rect">
            <a:avLst/>
          </a:prstGeom>
          <a:noFill/>
        </p:spPr>
        <p:txBody>
          <a:bodyPr wrap="square" lIns="0" tIns="0" rIns="0" bIns="0" rtlCol="0">
            <a:spAutoFit/>
          </a:bodyPr>
          <a:lstStyle/>
          <a:p>
            <a:pPr marL="0" lvl="1">
              <a:spcBef>
                <a:spcPts val="300"/>
              </a:spcBef>
            </a:pPr>
            <a:r>
              <a:rPr lang="en-US" sz="900" b="1" dirty="0"/>
              <a:t>Export Data </a:t>
            </a:r>
          </a:p>
          <a:p>
            <a:pPr marL="0" lvl="1">
              <a:spcBef>
                <a:spcPts val="300"/>
              </a:spcBef>
            </a:pPr>
            <a:r>
              <a:rPr lang="en-US" sz="900" dirty="0"/>
              <a:t>Pre-vetted sources feed various outputs, including Construct</a:t>
            </a:r>
          </a:p>
        </p:txBody>
      </p:sp>
      <p:sp>
        <p:nvSpPr>
          <p:cNvPr id="50" name="Oval 49">
            <a:extLst>
              <a:ext uri="{FF2B5EF4-FFF2-40B4-BE49-F238E27FC236}">
                <a16:creationId xmlns:a16="http://schemas.microsoft.com/office/drawing/2014/main" id="{89D9BB0A-5F1F-1FD9-3BCA-1DD1578B45E3}"/>
              </a:ext>
              <a:ext uri="{C183D7F6-B498-43B3-948B-1728B52AA6E4}">
                <adec:decorative xmlns:adec="http://schemas.microsoft.com/office/drawing/2017/decorative" val="1"/>
              </a:ext>
            </a:extLst>
          </p:cNvPr>
          <p:cNvSpPr/>
          <p:nvPr/>
        </p:nvSpPr>
        <p:spPr bwMode="gray">
          <a:xfrm>
            <a:off x="277813" y="3344699"/>
            <a:ext cx="91440" cy="9144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1" name="TextBox 50">
            <a:extLst>
              <a:ext uri="{FF2B5EF4-FFF2-40B4-BE49-F238E27FC236}">
                <a16:creationId xmlns:a16="http://schemas.microsoft.com/office/drawing/2014/main" id="{6C0283BB-2A04-B187-F8E2-6CF63D828FB3}"/>
              </a:ext>
            </a:extLst>
          </p:cNvPr>
          <p:cNvSpPr txBox="1"/>
          <p:nvPr/>
        </p:nvSpPr>
        <p:spPr bwMode="gray">
          <a:xfrm>
            <a:off x="440287" y="3986373"/>
            <a:ext cx="2575671" cy="453970"/>
          </a:xfrm>
          <a:prstGeom prst="rect">
            <a:avLst/>
          </a:prstGeom>
          <a:noFill/>
        </p:spPr>
        <p:txBody>
          <a:bodyPr wrap="square" lIns="0" tIns="0" rIns="0" bIns="0" rtlCol="0">
            <a:spAutoFit/>
          </a:bodyPr>
          <a:lstStyle/>
          <a:p>
            <a:pPr marL="0" lvl="1">
              <a:spcBef>
                <a:spcPts val="300"/>
              </a:spcBef>
            </a:pPr>
            <a:r>
              <a:rPr lang="en-US" sz="900" b="1" dirty="0"/>
              <a:t>Leverage Construct</a:t>
            </a:r>
          </a:p>
          <a:p>
            <a:pPr marL="0" lvl="1">
              <a:spcBef>
                <a:spcPts val="300"/>
              </a:spcBef>
            </a:pPr>
            <a:r>
              <a:rPr lang="en-US" sz="900" dirty="0"/>
              <a:t>Subject area experts interact with the data in an easy-to-use drag-and-drop interface</a:t>
            </a:r>
          </a:p>
        </p:txBody>
      </p:sp>
      <p:sp>
        <p:nvSpPr>
          <p:cNvPr id="52" name="Oval 51">
            <a:extLst>
              <a:ext uri="{FF2B5EF4-FFF2-40B4-BE49-F238E27FC236}">
                <a16:creationId xmlns:a16="http://schemas.microsoft.com/office/drawing/2014/main" id="{ABC5F196-6F6E-3E0D-3D44-A7011E2704D3}"/>
              </a:ext>
              <a:ext uri="{C183D7F6-B498-43B3-948B-1728B52AA6E4}">
                <adec:decorative xmlns:adec="http://schemas.microsoft.com/office/drawing/2017/decorative" val="1"/>
              </a:ext>
            </a:extLst>
          </p:cNvPr>
          <p:cNvSpPr/>
          <p:nvPr/>
        </p:nvSpPr>
        <p:spPr bwMode="gray">
          <a:xfrm>
            <a:off x="277813" y="3998867"/>
            <a:ext cx="91440" cy="9144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3" name="L-Shape 52">
            <a:extLst>
              <a:ext uri="{FF2B5EF4-FFF2-40B4-BE49-F238E27FC236}">
                <a16:creationId xmlns:a16="http://schemas.microsoft.com/office/drawing/2014/main" id="{4ECF6EEE-0595-9C70-DAC6-9240B590A7C6}"/>
              </a:ext>
              <a:ext uri="{C183D7F6-B498-43B3-948B-1728B52AA6E4}">
                <adec:decorative xmlns:adec="http://schemas.microsoft.com/office/drawing/2017/decorative" val="1"/>
              </a:ext>
            </a:extLst>
          </p:cNvPr>
          <p:cNvSpPr/>
          <p:nvPr/>
        </p:nvSpPr>
        <p:spPr bwMode="gray">
          <a:xfrm rot="18900000">
            <a:off x="3690889" y="1660545"/>
            <a:ext cx="208553" cy="113332"/>
          </a:xfrm>
          <a:prstGeom prst="corner">
            <a:avLst/>
          </a:prstGeom>
          <a:solidFill>
            <a:schemeClr val="accent6"/>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54" name="Text Placeholder 31">
            <a:extLst>
              <a:ext uri="{FF2B5EF4-FFF2-40B4-BE49-F238E27FC236}">
                <a16:creationId xmlns:a16="http://schemas.microsoft.com/office/drawing/2014/main" id="{1A38D131-9B8A-1664-9E33-28F1B9BFDC84}"/>
              </a:ext>
            </a:extLst>
          </p:cNvPr>
          <p:cNvSpPr txBox="1">
            <a:spLocks/>
          </p:cNvSpPr>
          <p:nvPr/>
        </p:nvSpPr>
        <p:spPr bwMode="gray">
          <a:xfrm>
            <a:off x="3989069" y="1603407"/>
            <a:ext cx="2088199" cy="75661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New, Deeper Insights</a:t>
            </a:r>
          </a:p>
          <a:p>
            <a:pPr marL="0" indent="0">
              <a:buNone/>
            </a:pPr>
            <a:r>
              <a:rPr lang="en-US" sz="900" dirty="0"/>
              <a:t>Users generate insights, sometimes bringing in third-party data (e.g., survey) and correlating it to existing models</a:t>
            </a:r>
          </a:p>
        </p:txBody>
      </p:sp>
      <p:sp>
        <p:nvSpPr>
          <p:cNvPr id="55" name="TextBox 54">
            <a:extLst>
              <a:ext uri="{FF2B5EF4-FFF2-40B4-BE49-F238E27FC236}">
                <a16:creationId xmlns:a16="http://schemas.microsoft.com/office/drawing/2014/main" id="{8D04CAFD-AA19-384F-F90A-7153B084CB1A}"/>
              </a:ext>
            </a:extLst>
          </p:cNvPr>
          <p:cNvSpPr txBox="1"/>
          <p:nvPr/>
        </p:nvSpPr>
        <p:spPr bwMode="gray">
          <a:xfrm>
            <a:off x="3681361" y="1339564"/>
            <a:ext cx="2105964" cy="138499"/>
          </a:xfrm>
          <a:prstGeom prst="rect">
            <a:avLst/>
          </a:prstGeom>
          <a:noFill/>
        </p:spPr>
        <p:txBody>
          <a:bodyPr wrap="square" lIns="0" tIns="0" rIns="0" bIns="0" rtlCol="0">
            <a:spAutoFit/>
          </a:bodyPr>
          <a:lstStyle/>
          <a:p>
            <a:pPr marL="0" lvl="1">
              <a:spcBef>
                <a:spcPts val="300"/>
              </a:spcBef>
            </a:pPr>
            <a:r>
              <a:rPr lang="en-US" sz="900" b="1" dirty="0"/>
              <a:t>Rapid Insight at Northampton</a:t>
            </a:r>
          </a:p>
        </p:txBody>
      </p:sp>
      <p:sp>
        <p:nvSpPr>
          <p:cNvPr id="57" name="L-Shape 56">
            <a:extLst>
              <a:ext uri="{FF2B5EF4-FFF2-40B4-BE49-F238E27FC236}">
                <a16:creationId xmlns:a16="http://schemas.microsoft.com/office/drawing/2014/main" id="{0ECF8ABE-941A-3F3C-B9C1-97BE9012D5CA}"/>
              </a:ext>
              <a:ext uri="{C183D7F6-B498-43B3-948B-1728B52AA6E4}">
                <adec:decorative xmlns:adec="http://schemas.microsoft.com/office/drawing/2017/decorative" val="1"/>
              </a:ext>
            </a:extLst>
          </p:cNvPr>
          <p:cNvSpPr/>
          <p:nvPr/>
        </p:nvSpPr>
        <p:spPr bwMode="gray">
          <a:xfrm rot="18900000">
            <a:off x="3690888" y="2531199"/>
            <a:ext cx="208553" cy="113332"/>
          </a:xfrm>
          <a:prstGeom prst="corner">
            <a:avLst/>
          </a:prstGeom>
          <a:solidFill>
            <a:schemeClr val="accent6"/>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58" name="Text Placeholder 31">
            <a:extLst>
              <a:ext uri="{FF2B5EF4-FFF2-40B4-BE49-F238E27FC236}">
                <a16:creationId xmlns:a16="http://schemas.microsoft.com/office/drawing/2014/main" id="{83B97BC4-92DA-013B-3B4E-CFEC1C52F8F0}"/>
              </a:ext>
            </a:extLst>
          </p:cNvPr>
          <p:cNvSpPr txBox="1">
            <a:spLocks/>
          </p:cNvSpPr>
          <p:nvPr/>
        </p:nvSpPr>
        <p:spPr bwMode="gray">
          <a:xfrm>
            <a:off x="3989068" y="2474061"/>
            <a:ext cx="2088199" cy="61811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Data Silo Breaking</a:t>
            </a:r>
          </a:p>
          <a:p>
            <a:pPr marL="0" indent="0">
              <a:buNone/>
            </a:pPr>
            <a:r>
              <a:rPr lang="en-US" sz="900" dirty="0"/>
              <a:t>Long-standing data silos have been broken down and there is stronger trust in authoritative data sources </a:t>
            </a:r>
          </a:p>
        </p:txBody>
      </p:sp>
      <p:sp>
        <p:nvSpPr>
          <p:cNvPr id="59" name="L-Shape 58">
            <a:extLst>
              <a:ext uri="{FF2B5EF4-FFF2-40B4-BE49-F238E27FC236}">
                <a16:creationId xmlns:a16="http://schemas.microsoft.com/office/drawing/2014/main" id="{7A48CCC9-21F9-3C96-D013-77B0305C60FA}"/>
              </a:ext>
              <a:ext uri="{C183D7F6-B498-43B3-948B-1728B52AA6E4}">
                <adec:decorative xmlns:adec="http://schemas.microsoft.com/office/drawing/2017/decorative" val="1"/>
              </a:ext>
            </a:extLst>
          </p:cNvPr>
          <p:cNvSpPr/>
          <p:nvPr/>
        </p:nvSpPr>
        <p:spPr bwMode="gray">
          <a:xfrm rot="18900000">
            <a:off x="3690887" y="3350808"/>
            <a:ext cx="208553" cy="113332"/>
          </a:xfrm>
          <a:prstGeom prst="corner">
            <a:avLst/>
          </a:prstGeom>
          <a:solidFill>
            <a:schemeClr val="accent6"/>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60" name="Text Placeholder 31">
            <a:extLst>
              <a:ext uri="{FF2B5EF4-FFF2-40B4-BE49-F238E27FC236}">
                <a16:creationId xmlns:a16="http://schemas.microsoft.com/office/drawing/2014/main" id="{ABAAAD31-7AC2-1B9E-5DF1-ABE5AAE4EB72}"/>
              </a:ext>
            </a:extLst>
          </p:cNvPr>
          <p:cNvSpPr txBox="1">
            <a:spLocks/>
          </p:cNvSpPr>
          <p:nvPr/>
        </p:nvSpPr>
        <p:spPr bwMode="gray">
          <a:xfrm>
            <a:off x="3989067" y="3293670"/>
            <a:ext cx="2088199" cy="47961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Make the Impossible Possible</a:t>
            </a:r>
          </a:p>
          <a:p>
            <a:pPr marL="0" indent="0">
              <a:buNone/>
            </a:pPr>
            <a:r>
              <a:rPr lang="en-US" sz="900" dirty="0"/>
              <a:t>Construct enables more individuals to contribute to the data ecosystem</a:t>
            </a:r>
          </a:p>
        </p:txBody>
      </p:sp>
      <p:pic>
        <p:nvPicPr>
          <p:cNvPr id="61" name="Picture 2" descr="Northampton Community College - 2019 PFEP College of Excellence Award  Winner - National Association for Community College Entrepreneurship">
            <a:extLst>
              <a:ext uri="{FF2B5EF4-FFF2-40B4-BE49-F238E27FC236}">
                <a16:creationId xmlns:a16="http://schemas.microsoft.com/office/drawing/2014/main" id="{04BADD1E-4E39-E784-E494-2CE222E63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028" y="625980"/>
            <a:ext cx="713960" cy="551754"/>
          </a:xfrm>
          <a:prstGeom prst="rect">
            <a:avLst/>
          </a:prstGeom>
          <a:noFill/>
          <a:extLst>
            <a:ext uri="{909E8E84-426E-40DD-AFC4-6F175D3DCCD1}">
              <a14:hiddenFill xmlns:a14="http://schemas.microsoft.com/office/drawing/2010/main">
                <a:solidFill>
                  <a:srgbClr val="FFFFFF"/>
                </a:solidFill>
              </a14:hiddenFill>
            </a:ext>
          </a:extLst>
        </p:spPr>
      </p:pic>
      <p:grpSp>
        <p:nvGrpSpPr>
          <p:cNvPr id="1032" name="Group 1031">
            <a:extLst>
              <a:ext uri="{FF2B5EF4-FFF2-40B4-BE49-F238E27FC236}">
                <a16:creationId xmlns:a16="http://schemas.microsoft.com/office/drawing/2014/main" id="{4328B5B1-6ABB-A782-39AA-CA5178A343D3}"/>
              </a:ext>
            </a:extLst>
          </p:cNvPr>
          <p:cNvGrpSpPr/>
          <p:nvPr/>
        </p:nvGrpSpPr>
        <p:grpSpPr>
          <a:xfrm>
            <a:off x="3922331" y="4015213"/>
            <a:ext cx="2065226" cy="454461"/>
            <a:chOff x="3922331" y="4036315"/>
            <a:chExt cx="2065226" cy="454461"/>
          </a:xfrm>
        </p:grpSpPr>
        <p:sp>
          <p:nvSpPr>
            <p:cNvPr id="62" name="Text Placeholder 31">
              <a:extLst>
                <a:ext uri="{FF2B5EF4-FFF2-40B4-BE49-F238E27FC236}">
                  <a16:creationId xmlns:a16="http://schemas.microsoft.com/office/drawing/2014/main" id="{D1B7E53A-867F-CFA6-907A-8156F3798905}"/>
                </a:ext>
              </a:extLst>
            </p:cNvPr>
            <p:cNvSpPr txBox="1">
              <a:spLocks/>
            </p:cNvSpPr>
            <p:nvPr/>
          </p:nvSpPr>
          <p:spPr bwMode="gray">
            <a:xfrm>
              <a:off x="4063557" y="4116313"/>
              <a:ext cx="1859161"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900" i="1" dirty="0"/>
                <a:t>Edify and Construct make working with data fun!</a:t>
              </a:r>
            </a:p>
          </p:txBody>
        </p:sp>
        <p:sp>
          <p:nvSpPr>
            <p:cNvPr id="1028" name="Freeform 67">
              <a:extLst>
                <a:ext uri="{FF2B5EF4-FFF2-40B4-BE49-F238E27FC236}">
                  <a16:creationId xmlns:a16="http://schemas.microsoft.com/office/drawing/2014/main" id="{68A725A2-BE8E-0177-21FF-5C75D52E4EB4}"/>
                </a:ext>
              </a:extLst>
            </p:cNvPr>
            <p:cNvSpPr>
              <a:spLocks/>
            </p:cNvSpPr>
            <p:nvPr/>
          </p:nvSpPr>
          <p:spPr bwMode="gray">
            <a:xfrm rot="10800000" flipH="1" flipV="1">
              <a:off x="4063557" y="4036315"/>
              <a:ext cx="114256" cy="21310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accent6"/>
                </a:solidFill>
              </a:endParaRPr>
            </a:p>
          </p:txBody>
        </p:sp>
        <p:sp>
          <p:nvSpPr>
            <p:cNvPr id="1029" name="Freeform 68">
              <a:extLst>
                <a:ext uri="{FF2B5EF4-FFF2-40B4-BE49-F238E27FC236}">
                  <a16:creationId xmlns:a16="http://schemas.microsoft.com/office/drawing/2014/main" id="{3C809DF9-C9EF-22B9-898E-8768938E4584}"/>
                </a:ext>
              </a:extLst>
            </p:cNvPr>
            <p:cNvSpPr>
              <a:spLocks/>
            </p:cNvSpPr>
            <p:nvPr/>
          </p:nvSpPr>
          <p:spPr bwMode="gray">
            <a:xfrm rot="10800000" flipH="1" flipV="1">
              <a:off x="3922331" y="4036315"/>
              <a:ext cx="114256" cy="21310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accent6"/>
                </a:solidFill>
              </a:endParaRPr>
            </a:p>
          </p:txBody>
        </p:sp>
        <p:sp>
          <p:nvSpPr>
            <p:cNvPr id="1030" name="Freeform 72">
              <a:extLst>
                <a:ext uri="{FF2B5EF4-FFF2-40B4-BE49-F238E27FC236}">
                  <a16:creationId xmlns:a16="http://schemas.microsoft.com/office/drawing/2014/main" id="{51A26EF8-8336-90B2-88B1-34EEC43F6CC4}"/>
                </a:ext>
              </a:extLst>
            </p:cNvPr>
            <p:cNvSpPr>
              <a:spLocks/>
            </p:cNvSpPr>
            <p:nvPr/>
          </p:nvSpPr>
          <p:spPr bwMode="gray">
            <a:xfrm flipH="1" flipV="1">
              <a:off x="5732073" y="4277671"/>
              <a:ext cx="114256" cy="21310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accent6"/>
                </a:solidFill>
              </a:endParaRPr>
            </a:p>
          </p:txBody>
        </p:sp>
        <p:sp>
          <p:nvSpPr>
            <p:cNvPr id="1031" name="Freeform 73">
              <a:extLst>
                <a:ext uri="{FF2B5EF4-FFF2-40B4-BE49-F238E27FC236}">
                  <a16:creationId xmlns:a16="http://schemas.microsoft.com/office/drawing/2014/main" id="{862774D2-214F-18AE-6F73-D122CB6A466D}"/>
                </a:ext>
              </a:extLst>
            </p:cNvPr>
            <p:cNvSpPr>
              <a:spLocks/>
            </p:cNvSpPr>
            <p:nvPr/>
          </p:nvSpPr>
          <p:spPr bwMode="gray">
            <a:xfrm flipH="1" flipV="1">
              <a:off x="5873301" y="4277671"/>
              <a:ext cx="114256" cy="21310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accent6"/>
                </a:solidFill>
              </a:endParaRPr>
            </a:p>
          </p:txBody>
        </p:sp>
      </p:grpSp>
    </p:spTree>
    <p:extLst>
      <p:ext uri="{BB962C8B-B14F-4D97-AF65-F5344CB8AC3E}">
        <p14:creationId xmlns:p14="http://schemas.microsoft.com/office/powerpoint/2010/main" val="591362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BBEC-65BF-166F-3293-1F83AA927D5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3D23C6C-5209-5213-3551-E0D88EDDAF6A}"/>
              </a:ext>
            </a:extLst>
          </p:cNvPr>
          <p:cNvSpPr>
            <a:spLocks noGrp="1"/>
          </p:cNvSpPr>
          <p:nvPr>
            <p:ph type="title"/>
          </p:nvPr>
        </p:nvSpPr>
        <p:spPr/>
        <p:txBody>
          <a:bodyPr/>
          <a:lstStyle/>
          <a:p>
            <a:r>
              <a:rPr lang="en-US" dirty="0"/>
              <a:t>1</a:t>
            </a:r>
          </a:p>
        </p:txBody>
      </p:sp>
      <p:sp>
        <p:nvSpPr>
          <p:cNvPr id="8" name="Text Placeholder 7">
            <a:extLst>
              <a:ext uri="{FF2B5EF4-FFF2-40B4-BE49-F238E27FC236}">
                <a16:creationId xmlns:a16="http://schemas.microsoft.com/office/drawing/2014/main" id="{19B54BB7-6367-A7B5-6CAC-2210F02CCF97}"/>
              </a:ext>
            </a:extLst>
          </p:cNvPr>
          <p:cNvSpPr>
            <a:spLocks noGrp="1"/>
          </p:cNvSpPr>
          <p:nvPr>
            <p:ph type="body" sz="quarter" idx="13"/>
          </p:nvPr>
        </p:nvSpPr>
        <p:spPr/>
        <p:txBody>
          <a:bodyPr/>
          <a:lstStyle/>
          <a:p>
            <a:r>
              <a:rPr lang="en-US" sz="900" dirty="0">
                <a:latin typeface="+mn-lt"/>
              </a:rPr>
              <a:t>Edify and Rapid Insight</a:t>
            </a:r>
          </a:p>
        </p:txBody>
      </p:sp>
      <p:sp>
        <p:nvSpPr>
          <p:cNvPr id="9" name="Text Placeholder 8">
            <a:extLst>
              <a:ext uri="{FF2B5EF4-FFF2-40B4-BE49-F238E27FC236}">
                <a16:creationId xmlns:a16="http://schemas.microsoft.com/office/drawing/2014/main" id="{42F84246-96C0-E738-15DA-524FD6FDBD06}"/>
              </a:ext>
            </a:extLst>
          </p:cNvPr>
          <p:cNvSpPr>
            <a:spLocks noGrp="1"/>
          </p:cNvSpPr>
          <p:nvPr>
            <p:ph type="body" sz="quarter" idx="17"/>
          </p:nvPr>
        </p:nvSpPr>
        <p:spPr/>
        <p:txBody>
          <a:bodyPr/>
          <a:lstStyle/>
          <a:p>
            <a:r>
              <a:rPr lang="en-US" dirty="0"/>
              <a:t>2</a:t>
            </a:r>
          </a:p>
        </p:txBody>
      </p:sp>
      <p:sp>
        <p:nvSpPr>
          <p:cNvPr id="10" name="Text Placeholder 9">
            <a:extLst>
              <a:ext uri="{FF2B5EF4-FFF2-40B4-BE49-F238E27FC236}">
                <a16:creationId xmlns:a16="http://schemas.microsoft.com/office/drawing/2014/main" id="{6AB618C0-8AF1-3C10-289B-1830AF577EBB}"/>
              </a:ext>
            </a:extLst>
          </p:cNvPr>
          <p:cNvSpPr>
            <a:spLocks noGrp="1"/>
          </p:cNvSpPr>
          <p:nvPr>
            <p:ph type="body" sz="quarter" idx="18"/>
          </p:nvPr>
        </p:nvSpPr>
        <p:spPr>
          <a:xfrm>
            <a:off x="1363152" y="1776813"/>
            <a:ext cx="4320472" cy="101293"/>
          </a:xfrm>
        </p:spPr>
        <p:txBody>
          <a:bodyPr/>
          <a:lstStyle/>
          <a:p>
            <a:r>
              <a:rPr lang="en-US" dirty="0"/>
              <a:t>Creating an Edify Connection and Transforming Data in Construct</a:t>
            </a:r>
          </a:p>
        </p:txBody>
      </p:sp>
      <p:sp>
        <p:nvSpPr>
          <p:cNvPr id="11" name="Text Placeholder 10">
            <a:extLst>
              <a:ext uri="{FF2B5EF4-FFF2-40B4-BE49-F238E27FC236}">
                <a16:creationId xmlns:a16="http://schemas.microsoft.com/office/drawing/2014/main" id="{C0EAAE29-0A19-695D-36CC-E1B94C6CEA59}"/>
              </a:ext>
            </a:extLst>
          </p:cNvPr>
          <p:cNvSpPr>
            <a:spLocks noGrp="1"/>
          </p:cNvSpPr>
          <p:nvPr>
            <p:ph type="body" sz="quarter" idx="19"/>
          </p:nvPr>
        </p:nvSpPr>
        <p:spPr/>
        <p:txBody>
          <a:bodyPr/>
          <a:lstStyle/>
          <a:p>
            <a:r>
              <a:rPr lang="en-US" dirty="0"/>
              <a:t>3</a:t>
            </a:r>
          </a:p>
        </p:txBody>
      </p:sp>
      <p:sp>
        <p:nvSpPr>
          <p:cNvPr id="12" name="Text Placeholder 11">
            <a:extLst>
              <a:ext uri="{FF2B5EF4-FFF2-40B4-BE49-F238E27FC236}">
                <a16:creationId xmlns:a16="http://schemas.microsoft.com/office/drawing/2014/main" id="{1624A047-2A52-0559-DD26-AB79862AF62E}"/>
              </a:ext>
            </a:extLst>
          </p:cNvPr>
          <p:cNvSpPr>
            <a:spLocks noGrp="1"/>
          </p:cNvSpPr>
          <p:nvPr>
            <p:ph type="body" sz="quarter" idx="20"/>
          </p:nvPr>
        </p:nvSpPr>
        <p:spPr/>
        <p:txBody>
          <a:bodyPr/>
          <a:lstStyle/>
          <a:p>
            <a:r>
              <a:rPr lang="en-US" dirty="0"/>
              <a:t>How Edify Partners Have Used Rapid Insight </a:t>
            </a:r>
          </a:p>
        </p:txBody>
      </p:sp>
      <p:sp>
        <p:nvSpPr>
          <p:cNvPr id="13" name="Text Placeholder 12">
            <a:extLst>
              <a:ext uri="{FF2B5EF4-FFF2-40B4-BE49-F238E27FC236}">
                <a16:creationId xmlns:a16="http://schemas.microsoft.com/office/drawing/2014/main" id="{8F4CDC6A-A66C-335B-8DB6-F998D6CAC81D}"/>
              </a:ext>
            </a:extLst>
          </p:cNvPr>
          <p:cNvSpPr>
            <a:spLocks noGrp="1"/>
          </p:cNvSpPr>
          <p:nvPr>
            <p:ph type="body" sz="quarter" idx="21"/>
          </p:nvPr>
        </p:nvSpPr>
        <p:spPr/>
        <p:txBody>
          <a:bodyPr/>
          <a:lstStyle/>
          <a:p>
            <a:r>
              <a:rPr lang="en-US" dirty="0"/>
              <a:t>4</a:t>
            </a:r>
          </a:p>
        </p:txBody>
      </p:sp>
      <p:sp>
        <p:nvSpPr>
          <p:cNvPr id="14" name="Text Placeholder 13">
            <a:extLst>
              <a:ext uri="{FF2B5EF4-FFF2-40B4-BE49-F238E27FC236}">
                <a16:creationId xmlns:a16="http://schemas.microsoft.com/office/drawing/2014/main" id="{2A0FA48E-BED4-3BCE-285D-3AF0A5F431F6}"/>
              </a:ext>
            </a:extLst>
          </p:cNvPr>
          <p:cNvSpPr>
            <a:spLocks noGrp="1"/>
          </p:cNvSpPr>
          <p:nvPr>
            <p:ph type="body" sz="quarter" idx="22"/>
          </p:nvPr>
        </p:nvSpPr>
        <p:spPr>
          <a:xfrm>
            <a:off x="1363152" y="2882570"/>
            <a:ext cx="3749040" cy="246221"/>
          </a:xfrm>
        </p:spPr>
        <p:txBody>
          <a:bodyPr/>
          <a:lstStyle/>
          <a:p>
            <a:r>
              <a:rPr lang="en-US" sz="1600" dirty="0">
                <a:latin typeface="+mj-lt"/>
              </a:rPr>
              <a:t>Q&amp;A and Closing</a:t>
            </a:r>
          </a:p>
        </p:txBody>
      </p:sp>
    </p:spTree>
    <p:extLst>
      <p:ext uri="{BB962C8B-B14F-4D97-AF65-F5344CB8AC3E}">
        <p14:creationId xmlns:p14="http://schemas.microsoft.com/office/powerpoint/2010/main" val="2669980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A14B2B6-F3C6-0E33-0887-2DA48915933E}"/>
              </a:ext>
            </a:extLst>
          </p:cNvPr>
          <p:cNvSpPr/>
          <p:nvPr/>
        </p:nvSpPr>
        <p:spPr bwMode="gray">
          <a:xfrm>
            <a:off x="0" y="944392"/>
            <a:ext cx="6400800" cy="2283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 Placeholder 11">
            <a:extLst>
              <a:ext uri="{FF2B5EF4-FFF2-40B4-BE49-F238E27FC236}">
                <a16:creationId xmlns:a16="http://schemas.microsoft.com/office/drawing/2014/main" id="{5F386E06-5C9B-42AA-BE6C-8CDD88A8B526}"/>
              </a:ext>
            </a:extLst>
          </p:cNvPr>
          <p:cNvSpPr>
            <a:spLocks noGrp="1"/>
          </p:cNvSpPr>
          <p:nvPr>
            <p:ph type="body" sz="quarter" idx="16"/>
          </p:nvPr>
        </p:nvSpPr>
        <p:spPr/>
        <p:txBody>
          <a:bodyPr/>
          <a:lstStyle/>
          <a:p>
            <a:endParaRPr lang="en-US"/>
          </a:p>
        </p:txBody>
      </p:sp>
      <p:sp>
        <p:nvSpPr>
          <p:cNvPr id="11" name="Title 10">
            <a:extLst>
              <a:ext uri="{FF2B5EF4-FFF2-40B4-BE49-F238E27FC236}">
                <a16:creationId xmlns:a16="http://schemas.microsoft.com/office/drawing/2014/main" id="{85C975C4-BFA3-4B97-84ED-C4864D40DB00}"/>
              </a:ext>
            </a:extLst>
          </p:cNvPr>
          <p:cNvSpPr>
            <a:spLocks noGrp="1"/>
          </p:cNvSpPr>
          <p:nvPr>
            <p:ph type="title"/>
          </p:nvPr>
        </p:nvSpPr>
        <p:spPr/>
        <p:txBody>
          <a:bodyPr/>
          <a:lstStyle/>
          <a:p>
            <a:r>
              <a:rPr lang="en-US" dirty="0"/>
              <a:t>Poll Questions</a:t>
            </a:r>
          </a:p>
        </p:txBody>
      </p:sp>
      <p:sp>
        <p:nvSpPr>
          <p:cNvPr id="9" name="Text Placeholder 31"/>
          <p:cNvSpPr txBox="1">
            <a:spLocks/>
          </p:cNvSpPr>
          <p:nvPr/>
        </p:nvSpPr>
        <p:spPr bwMode="gray">
          <a:xfrm>
            <a:off x="695827" y="1128193"/>
            <a:ext cx="4362048" cy="1384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How was today’s session?</a:t>
            </a:r>
          </a:p>
        </p:txBody>
      </p:sp>
      <p:sp>
        <p:nvSpPr>
          <p:cNvPr id="6" name="Oval 5">
            <a:extLst>
              <a:ext uri="{FF2B5EF4-FFF2-40B4-BE49-F238E27FC236}">
                <a16:creationId xmlns:a16="http://schemas.microsoft.com/office/drawing/2014/main" id="{D3787116-9D14-E0E1-09B1-0E9218A425A7}"/>
              </a:ext>
            </a:extLst>
          </p:cNvPr>
          <p:cNvSpPr>
            <a:spLocks noChangeAspect="1"/>
          </p:cNvSpPr>
          <p:nvPr/>
        </p:nvSpPr>
        <p:spPr bwMode="gray">
          <a:xfrm>
            <a:off x="430973" y="1105631"/>
            <a:ext cx="183623" cy="183623"/>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03966"/>
            <a:r>
              <a:rPr lang="en-US" sz="1000" dirty="0">
                <a:solidFill>
                  <a:schemeClr val="bg1"/>
                </a:solidFill>
                <a:latin typeface="+mj-lt"/>
              </a:rPr>
              <a:t>1</a:t>
            </a:r>
          </a:p>
        </p:txBody>
      </p:sp>
      <p:sp>
        <p:nvSpPr>
          <p:cNvPr id="8" name="Text Placeholder 31">
            <a:extLst>
              <a:ext uri="{FF2B5EF4-FFF2-40B4-BE49-F238E27FC236}">
                <a16:creationId xmlns:a16="http://schemas.microsoft.com/office/drawing/2014/main" id="{2FF4C1D0-65AB-8B7C-1C47-2D4B42B27CC0}"/>
              </a:ext>
            </a:extLst>
          </p:cNvPr>
          <p:cNvSpPr txBox="1">
            <a:spLocks/>
          </p:cNvSpPr>
          <p:nvPr/>
        </p:nvSpPr>
        <p:spPr bwMode="gray">
          <a:xfrm>
            <a:off x="695827" y="1558970"/>
            <a:ext cx="5231561" cy="415498"/>
          </a:xfrm>
          <a:prstGeom prst="rect">
            <a:avLst/>
          </a:prstGeom>
          <a:noFill/>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Are there specific users at your institution to whom you would like to extend an invitation to use Rapid Insight? If so, please provide their names and email addresses. </a:t>
            </a:r>
          </a:p>
        </p:txBody>
      </p:sp>
      <p:sp>
        <p:nvSpPr>
          <p:cNvPr id="3" name="Oval 2">
            <a:extLst>
              <a:ext uri="{FF2B5EF4-FFF2-40B4-BE49-F238E27FC236}">
                <a16:creationId xmlns:a16="http://schemas.microsoft.com/office/drawing/2014/main" id="{322C5002-9C49-039D-D8DB-A22D1A826F93}"/>
              </a:ext>
            </a:extLst>
          </p:cNvPr>
          <p:cNvSpPr>
            <a:spLocks noChangeAspect="1"/>
          </p:cNvSpPr>
          <p:nvPr/>
        </p:nvSpPr>
        <p:spPr bwMode="gray">
          <a:xfrm>
            <a:off x="430973" y="1558970"/>
            <a:ext cx="183623" cy="183623"/>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03966"/>
            <a:r>
              <a:rPr lang="en-US" sz="1000" dirty="0">
                <a:solidFill>
                  <a:schemeClr val="bg1"/>
                </a:solidFill>
                <a:latin typeface="+mj-lt"/>
              </a:rPr>
              <a:t>2</a:t>
            </a:r>
          </a:p>
        </p:txBody>
      </p:sp>
      <p:sp>
        <p:nvSpPr>
          <p:cNvPr id="18" name="Oval 17">
            <a:extLst>
              <a:ext uri="{FF2B5EF4-FFF2-40B4-BE49-F238E27FC236}">
                <a16:creationId xmlns:a16="http://schemas.microsoft.com/office/drawing/2014/main" id="{F241FEA3-4C68-3C48-0812-25B73C599DA9}"/>
              </a:ext>
            </a:extLst>
          </p:cNvPr>
          <p:cNvSpPr>
            <a:spLocks noChangeAspect="1"/>
          </p:cNvSpPr>
          <p:nvPr/>
        </p:nvSpPr>
        <p:spPr bwMode="gray">
          <a:xfrm>
            <a:off x="430973" y="2814564"/>
            <a:ext cx="183623" cy="183623"/>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03966"/>
            <a:r>
              <a:rPr lang="en-US" sz="1000" dirty="0">
                <a:solidFill>
                  <a:schemeClr val="bg1"/>
                </a:solidFill>
                <a:latin typeface="+mj-lt"/>
              </a:rPr>
              <a:t>4</a:t>
            </a:r>
          </a:p>
        </p:txBody>
      </p:sp>
      <p:sp>
        <p:nvSpPr>
          <p:cNvPr id="21" name="Text Placeholder 31">
            <a:extLst>
              <a:ext uri="{FF2B5EF4-FFF2-40B4-BE49-F238E27FC236}">
                <a16:creationId xmlns:a16="http://schemas.microsoft.com/office/drawing/2014/main" id="{C9F68128-31A8-DFE4-5154-A9EFF3512E26}"/>
              </a:ext>
            </a:extLst>
          </p:cNvPr>
          <p:cNvSpPr txBox="1">
            <a:spLocks/>
          </p:cNvSpPr>
          <p:nvPr/>
        </p:nvSpPr>
        <p:spPr bwMode="gray">
          <a:xfrm>
            <a:off x="2296464" y="4361686"/>
            <a:ext cx="3826524" cy="138499"/>
          </a:xfrm>
          <a:prstGeom prst="rect">
            <a:avLst/>
          </a:prstGeom>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r">
              <a:buNone/>
            </a:pPr>
            <a:r>
              <a:rPr lang="en-US" sz="900" i="1" dirty="0"/>
              <a:t>Thank you for joining us today!</a:t>
            </a:r>
          </a:p>
        </p:txBody>
      </p:sp>
      <p:sp>
        <p:nvSpPr>
          <p:cNvPr id="16" name="Oval 15">
            <a:extLst>
              <a:ext uri="{FF2B5EF4-FFF2-40B4-BE49-F238E27FC236}">
                <a16:creationId xmlns:a16="http://schemas.microsoft.com/office/drawing/2014/main" id="{0435BC78-37CD-7E30-688B-0BB68343BBAA}"/>
              </a:ext>
            </a:extLst>
          </p:cNvPr>
          <p:cNvSpPr>
            <a:spLocks noChangeAspect="1"/>
          </p:cNvSpPr>
          <p:nvPr/>
        </p:nvSpPr>
        <p:spPr bwMode="gray">
          <a:xfrm>
            <a:off x="430973" y="2257228"/>
            <a:ext cx="183623" cy="183623"/>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03966"/>
            <a:r>
              <a:rPr lang="en-US" sz="1000" dirty="0">
                <a:solidFill>
                  <a:schemeClr val="bg1"/>
                </a:solidFill>
                <a:latin typeface="+mj-lt"/>
              </a:rPr>
              <a:t>3</a:t>
            </a:r>
          </a:p>
        </p:txBody>
      </p:sp>
      <p:sp>
        <p:nvSpPr>
          <p:cNvPr id="19" name="Text Placeholder 31">
            <a:extLst>
              <a:ext uri="{FF2B5EF4-FFF2-40B4-BE49-F238E27FC236}">
                <a16:creationId xmlns:a16="http://schemas.microsoft.com/office/drawing/2014/main" id="{8F4B320E-0E3E-9E76-5721-51D538D5FA89}"/>
              </a:ext>
            </a:extLst>
          </p:cNvPr>
          <p:cNvSpPr txBox="1">
            <a:spLocks/>
          </p:cNvSpPr>
          <p:nvPr/>
        </p:nvSpPr>
        <p:spPr bwMode="gray">
          <a:xfrm>
            <a:off x="695826" y="2257228"/>
            <a:ext cx="5231561" cy="276999"/>
          </a:xfrm>
          <a:prstGeom prst="rect">
            <a:avLst/>
          </a:prstGeom>
          <a:noFill/>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Would you like to be registered for any upcoming Rapid Insight or Edify sessions?</a:t>
            </a:r>
          </a:p>
        </p:txBody>
      </p:sp>
      <p:sp>
        <p:nvSpPr>
          <p:cNvPr id="13" name="Text Placeholder 31">
            <a:extLst>
              <a:ext uri="{FF2B5EF4-FFF2-40B4-BE49-F238E27FC236}">
                <a16:creationId xmlns:a16="http://schemas.microsoft.com/office/drawing/2014/main" id="{72E1E342-486F-2154-8BE3-31F0F4840624}"/>
              </a:ext>
            </a:extLst>
          </p:cNvPr>
          <p:cNvSpPr txBox="1">
            <a:spLocks/>
          </p:cNvSpPr>
          <p:nvPr/>
        </p:nvSpPr>
        <p:spPr bwMode="gray">
          <a:xfrm>
            <a:off x="695826" y="2837126"/>
            <a:ext cx="5427162" cy="138499"/>
          </a:xfrm>
          <a:prstGeom prst="rect">
            <a:avLst/>
          </a:prstGeom>
          <a:noFill/>
        </p:spPr>
        <p:txBody>
          <a:bodyPr wrap="square" lIns="0" tIns="0" rIns="0" bIns="0" anchor="t">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Additional follow-up requests or comments?</a:t>
            </a:r>
            <a:endParaRPr lang="en-US" sz="900" dirty="0"/>
          </a:p>
        </p:txBody>
      </p:sp>
    </p:spTree>
    <p:extLst>
      <p:ext uri="{BB962C8B-B14F-4D97-AF65-F5344CB8AC3E}">
        <p14:creationId xmlns:p14="http://schemas.microsoft.com/office/powerpoint/2010/main" val="2463381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252A8F-54AD-6EAC-254C-DCE1529101BF}"/>
              </a:ext>
            </a:extLst>
          </p:cNvPr>
          <p:cNvSpPr>
            <a:spLocks noGrp="1"/>
          </p:cNvSpPr>
          <p:nvPr>
            <p:ph type="title"/>
          </p:nvPr>
        </p:nvSpPr>
        <p:spPr>
          <a:xfrm>
            <a:off x="279056" y="317005"/>
            <a:ext cx="3902242" cy="249299"/>
          </a:xfrm>
        </p:spPr>
        <p:txBody>
          <a:bodyPr/>
          <a:lstStyle/>
          <a:p>
            <a:r>
              <a:rPr lang="en-US" dirty="0">
                <a:solidFill>
                  <a:schemeClr val="accent2"/>
                </a:solidFill>
              </a:rPr>
              <a:t>Q&amp;A</a:t>
            </a:r>
          </a:p>
        </p:txBody>
      </p:sp>
      <p:sp>
        <p:nvSpPr>
          <p:cNvPr id="21" name="TextBox 20">
            <a:extLst>
              <a:ext uri="{FF2B5EF4-FFF2-40B4-BE49-F238E27FC236}">
                <a16:creationId xmlns:a16="http://schemas.microsoft.com/office/drawing/2014/main" id="{A7F7B53A-4F60-3250-C1F7-25DBF635C590}"/>
              </a:ext>
            </a:extLst>
          </p:cNvPr>
          <p:cNvSpPr txBox="1"/>
          <p:nvPr/>
        </p:nvSpPr>
        <p:spPr bwMode="gray">
          <a:xfrm>
            <a:off x="965727" y="745740"/>
            <a:ext cx="4469347" cy="430887"/>
          </a:xfrm>
          <a:prstGeom prst="rect">
            <a:avLst/>
          </a:prstGeom>
          <a:noFill/>
        </p:spPr>
        <p:txBody>
          <a:bodyPr wrap="square" lIns="0" tIns="0" rIns="0" bIns="0" rtlCol="0">
            <a:spAutoFit/>
          </a:bodyPr>
          <a:lstStyle/>
          <a:p>
            <a:pPr lvl="0" algn="ctr"/>
            <a:r>
              <a:rPr lang="en-US" sz="1400" i="1" dirty="0">
                <a:solidFill>
                  <a:schemeClr val="bg1"/>
                </a:solidFill>
                <a:latin typeface="+mn-lt"/>
              </a:rPr>
              <a:t>Submit a Question Using the Chat, Raise Your Hand, or Come Off Mute</a:t>
            </a:r>
            <a:endParaRPr lang="en-US" sz="900" dirty="0">
              <a:solidFill>
                <a:schemeClr val="bg1"/>
              </a:solidFill>
            </a:endParaRPr>
          </a:p>
        </p:txBody>
      </p:sp>
      <p:sp>
        <p:nvSpPr>
          <p:cNvPr id="3" name="TextBox 2">
            <a:extLst>
              <a:ext uri="{FF2B5EF4-FFF2-40B4-BE49-F238E27FC236}">
                <a16:creationId xmlns:a16="http://schemas.microsoft.com/office/drawing/2014/main" id="{D606DC64-64FD-322E-7CF3-0105A19314EC}"/>
              </a:ext>
            </a:extLst>
          </p:cNvPr>
          <p:cNvSpPr txBox="1"/>
          <p:nvPr/>
        </p:nvSpPr>
        <p:spPr bwMode="gray">
          <a:xfrm>
            <a:off x="722531" y="3275226"/>
            <a:ext cx="2156167" cy="938719"/>
          </a:xfrm>
          <a:prstGeom prst="rect">
            <a:avLst/>
          </a:prstGeom>
          <a:noFill/>
        </p:spPr>
        <p:txBody>
          <a:bodyPr wrap="square" lIns="0" tIns="0" rIns="0" bIns="0" rtlCol="0">
            <a:spAutoFit/>
          </a:bodyPr>
          <a:lstStyle/>
          <a:p>
            <a:pPr lvl="0"/>
            <a:r>
              <a:rPr lang="en-US" sz="1600" dirty="0">
                <a:solidFill>
                  <a:schemeClr val="accent2"/>
                </a:solidFill>
                <a:latin typeface="Rockwell"/>
              </a:rPr>
              <a:t>Lily Brennan</a:t>
            </a:r>
            <a:br>
              <a:rPr lang="en-US" sz="900" b="1" dirty="0">
                <a:solidFill>
                  <a:schemeClr val="bg1"/>
                </a:solidFill>
                <a:latin typeface="Rockwell"/>
              </a:rPr>
            </a:br>
            <a:r>
              <a:rPr lang="en-US" sz="900" i="1" dirty="0">
                <a:solidFill>
                  <a:schemeClr val="bg1"/>
                </a:solidFill>
              </a:rPr>
              <a:t>Strategic Leader, </a:t>
            </a:r>
            <a:br>
              <a:rPr lang="en-US" sz="900" i="1" dirty="0">
                <a:solidFill>
                  <a:schemeClr val="bg1"/>
                </a:solidFill>
              </a:rPr>
            </a:br>
            <a:r>
              <a:rPr lang="en-US" sz="900" i="1" dirty="0">
                <a:solidFill>
                  <a:schemeClr val="bg1"/>
                </a:solidFill>
              </a:rPr>
              <a:t>Data and Analytics</a:t>
            </a:r>
            <a:br>
              <a:rPr lang="en-US" sz="900" i="1" dirty="0">
                <a:solidFill>
                  <a:schemeClr val="bg1"/>
                </a:solidFill>
              </a:rPr>
            </a:br>
            <a:br>
              <a:rPr lang="en-US" sz="900" i="1" dirty="0">
                <a:solidFill>
                  <a:schemeClr val="bg1"/>
                </a:solidFill>
              </a:rPr>
            </a:br>
            <a:endParaRPr lang="en-US" sz="900" i="1" dirty="0">
              <a:solidFill>
                <a:schemeClr val="bg1"/>
              </a:solidFill>
            </a:endParaRPr>
          </a:p>
          <a:p>
            <a:pPr lvl="0"/>
            <a:r>
              <a:rPr lang="en-US" sz="900" dirty="0">
                <a:solidFill>
                  <a:schemeClr val="bg1"/>
                </a:solidFill>
                <a:hlinkClick r:id="rId3">
                  <a:extLst>
                    <a:ext uri="{A12FA001-AC4F-418D-AE19-62706E023703}">
                      <ahyp:hlinkClr xmlns:ahyp="http://schemas.microsoft.com/office/drawing/2018/hyperlinkcolor" val="tx"/>
                    </a:ext>
                  </a:extLst>
                </a:hlinkClick>
              </a:rPr>
              <a:t>lbrennan@eab.com</a:t>
            </a:r>
            <a:r>
              <a:rPr lang="en-US" sz="900" dirty="0">
                <a:solidFill>
                  <a:schemeClr val="bg1"/>
                </a:solidFill>
              </a:rPr>
              <a:t> </a:t>
            </a:r>
          </a:p>
        </p:txBody>
      </p:sp>
      <p:pic>
        <p:nvPicPr>
          <p:cNvPr id="5" name="Picture 4">
            <a:extLst>
              <a:ext uri="{FF2B5EF4-FFF2-40B4-BE49-F238E27FC236}">
                <a16:creationId xmlns:a16="http://schemas.microsoft.com/office/drawing/2014/main" id="{C6D5F8F5-3B2D-7839-E21C-58BAB09344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2531" y="1607406"/>
            <a:ext cx="1523220" cy="1523220"/>
          </a:xfrm>
          <a:prstGeom prst="rect">
            <a:avLst/>
          </a:prstGeom>
        </p:spPr>
      </p:pic>
      <p:sp>
        <p:nvSpPr>
          <p:cNvPr id="9" name="TextBox 8">
            <a:extLst>
              <a:ext uri="{FF2B5EF4-FFF2-40B4-BE49-F238E27FC236}">
                <a16:creationId xmlns:a16="http://schemas.microsoft.com/office/drawing/2014/main" id="{FE3D5B2D-CF79-DB03-18B7-7F5D99EBF9A5}"/>
              </a:ext>
            </a:extLst>
          </p:cNvPr>
          <p:cNvSpPr txBox="1"/>
          <p:nvPr/>
        </p:nvSpPr>
        <p:spPr bwMode="gray">
          <a:xfrm>
            <a:off x="3761031" y="3275226"/>
            <a:ext cx="2156167" cy="938719"/>
          </a:xfrm>
          <a:prstGeom prst="rect">
            <a:avLst/>
          </a:prstGeom>
          <a:noFill/>
        </p:spPr>
        <p:txBody>
          <a:bodyPr wrap="square" lIns="0" tIns="0" rIns="0" bIns="0" rtlCol="0">
            <a:spAutoFit/>
          </a:bodyPr>
          <a:lstStyle/>
          <a:p>
            <a:pPr lvl="0"/>
            <a:r>
              <a:rPr lang="en-US" sz="1600" dirty="0">
                <a:solidFill>
                  <a:schemeClr val="accent2"/>
                </a:solidFill>
                <a:latin typeface="Rockwell"/>
              </a:rPr>
              <a:t>Kurtis Hagans</a:t>
            </a:r>
            <a:br>
              <a:rPr lang="en-US" sz="1400" dirty="0">
                <a:solidFill>
                  <a:schemeClr val="bg1"/>
                </a:solidFill>
                <a:latin typeface="Rockwell"/>
              </a:rPr>
            </a:br>
            <a:r>
              <a:rPr lang="en-US" sz="900" i="1" dirty="0">
                <a:solidFill>
                  <a:schemeClr val="bg1"/>
                </a:solidFill>
              </a:rPr>
              <a:t>Senior Strategic Leader, </a:t>
            </a:r>
            <a:br>
              <a:rPr lang="en-US" sz="900" i="1" dirty="0">
                <a:solidFill>
                  <a:schemeClr val="bg1"/>
                </a:solidFill>
              </a:rPr>
            </a:br>
            <a:r>
              <a:rPr lang="en-US" sz="900" i="1" dirty="0">
                <a:solidFill>
                  <a:schemeClr val="bg1"/>
                </a:solidFill>
              </a:rPr>
              <a:t>Data and Analytics</a:t>
            </a:r>
            <a:br>
              <a:rPr lang="en-US" sz="900" i="1" dirty="0">
                <a:solidFill>
                  <a:schemeClr val="bg1"/>
                </a:solidFill>
              </a:rPr>
            </a:br>
            <a:br>
              <a:rPr lang="en-US" sz="900" i="1" dirty="0">
                <a:solidFill>
                  <a:schemeClr val="bg1"/>
                </a:solidFill>
              </a:rPr>
            </a:br>
            <a:endParaRPr lang="en-US" sz="900" i="1" dirty="0">
              <a:solidFill>
                <a:schemeClr val="bg1"/>
              </a:solidFill>
            </a:endParaRPr>
          </a:p>
          <a:p>
            <a:pPr lvl="0"/>
            <a:r>
              <a:rPr lang="en-US" sz="900" dirty="0">
                <a:solidFill>
                  <a:schemeClr val="bg1"/>
                </a:solidFill>
                <a:hlinkClick r:id="rId5">
                  <a:extLst>
                    <a:ext uri="{A12FA001-AC4F-418D-AE19-62706E023703}">
                      <ahyp:hlinkClr xmlns:ahyp="http://schemas.microsoft.com/office/drawing/2018/hyperlinkcolor" val="tx"/>
                    </a:ext>
                  </a:extLst>
                </a:hlinkClick>
              </a:rPr>
              <a:t>khagans@eab.com</a:t>
            </a:r>
            <a:r>
              <a:rPr lang="en-US" sz="900" dirty="0">
                <a:solidFill>
                  <a:schemeClr val="bg1"/>
                </a:solidFill>
              </a:rPr>
              <a:t> </a:t>
            </a:r>
          </a:p>
        </p:txBody>
      </p:sp>
      <p:pic>
        <p:nvPicPr>
          <p:cNvPr id="10" name="Picture 9">
            <a:extLst>
              <a:ext uri="{FF2B5EF4-FFF2-40B4-BE49-F238E27FC236}">
                <a16:creationId xmlns:a16="http://schemas.microsoft.com/office/drawing/2014/main" id="{642B19D0-B924-F053-420E-275833AC1BC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761031" y="1607406"/>
            <a:ext cx="1523220" cy="1523220"/>
          </a:xfrm>
          <a:prstGeom prst="rect">
            <a:avLst/>
          </a:prstGeom>
        </p:spPr>
      </p:pic>
    </p:spTree>
    <p:extLst>
      <p:ext uri="{BB962C8B-B14F-4D97-AF65-F5344CB8AC3E}">
        <p14:creationId xmlns:p14="http://schemas.microsoft.com/office/powerpoint/2010/main" val="3928269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F6C706-DF91-BF28-31F8-3347257F5A5A}"/>
              </a:ext>
            </a:extLst>
          </p:cNvPr>
          <p:cNvSpPr/>
          <p:nvPr/>
        </p:nvSpPr>
        <p:spPr bwMode="gray">
          <a:xfrm>
            <a:off x="-8710" y="175533"/>
            <a:ext cx="4572001" cy="5524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01EA7A79-9B32-4867-9CA3-AC98B443C10C}"/>
              </a:ext>
            </a:extLst>
          </p:cNvPr>
          <p:cNvSpPr>
            <a:spLocks noGrp="1"/>
          </p:cNvSpPr>
          <p:nvPr>
            <p:ph type="title"/>
          </p:nvPr>
        </p:nvSpPr>
        <p:spPr>
          <a:xfrm>
            <a:off x="279056" y="97204"/>
            <a:ext cx="5214718" cy="498598"/>
          </a:xfrm>
        </p:spPr>
        <p:txBody>
          <a:bodyPr/>
          <a:lstStyle/>
          <a:p>
            <a:r>
              <a:rPr lang="en-US" dirty="0"/>
              <a:t>Key Takeaways From Today’s Session</a:t>
            </a:r>
          </a:p>
        </p:txBody>
      </p:sp>
      <p:sp>
        <p:nvSpPr>
          <p:cNvPr id="19" name="Text Placeholder 18">
            <a:extLst>
              <a:ext uri="{FF2B5EF4-FFF2-40B4-BE49-F238E27FC236}">
                <a16:creationId xmlns:a16="http://schemas.microsoft.com/office/drawing/2014/main" id="{7B02236E-BDF3-704E-8B18-21C3C89DCABA}"/>
              </a:ext>
            </a:extLst>
          </p:cNvPr>
          <p:cNvSpPr>
            <a:spLocks noGrp="1"/>
          </p:cNvSpPr>
          <p:nvPr>
            <p:ph type="body" sz="quarter" idx="19"/>
          </p:nvPr>
        </p:nvSpPr>
        <p:spPr>
          <a:xfrm>
            <a:off x="-1" y="4576068"/>
            <a:ext cx="2277703" cy="57708"/>
          </a:xfrm>
        </p:spPr>
        <p:txBody>
          <a:bodyPr/>
          <a:lstStyle/>
          <a:p>
            <a:endParaRPr lang="en-US"/>
          </a:p>
        </p:txBody>
      </p:sp>
      <p:sp>
        <p:nvSpPr>
          <p:cNvPr id="18" name="Text Placeholder 17">
            <a:extLst>
              <a:ext uri="{FF2B5EF4-FFF2-40B4-BE49-F238E27FC236}">
                <a16:creationId xmlns:a16="http://schemas.microsoft.com/office/drawing/2014/main" id="{4F6F885F-8852-4B91-0793-40EB7320402F}"/>
              </a:ext>
            </a:extLst>
          </p:cNvPr>
          <p:cNvSpPr>
            <a:spLocks noGrp="1"/>
          </p:cNvSpPr>
          <p:nvPr>
            <p:ph type="body" sz="quarter" idx="18"/>
          </p:nvPr>
        </p:nvSpPr>
        <p:spPr>
          <a:xfrm>
            <a:off x="4685662" y="4696727"/>
            <a:ext cx="1715138" cy="103875"/>
          </a:xfrm>
        </p:spPr>
        <p:txBody>
          <a:bodyPr/>
          <a:lstStyle/>
          <a:p>
            <a:endParaRPr lang="en-US"/>
          </a:p>
        </p:txBody>
      </p:sp>
      <p:sp>
        <p:nvSpPr>
          <p:cNvPr id="7" name="Text Placeholder 3">
            <a:extLst>
              <a:ext uri="{FF2B5EF4-FFF2-40B4-BE49-F238E27FC236}">
                <a16:creationId xmlns:a16="http://schemas.microsoft.com/office/drawing/2014/main" id="{0FC0D42D-7A16-4A2B-BEFA-BB2F64391563}"/>
              </a:ext>
            </a:extLst>
          </p:cNvPr>
          <p:cNvSpPr txBox="1">
            <a:spLocks/>
          </p:cNvSpPr>
          <p:nvPr/>
        </p:nvSpPr>
        <p:spPr bwMode="gray">
          <a:xfrm>
            <a:off x="1487477" y="1339508"/>
            <a:ext cx="4066651" cy="719108"/>
          </a:xfrm>
          <a:prstGeom prst="rect">
            <a:avLst/>
          </a:prstGeom>
        </p:spPr>
        <p:txBody>
          <a:bodyPr vert="horz" wrap="square" lIns="0" tIns="0" rIns="0" bIns="0" rtlCol="0" anchor="t">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spcBef>
                <a:spcPts val="375"/>
              </a:spcBef>
            </a:pPr>
            <a:r>
              <a:rPr lang="en-US" sz="1000" dirty="0"/>
              <a:t>Rapid Insight is a valuable companion tool to Edify, allowing users to engage in no- or low-code data exploration, analysis, and ad hoc reporting regardless of their historic role in your Edify processes.</a:t>
            </a:r>
            <a:endParaRPr lang="en-US" dirty="0">
              <a:ea typeface="Verdana"/>
            </a:endParaRPr>
          </a:p>
        </p:txBody>
      </p:sp>
      <p:sp>
        <p:nvSpPr>
          <p:cNvPr id="10" name="Oval 9">
            <a:extLst>
              <a:ext uri="{FF2B5EF4-FFF2-40B4-BE49-F238E27FC236}">
                <a16:creationId xmlns:a16="http://schemas.microsoft.com/office/drawing/2014/main" id="{D8127D6F-3B3A-46C2-BCA8-21E294CB2FBA}"/>
              </a:ext>
            </a:extLst>
          </p:cNvPr>
          <p:cNvSpPr/>
          <p:nvPr/>
        </p:nvSpPr>
        <p:spPr bwMode="gray">
          <a:xfrm>
            <a:off x="839052" y="1336981"/>
            <a:ext cx="539496" cy="539496"/>
          </a:xfrm>
          <a:prstGeom prst="ellipse">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endParaRPr lang="en-US" sz="1125" dirty="0"/>
          </a:p>
        </p:txBody>
      </p:sp>
      <p:sp>
        <p:nvSpPr>
          <p:cNvPr id="9" name="Text Placeholder 3">
            <a:extLst>
              <a:ext uri="{FF2B5EF4-FFF2-40B4-BE49-F238E27FC236}">
                <a16:creationId xmlns:a16="http://schemas.microsoft.com/office/drawing/2014/main" id="{A304214C-75CD-4C28-B62F-EC2228594FF8}"/>
              </a:ext>
            </a:extLst>
          </p:cNvPr>
          <p:cNvSpPr txBox="1">
            <a:spLocks/>
          </p:cNvSpPr>
          <p:nvPr/>
        </p:nvSpPr>
        <p:spPr bwMode="gray">
          <a:xfrm>
            <a:off x="1507482" y="2487179"/>
            <a:ext cx="4205746" cy="349776"/>
          </a:xfrm>
          <a:prstGeom prst="rect">
            <a:avLst/>
          </a:prstGeom>
        </p:spPr>
        <p:txBody>
          <a:bodyPr vert="horz" wrap="square" lIns="0" tIns="0" rIns="0" bIns="0" rtlCol="0" anchor="t">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spcBef>
                <a:spcPts val="375"/>
              </a:spcBef>
            </a:pPr>
            <a:r>
              <a:rPr lang="en-US" sz="1000" dirty="0">
                <a:ea typeface="Verdana"/>
              </a:rPr>
              <a:t>Edify partners have used Rapid Insight to fulfill reporting needs by creating re-usable Construct workflows.</a:t>
            </a:r>
          </a:p>
        </p:txBody>
      </p:sp>
      <p:sp>
        <p:nvSpPr>
          <p:cNvPr id="11" name="Oval 10">
            <a:extLst>
              <a:ext uri="{FF2B5EF4-FFF2-40B4-BE49-F238E27FC236}">
                <a16:creationId xmlns:a16="http://schemas.microsoft.com/office/drawing/2014/main" id="{7361C031-C745-42DB-9BEF-B1FC5052E97A}"/>
              </a:ext>
            </a:extLst>
          </p:cNvPr>
          <p:cNvSpPr/>
          <p:nvPr/>
        </p:nvSpPr>
        <p:spPr bwMode="gray">
          <a:xfrm>
            <a:off x="839052" y="2392319"/>
            <a:ext cx="539496" cy="539496"/>
          </a:xfrm>
          <a:prstGeom prst="ellipse">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endParaRPr lang="en-US" sz="1125" dirty="0"/>
          </a:p>
        </p:txBody>
      </p:sp>
      <p:sp>
        <p:nvSpPr>
          <p:cNvPr id="21" name="Text Placeholder 3">
            <a:extLst>
              <a:ext uri="{FF2B5EF4-FFF2-40B4-BE49-F238E27FC236}">
                <a16:creationId xmlns:a16="http://schemas.microsoft.com/office/drawing/2014/main" id="{55BC9F0D-6EA9-459D-A211-4172D138E02D}"/>
              </a:ext>
            </a:extLst>
          </p:cNvPr>
          <p:cNvSpPr txBox="1">
            <a:spLocks/>
          </p:cNvSpPr>
          <p:nvPr/>
        </p:nvSpPr>
        <p:spPr bwMode="gray">
          <a:xfrm>
            <a:off x="1486550" y="3335946"/>
            <a:ext cx="4205746" cy="719108"/>
          </a:xfrm>
          <a:prstGeom prst="rect">
            <a:avLst/>
          </a:prstGeom>
        </p:spPr>
        <p:txBody>
          <a:bodyPr vert="horz" wrap="square" lIns="0" tIns="0" rIns="0" bIns="0" rtlCol="0" anchor="t">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spcBef>
                <a:spcPts val="375"/>
              </a:spcBef>
            </a:pPr>
            <a:r>
              <a:rPr lang="en-US" sz="1000" dirty="0"/>
              <a:t>As an Edify partner, you already have access to Rapid Insight. Let us know if you’d like to obtain a software license for your own use, extend an invitation to any colleagues, or learn more about the tool!</a:t>
            </a:r>
            <a:endParaRPr lang="en-US" sz="1000" dirty="0">
              <a:ea typeface="Verdana"/>
            </a:endParaRPr>
          </a:p>
        </p:txBody>
      </p:sp>
      <p:sp>
        <p:nvSpPr>
          <p:cNvPr id="23" name="Oval 22">
            <a:extLst>
              <a:ext uri="{FF2B5EF4-FFF2-40B4-BE49-F238E27FC236}">
                <a16:creationId xmlns:a16="http://schemas.microsoft.com/office/drawing/2014/main" id="{277D5739-2814-468E-933E-A2290B6DE013}"/>
              </a:ext>
            </a:extLst>
          </p:cNvPr>
          <p:cNvSpPr/>
          <p:nvPr/>
        </p:nvSpPr>
        <p:spPr bwMode="gray">
          <a:xfrm>
            <a:off x="839052" y="3333419"/>
            <a:ext cx="539496" cy="539496"/>
          </a:xfrm>
          <a:prstGeom prst="ellipse">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endParaRPr lang="en-US" sz="1125" dirty="0"/>
          </a:p>
        </p:txBody>
      </p:sp>
      <p:pic>
        <p:nvPicPr>
          <p:cNvPr id="8" name="Picture 7" descr="Icon&#10;&#10;Description automatically generated">
            <a:extLst>
              <a:ext uri="{FF2B5EF4-FFF2-40B4-BE49-F238E27FC236}">
                <a16:creationId xmlns:a16="http://schemas.microsoft.com/office/drawing/2014/main" id="{A7034729-E7DB-0772-2CD7-2A2F6124D3AD}"/>
              </a:ext>
            </a:extLst>
          </p:cNvPr>
          <p:cNvPicPr>
            <a:picLocks noChangeAspect="1"/>
          </p:cNvPicPr>
          <p:nvPr/>
        </p:nvPicPr>
        <p:blipFill>
          <a:blip r:embed="rId3"/>
          <a:stretch>
            <a:fillRect/>
          </a:stretch>
        </p:blipFill>
        <p:spPr>
          <a:xfrm>
            <a:off x="962496" y="2515763"/>
            <a:ext cx="292608" cy="292608"/>
          </a:xfrm>
          <a:prstGeom prst="rect">
            <a:avLst/>
          </a:prstGeom>
        </p:spPr>
      </p:pic>
      <p:pic>
        <p:nvPicPr>
          <p:cNvPr id="13" name="Picture 12" descr="Icon&#10;&#10;Description automatically generated">
            <a:extLst>
              <a:ext uri="{FF2B5EF4-FFF2-40B4-BE49-F238E27FC236}">
                <a16:creationId xmlns:a16="http://schemas.microsoft.com/office/drawing/2014/main" id="{94D1EAF3-6C4C-51BF-D83D-ADFFC3926BAE}"/>
              </a:ext>
            </a:extLst>
          </p:cNvPr>
          <p:cNvPicPr>
            <a:picLocks noChangeAspect="1"/>
          </p:cNvPicPr>
          <p:nvPr/>
        </p:nvPicPr>
        <p:blipFill>
          <a:blip r:embed="rId4"/>
          <a:stretch>
            <a:fillRect/>
          </a:stretch>
        </p:blipFill>
        <p:spPr>
          <a:xfrm>
            <a:off x="1024414" y="3447719"/>
            <a:ext cx="168772" cy="310896"/>
          </a:xfrm>
          <a:prstGeom prst="rect">
            <a:avLst/>
          </a:prstGeom>
        </p:spPr>
      </p:pic>
      <p:pic>
        <p:nvPicPr>
          <p:cNvPr id="6" name="Picture 5" descr="Icon&#10;&#10;Description automatically generated">
            <a:extLst>
              <a:ext uri="{FF2B5EF4-FFF2-40B4-BE49-F238E27FC236}">
                <a16:creationId xmlns:a16="http://schemas.microsoft.com/office/drawing/2014/main" id="{25792A67-EC96-44BB-4472-E5E0D2B9CB0A}"/>
              </a:ext>
            </a:extLst>
          </p:cNvPr>
          <p:cNvPicPr>
            <a:picLocks noChangeAspect="1"/>
          </p:cNvPicPr>
          <p:nvPr/>
        </p:nvPicPr>
        <p:blipFill>
          <a:blip r:embed="rId5"/>
          <a:stretch>
            <a:fillRect/>
          </a:stretch>
        </p:blipFill>
        <p:spPr>
          <a:xfrm>
            <a:off x="922902" y="1452474"/>
            <a:ext cx="371796" cy="308511"/>
          </a:xfrm>
          <a:prstGeom prst="rect">
            <a:avLst/>
          </a:prstGeom>
        </p:spPr>
      </p:pic>
    </p:spTree>
    <p:extLst>
      <p:ext uri="{BB962C8B-B14F-4D97-AF65-F5344CB8AC3E}">
        <p14:creationId xmlns:p14="http://schemas.microsoft.com/office/powerpoint/2010/main" val="3685154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F74A4A-C564-BD3D-5097-9EAF36494FD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7094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085018" y="2772551"/>
            <a:ext cx="1624240" cy="153888"/>
          </a:xfrm>
        </p:spPr>
        <p:txBody>
          <a:bodyPr/>
          <a:lstStyle/>
          <a:p>
            <a:r>
              <a:rPr lang="en-US" sz="1000" b="1" dirty="0"/>
              <a:t>Join the Discussion</a:t>
            </a:r>
            <a:endParaRPr lang="en-US" sz="1000" dirty="0"/>
          </a:p>
        </p:txBody>
      </p:sp>
      <p:sp>
        <p:nvSpPr>
          <p:cNvPr id="3" name="Text Placeholder 2"/>
          <p:cNvSpPr>
            <a:spLocks noGrp="1"/>
          </p:cNvSpPr>
          <p:nvPr>
            <p:ph type="body" sz="quarter" idx="16"/>
          </p:nvPr>
        </p:nvSpPr>
        <p:spPr/>
        <p:txBody>
          <a:bodyPr/>
          <a:lstStyle/>
          <a:p>
            <a:endParaRPr lang="en-US"/>
          </a:p>
        </p:txBody>
      </p:sp>
      <p:sp>
        <p:nvSpPr>
          <p:cNvPr id="6" name="Title 5"/>
          <p:cNvSpPr>
            <a:spLocks noGrp="1"/>
          </p:cNvSpPr>
          <p:nvPr>
            <p:ph type="title"/>
          </p:nvPr>
        </p:nvSpPr>
        <p:spPr/>
        <p:txBody>
          <a:bodyPr/>
          <a:lstStyle/>
          <a:p>
            <a:r>
              <a:rPr lang="en-US" dirty="0"/>
              <a:t>Zoom Features</a:t>
            </a:r>
          </a:p>
        </p:txBody>
      </p:sp>
      <p:sp>
        <p:nvSpPr>
          <p:cNvPr id="8" name="Text Placeholder 7"/>
          <p:cNvSpPr txBox="1">
            <a:spLocks/>
          </p:cNvSpPr>
          <p:nvPr/>
        </p:nvSpPr>
        <p:spPr>
          <a:xfrm>
            <a:off x="2085018" y="2977199"/>
            <a:ext cx="1551886" cy="520547"/>
          </a:xfrm>
          <a:prstGeom prst="rect">
            <a:avLst/>
          </a:prstGeom>
        </p:spPr>
        <p:txBody>
          <a:bodyPr lIns="0" tIns="0" rIns="0" bIns="0"/>
          <a:lstStyle>
            <a:lvl1pPr marL="1143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Wingdings" panose="05000000000000000000" pitchFamily="2" charset="2"/>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dirty="0">
                <a:solidFill>
                  <a:srgbClr val="333E48"/>
                </a:solidFill>
                <a:cs typeface="Arial" pitchFamily="34" charset="0"/>
              </a:rPr>
              <a:t>Use the </a:t>
            </a:r>
            <a:r>
              <a:rPr lang="en-US" sz="900" b="1" dirty="0">
                <a:solidFill>
                  <a:schemeClr val="tx2"/>
                </a:solidFill>
                <a:cs typeface="Arial" pitchFamily="34" charset="0"/>
              </a:rPr>
              <a:t>chat</a:t>
            </a:r>
            <a:r>
              <a:rPr lang="en-US" sz="900" dirty="0">
                <a:solidFill>
                  <a:srgbClr val="333E48"/>
                </a:solidFill>
                <a:cs typeface="Arial" pitchFamily="34" charset="0"/>
              </a:rPr>
              <a:t> to share your thoughts, experiences and resources</a:t>
            </a:r>
          </a:p>
        </p:txBody>
      </p:sp>
      <p:pic>
        <p:nvPicPr>
          <p:cNvPr id="5" name="Picture 4">
            <a:extLst>
              <a:ext uri="{FF2B5EF4-FFF2-40B4-BE49-F238E27FC236}">
                <a16:creationId xmlns:a16="http://schemas.microsoft.com/office/drawing/2014/main" id="{BD8FC832-A63D-42B2-AD53-C391153D3010}"/>
              </a:ext>
            </a:extLst>
          </p:cNvPr>
          <p:cNvPicPr>
            <a:picLocks noChangeAspect="1"/>
          </p:cNvPicPr>
          <p:nvPr/>
        </p:nvPicPr>
        <p:blipFill rotWithShape="1">
          <a:blip r:embed="rId3"/>
          <a:srcRect l="2676" t="1445" r="2174" b="4009"/>
          <a:stretch/>
        </p:blipFill>
        <p:spPr>
          <a:xfrm>
            <a:off x="2027994" y="962579"/>
            <a:ext cx="1493547" cy="1592049"/>
          </a:xfrm>
          <a:prstGeom prst="rect">
            <a:avLst/>
          </a:prstGeom>
          <a:ln>
            <a:solidFill>
              <a:schemeClr val="tx2"/>
            </a:solidFill>
          </a:ln>
        </p:spPr>
      </p:pic>
      <p:sp>
        <p:nvSpPr>
          <p:cNvPr id="17" name="Line Callout 1 46">
            <a:extLst>
              <a:ext uri="{FF2B5EF4-FFF2-40B4-BE49-F238E27FC236}">
                <a16:creationId xmlns:a16="http://schemas.microsoft.com/office/drawing/2014/main" id="{A09B6800-86E0-4E9F-8F37-086A1CF518B5}"/>
              </a:ext>
            </a:extLst>
          </p:cNvPr>
          <p:cNvSpPr/>
          <p:nvPr/>
        </p:nvSpPr>
        <p:spPr bwMode="gray">
          <a:xfrm>
            <a:off x="4111749" y="2749515"/>
            <a:ext cx="913413" cy="707886"/>
          </a:xfrm>
          <a:prstGeom prst="borderCallout1">
            <a:avLst>
              <a:gd name="adj1" fmla="val 99456"/>
              <a:gd name="adj2" fmla="val 35882"/>
              <a:gd name="adj3" fmla="val 159152"/>
              <a:gd name="adj4" fmla="val 36501"/>
            </a:avLst>
          </a:prstGeom>
          <a:solidFill>
            <a:schemeClr val="bg1"/>
          </a:solidFill>
          <a:ln w="12700" cap="flat" cmpd="sng" algn="ctr">
            <a:solidFill>
              <a:schemeClr val="accent6"/>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500"/>
              </a:spcBef>
            </a:pPr>
            <a:r>
              <a:rPr lang="en-US" sz="800" dirty="0"/>
              <a:t>Enable Closed Captions and Show Subtitle or View Full Transcript</a:t>
            </a:r>
          </a:p>
        </p:txBody>
      </p:sp>
      <p:sp>
        <p:nvSpPr>
          <p:cNvPr id="14" name="Rectangle 13">
            <a:extLst>
              <a:ext uri="{FF2B5EF4-FFF2-40B4-BE49-F238E27FC236}">
                <a16:creationId xmlns:a16="http://schemas.microsoft.com/office/drawing/2014/main" id="{DDD38213-5498-4467-87AC-32E84CCBD51E}"/>
              </a:ext>
            </a:extLst>
          </p:cNvPr>
          <p:cNvSpPr/>
          <p:nvPr/>
        </p:nvSpPr>
        <p:spPr bwMode="gray">
          <a:xfrm>
            <a:off x="2027994" y="2714384"/>
            <a:ext cx="1681265" cy="74824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U" dirty="0"/>
          </a:p>
        </p:txBody>
      </p:sp>
      <p:cxnSp>
        <p:nvCxnSpPr>
          <p:cNvPr id="19" name="Straight Connector 18">
            <a:extLst>
              <a:ext uri="{FF2B5EF4-FFF2-40B4-BE49-F238E27FC236}">
                <a16:creationId xmlns:a16="http://schemas.microsoft.com/office/drawing/2014/main" id="{E44532AD-15B3-46DE-B185-6680F00FBA38}"/>
              </a:ext>
            </a:extLst>
          </p:cNvPr>
          <p:cNvCxnSpPr>
            <a:cxnSpLocks/>
            <a:endCxn id="13" idx="0"/>
          </p:cNvCxnSpPr>
          <p:nvPr/>
        </p:nvCxnSpPr>
        <p:spPr bwMode="gray">
          <a:xfrm>
            <a:off x="2285443" y="3457402"/>
            <a:ext cx="0" cy="36675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9EDD372-F032-721A-CF42-A8CBFD5D36B8}"/>
              </a:ext>
            </a:extLst>
          </p:cNvPr>
          <p:cNvPicPr>
            <a:picLocks noChangeAspect="1"/>
          </p:cNvPicPr>
          <p:nvPr/>
        </p:nvPicPr>
        <p:blipFill rotWithShape="1">
          <a:blip r:embed="rId4"/>
          <a:srcRect l="2112" r="11762"/>
          <a:stretch/>
        </p:blipFill>
        <p:spPr>
          <a:xfrm>
            <a:off x="252550" y="962579"/>
            <a:ext cx="1624240" cy="1592049"/>
          </a:xfrm>
          <a:prstGeom prst="rect">
            <a:avLst/>
          </a:prstGeom>
          <a:ln>
            <a:solidFill>
              <a:schemeClr val="accent4"/>
            </a:solidFill>
          </a:ln>
        </p:spPr>
      </p:pic>
      <p:pic>
        <p:nvPicPr>
          <p:cNvPr id="11" name="Picture 10">
            <a:extLst>
              <a:ext uri="{FF2B5EF4-FFF2-40B4-BE49-F238E27FC236}">
                <a16:creationId xmlns:a16="http://schemas.microsoft.com/office/drawing/2014/main" id="{3994A84C-4EB4-A9ED-005B-E14B91A928D0}"/>
              </a:ext>
            </a:extLst>
          </p:cNvPr>
          <p:cNvPicPr>
            <a:picLocks noChangeAspect="1"/>
          </p:cNvPicPr>
          <p:nvPr/>
        </p:nvPicPr>
        <p:blipFill rotWithShape="1">
          <a:blip r:embed="rId5"/>
          <a:srcRect l="35201" t="88691" r="17496" b="495"/>
          <a:stretch/>
        </p:blipFill>
        <p:spPr>
          <a:xfrm>
            <a:off x="453661" y="3902487"/>
            <a:ext cx="5528803" cy="485843"/>
          </a:xfrm>
          <a:prstGeom prst="rect">
            <a:avLst/>
          </a:prstGeom>
        </p:spPr>
      </p:pic>
      <p:sp>
        <p:nvSpPr>
          <p:cNvPr id="13" name="Oval 12">
            <a:extLst>
              <a:ext uri="{FF2B5EF4-FFF2-40B4-BE49-F238E27FC236}">
                <a16:creationId xmlns:a16="http://schemas.microsoft.com/office/drawing/2014/main" id="{5D5FC19D-997F-4449-8BD7-70DDCE2FEE4D}"/>
              </a:ext>
            </a:extLst>
          </p:cNvPr>
          <p:cNvSpPr/>
          <p:nvPr/>
        </p:nvSpPr>
        <p:spPr bwMode="gray">
          <a:xfrm>
            <a:off x="2044143" y="3824154"/>
            <a:ext cx="482600" cy="674556"/>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U" dirty="0"/>
          </a:p>
        </p:txBody>
      </p:sp>
      <p:sp>
        <p:nvSpPr>
          <p:cNvPr id="15" name="Oval 14">
            <a:extLst>
              <a:ext uri="{FF2B5EF4-FFF2-40B4-BE49-F238E27FC236}">
                <a16:creationId xmlns:a16="http://schemas.microsoft.com/office/drawing/2014/main" id="{72E39F7F-C288-4F81-82D1-B076D8F4A9F2}"/>
              </a:ext>
            </a:extLst>
          </p:cNvPr>
          <p:cNvSpPr/>
          <p:nvPr/>
        </p:nvSpPr>
        <p:spPr bwMode="gray">
          <a:xfrm>
            <a:off x="4292539" y="3792104"/>
            <a:ext cx="913413" cy="70660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U" dirty="0"/>
          </a:p>
        </p:txBody>
      </p:sp>
      <p:sp>
        <p:nvSpPr>
          <p:cNvPr id="12" name="Rectangle 11">
            <a:extLst>
              <a:ext uri="{FF2B5EF4-FFF2-40B4-BE49-F238E27FC236}">
                <a16:creationId xmlns:a16="http://schemas.microsoft.com/office/drawing/2014/main" id="{404502BF-EE0A-7B1C-7E83-DC8C2CB2743D}"/>
              </a:ext>
            </a:extLst>
          </p:cNvPr>
          <p:cNvSpPr/>
          <p:nvPr/>
        </p:nvSpPr>
        <p:spPr bwMode="gray">
          <a:xfrm>
            <a:off x="253929" y="2714384"/>
            <a:ext cx="1551886" cy="74824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U" dirty="0"/>
          </a:p>
        </p:txBody>
      </p:sp>
      <p:sp>
        <p:nvSpPr>
          <p:cNvPr id="16" name="Oval 15">
            <a:extLst>
              <a:ext uri="{FF2B5EF4-FFF2-40B4-BE49-F238E27FC236}">
                <a16:creationId xmlns:a16="http://schemas.microsoft.com/office/drawing/2014/main" id="{B68BABF2-4E46-E7A4-510E-C21D8FC7A7F1}"/>
              </a:ext>
            </a:extLst>
          </p:cNvPr>
          <p:cNvSpPr/>
          <p:nvPr/>
        </p:nvSpPr>
        <p:spPr bwMode="gray">
          <a:xfrm>
            <a:off x="507740" y="3824154"/>
            <a:ext cx="482600" cy="67455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U" dirty="0"/>
          </a:p>
        </p:txBody>
      </p:sp>
      <p:cxnSp>
        <p:nvCxnSpPr>
          <p:cNvPr id="18" name="Straight Connector 17">
            <a:extLst>
              <a:ext uri="{FF2B5EF4-FFF2-40B4-BE49-F238E27FC236}">
                <a16:creationId xmlns:a16="http://schemas.microsoft.com/office/drawing/2014/main" id="{75AC4D9E-1ECE-9237-7D50-E6BF81AA2D0D}"/>
              </a:ext>
            </a:extLst>
          </p:cNvPr>
          <p:cNvCxnSpPr>
            <a:cxnSpLocks/>
          </p:cNvCxnSpPr>
          <p:nvPr/>
        </p:nvCxnSpPr>
        <p:spPr bwMode="gray">
          <a:xfrm>
            <a:off x="758087" y="3457402"/>
            <a:ext cx="0" cy="366753"/>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
            <a:extLst>
              <a:ext uri="{FF2B5EF4-FFF2-40B4-BE49-F238E27FC236}">
                <a16:creationId xmlns:a16="http://schemas.microsoft.com/office/drawing/2014/main" id="{5438046E-3FD3-DAC6-8AFD-2FE05309C604}"/>
              </a:ext>
            </a:extLst>
          </p:cNvPr>
          <p:cNvSpPr txBox="1">
            <a:spLocks/>
          </p:cNvSpPr>
          <p:nvPr/>
        </p:nvSpPr>
        <p:spPr bwMode="gray">
          <a:xfrm>
            <a:off x="310954" y="2776706"/>
            <a:ext cx="1624240" cy="153888"/>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000" b="1" dirty="0"/>
              <a:t>Ask a Question</a:t>
            </a:r>
            <a:endParaRPr lang="en-US" sz="1000" dirty="0"/>
          </a:p>
        </p:txBody>
      </p:sp>
      <p:sp>
        <p:nvSpPr>
          <p:cNvPr id="21" name="Text Placeholder 7">
            <a:extLst>
              <a:ext uri="{FF2B5EF4-FFF2-40B4-BE49-F238E27FC236}">
                <a16:creationId xmlns:a16="http://schemas.microsoft.com/office/drawing/2014/main" id="{614F8965-E48E-12EC-5B6F-49243F84C8F0}"/>
              </a:ext>
            </a:extLst>
          </p:cNvPr>
          <p:cNvSpPr txBox="1">
            <a:spLocks/>
          </p:cNvSpPr>
          <p:nvPr/>
        </p:nvSpPr>
        <p:spPr>
          <a:xfrm>
            <a:off x="290814" y="2981354"/>
            <a:ext cx="1475740" cy="520547"/>
          </a:xfrm>
          <a:prstGeom prst="rect">
            <a:avLst/>
          </a:prstGeom>
        </p:spPr>
        <p:txBody>
          <a:bodyPr lIns="0" tIns="0" rIns="0" bIns="0"/>
          <a:lstStyle>
            <a:lvl1pPr marL="1143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Wingdings" panose="05000000000000000000" pitchFamily="2" charset="2"/>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Wingdings" panose="05000000000000000000" pitchFamily="2" charset="2"/>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dirty="0">
                <a:solidFill>
                  <a:srgbClr val="333E48"/>
                </a:solidFill>
                <a:cs typeface="Arial" pitchFamily="34" charset="0"/>
              </a:rPr>
              <a:t>Use the </a:t>
            </a:r>
            <a:r>
              <a:rPr lang="en-US" sz="900" b="1" dirty="0">
                <a:solidFill>
                  <a:schemeClr val="accent4"/>
                </a:solidFill>
                <a:cs typeface="Arial" pitchFamily="34" charset="0"/>
              </a:rPr>
              <a:t>Q&amp;A</a:t>
            </a:r>
            <a:r>
              <a:rPr lang="en-US" sz="900" dirty="0">
                <a:solidFill>
                  <a:schemeClr val="accent4"/>
                </a:solidFill>
                <a:cs typeface="Arial" pitchFamily="34" charset="0"/>
              </a:rPr>
              <a:t> </a:t>
            </a:r>
            <a:r>
              <a:rPr lang="en-US" sz="900" dirty="0">
                <a:solidFill>
                  <a:srgbClr val="333E48"/>
                </a:solidFill>
                <a:cs typeface="Arial" pitchFamily="34" charset="0"/>
              </a:rPr>
              <a:t>to ask a question or view previous questions asked</a:t>
            </a:r>
          </a:p>
        </p:txBody>
      </p:sp>
      <p:pic>
        <p:nvPicPr>
          <p:cNvPr id="9" name="Picture 8">
            <a:extLst>
              <a:ext uri="{FF2B5EF4-FFF2-40B4-BE49-F238E27FC236}">
                <a16:creationId xmlns:a16="http://schemas.microsoft.com/office/drawing/2014/main" id="{AA9FFAB6-7D98-B6CA-6811-B3868AA9B712}"/>
              </a:ext>
            </a:extLst>
          </p:cNvPr>
          <p:cNvPicPr>
            <a:picLocks noChangeAspect="1"/>
          </p:cNvPicPr>
          <p:nvPr/>
        </p:nvPicPr>
        <p:blipFill rotWithShape="1">
          <a:blip r:embed="rId6"/>
          <a:srcRect l="28330" t="96" r="28205"/>
          <a:stretch/>
        </p:blipFill>
        <p:spPr>
          <a:xfrm>
            <a:off x="5159535" y="2749516"/>
            <a:ext cx="1020043" cy="706608"/>
          </a:xfrm>
          <a:prstGeom prst="rect">
            <a:avLst/>
          </a:prstGeom>
          <a:ln>
            <a:solidFill>
              <a:srgbClr val="FFFF00"/>
            </a:solidFill>
          </a:ln>
        </p:spPr>
      </p:pic>
      <p:cxnSp>
        <p:nvCxnSpPr>
          <p:cNvPr id="10" name="Straight Connector 9">
            <a:extLst>
              <a:ext uri="{FF2B5EF4-FFF2-40B4-BE49-F238E27FC236}">
                <a16:creationId xmlns:a16="http://schemas.microsoft.com/office/drawing/2014/main" id="{F00E6287-F83C-B6FE-CD3F-A7BF2B2FBF7A}"/>
              </a:ext>
            </a:extLst>
          </p:cNvPr>
          <p:cNvCxnSpPr>
            <a:cxnSpLocks/>
            <a:endCxn id="22" idx="0"/>
          </p:cNvCxnSpPr>
          <p:nvPr/>
        </p:nvCxnSpPr>
        <p:spPr bwMode="gray">
          <a:xfrm>
            <a:off x="5611793" y="3456124"/>
            <a:ext cx="1" cy="368030"/>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B9E6A5ED-031C-641F-27CF-166DD8D41210}"/>
              </a:ext>
            </a:extLst>
          </p:cNvPr>
          <p:cNvSpPr/>
          <p:nvPr/>
        </p:nvSpPr>
        <p:spPr bwMode="gray">
          <a:xfrm>
            <a:off x="5241123" y="3824154"/>
            <a:ext cx="741339" cy="67455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VU" dirty="0"/>
          </a:p>
        </p:txBody>
      </p:sp>
    </p:spTree>
    <p:extLst>
      <p:ext uri="{BB962C8B-B14F-4D97-AF65-F5344CB8AC3E}">
        <p14:creationId xmlns:p14="http://schemas.microsoft.com/office/powerpoint/2010/main" val="2516396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2A5C03B-B6E1-42CC-8D3E-78044A368080}"/>
              </a:ext>
            </a:extLst>
          </p:cNvPr>
          <p:cNvSpPr>
            <a:spLocks noGrp="1"/>
          </p:cNvSpPr>
          <p:nvPr>
            <p:ph type="body" sz="quarter" idx="19"/>
          </p:nvPr>
        </p:nvSpPr>
        <p:spPr/>
        <p:txBody>
          <a:bodyPr/>
          <a:lstStyle/>
          <a:p>
            <a:endParaRPr lang="en-US" dirty="0"/>
          </a:p>
        </p:txBody>
      </p:sp>
      <p:sp>
        <p:nvSpPr>
          <p:cNvPr id="6" name="Text Placeholder 5">
            <a:extLst>
              <a:ext uri="{FF2B5EF4-FFF2-40B4-BE49-F238E27FC236}">
                <a16:creationId xmlns:a16="http://schemas.microsoft.com/office/drawing/2014/main" id="{6C1DE6DF-F23C-4A4A-B198-568B0F5E47C9}"/>
              </a:ext>
            </a:extLst>
          </p:cNvPr>
          <p:cNvSpPr>
            <a:spLocks noGrp="1"/>
          </p:cNvSpPr>
          <p:nvPr>
            <p:ph type="body" sz="quarter" idx="18"/>
          </p:nvPr>
        </p:nvSpPr>
        <p:spPr/>
        <p:txBody>
          <a:bodyPr/>
          <a:lstStyle/>
          <a:p>
            <a:endParaRPr lang="en-US" dirty="0"/>
          </a:p>
        </p:txBody>
      </p:sp>
      <p:pic>
        <p:nvPicPr>
          <p:cNvPr id="7" name="Picture 6" descr="A screenshot of a computer screen&#10;&#10;Description automatically generated">
            <a:extLst>
              <a:ext uri="{FF2B5EF4-FFF2-40B4-BE49-F238E27FC236}">
                <a16:creationId xmlns:a16="http://schemas.microsoft.com/office/drawing/2014/main" id="{AC3F7D10-93F5-4343-84F5-9443DD0FC7E1}"/>
              </a:ext>
            </a:extLst>
          </p:cNvPr>
          <p:cNvPicPr>
            <a:picLocks noChangeAspect="1"/>
          </p:cNvPicPr>
          <p:nvPr/>
        </p:nvPicPr>
        <p:blipFill rotWithShape="1">
          <a:blip r:embed="rId3"/>
          <a:srcRect b="5576"/>
          <a:stretch/>
        </p:blipFill>
        <p:spPr>
          <a:xfrm>
            <a:off x="684848" y="1426921"/>
            <a:ext cx="5074864" cy="2695442"/>
          </a:xfrm>
          <a:prstGeom prst="rect">
            <a:avLst/>
          </a:prstGeom>
        </p:spPr>
      </p:pic>
      <p:pic>
        <p:nvPicPr>
          <p:cNvPr id="8" name="Picture 7" descr="A screenshot of a computer screen&#10;&#10;Description automatically generated">
            <a:extLst>
              <a:ext uri="{FF2B5EF4-FFF2-40B4-BE49-F238E27FC236}">
                <a16:creationId xmlns:a16="http://schemas.microsoft.com/office/drawing/2014/main" id="{6EE60DE9-91E0-9B42-BC7E-9ED6188F2DC7}"/>
              </a:ext>
            </a:extLst>
          </p:cNvPr>
          <p:cNvPicPr>
            <a:picLocks noChangeAspect="1"/>
          </p:cNvPicPr>
          <p:nvPr/>
        </p:nvPicPr>
        <p:blipFill rotWithShape="1">
          <a:blip r:embed="rId4"/>
          <a:srcRect l="37629" t="35506" r="37515" b="41097"/>
          <a:stretch/>
        </p:blipFill>
        <p:spPr>
          <a:xfrm>
            <a:off x="5057021" y="2177983"/>
            <a:ext cx="1042841" cy="550715"/>
          </a:xfrm>
          <a:prstGeom prst="rect">
            <a:avLst/>
          </a:prstGeom>
        </p:spPr>
      </p:pic>
      <p:sp>
        <p:nvSpPr>
          <p:cNvPr id="9" name="Trapezoid 8">
            <a:extLst>
              <a:ext uri="{FF2B5EF4-FFF2-40B4-BE49-F238E27FC236}">
                <a16:creationId xmlns:a16="http://schemas.microsoft.com/office/drawing/2014/main" id="{74BF978B-2F65-41E9-B554-0CA6504991AA}"/>
              </a:ext>
            </a:extLst>
          </p:cNvPr>
          <p:cNvSpPr/>
          <p:nvPr/>
        </p:nvSpPr>
        <p:spPr bwMode="gray">
          <a:xfrm>
            <a:off x="5057022" y="1828179"/>
            <a:ext cx="1042841" cy="349804"/>
          </a:xfrm>
          <a:prstGeom prst="trapezoid">
            <a:avLst>
              <a:gd name="adj" fmla="val 110317"/>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537667" rtl="0" eaLnBrk="1" latinLnBrk="0" hangingPunct="1">
              <a:defRPr sz="1058" kern="1200">
                <a:solidFill>
                  <a:schemeClr val="lt1"/>
                </a:solidFill>
                <a:latin typeface="+mn-lt"/>
                <a:ea typeface="+mn-ea"/>
                <a:cs typeface="+mn-cs"/>
              </a:defRPr>
            </a:lvl1pPr>
            <a:lvl2pPr marL="268834" algn="l" defTabSz="537667" rtl="0" eaLnBrk="1" latinLnBrk="0" hangingPunct="1">
              <a:defRPr sz="1058" kern="1200">
                <a:solidFill>
                  <a:schemeClr val="lt1"/>
                </a:solidFill>
                <a:latin typeface="+mn-lt"/>
                <a:ea typeface="+mn-ea"/>
                <a:cs typeface="+mn-cs"/>
              </a:defRPr>
            </a:lvl2pPr>
            <a:lvl3pPr marL="537667" algn="l" defTabSz="537667" rtl="0" eaLnBrk="1" latinLnBrk="0" hangingPunct="1">
              <a:defRPr sz="1058" kern="1200">
                <a:solidFill>
                  <a:schemeClr val="lt1"/>
                </a:solidFill>
                <a:latin typeface="+mn-lt"/>
                <a:ea typeface="+mn-ea"/>
                <a:cs typeface="+mn-cs"/>
              </a:defRPr>
            </a:lvl3pPr>
            <a:lvl4pPr marL="806501" algn="l" defTabSz="537667" rtl="0" eaLnBrk="1" latinLnBrk="0" hangingPunct="1">
              <a:defRPr sz="1058" kern="1200">
                <a:solidFill>
                  <a:schemeClr val="lt1"/>
                </a:solidFill>
                <a:latin typeface="+mn-lt"/>
                <a:ea typeface="+mn-ea"/>
                <a:cs typeface="+mn-cs"/>
              </a:defRPr>
            </a:lvl4pPr>
            <a:lvl5pPr marL="1075334" algn="l" defTabSz="537667" rtl="0" eaLnBrk="1" latinLnBrk="0" hangingPunct="1">
              <a:defRPr sz="1058" kern="1200">
                <a:solidFill>
                  <a:schemeClr val="lt1"/>
                </a:solidFill>
                <a:latin typeface="+mn-lt"/>
                <a:ea typeface="+mn-ea"/>
                <a:cs typeface="+mn-cs"/>
              </a:defRPr>
            </a:lvl5pPr>
            <a:lvl6pPr marL="1344168" algn="l" defTabSz="537667" rtl="0" eaLnBrk="1" latinLnBrk="0" hangingPunct="1">
              <a:defRPr sz="1058" kern="1200">
                <a:solidFill>
                  <a:schemeClr val="lt1"/>
                </a:solidFill>
                <a:latin typeface="+mn-lt"/>
                <a:ea typeface="+mn-ea"/>
                <a:cs typeface="+mn-cs"/>
              </a:defRPr>
            </a:lvl6pPr>
            <a:lvl7pPr marL="1613002" algn="l" defTabSz="537667" rtl="0" eaLnBrk="1" latinLnBrk="0" hangingPunct="1">
              <a:defRPr sz="1058" kern="1200">
                <a:solidFill>
                  <a:schemeClr val="lt1"/>
                </a:solidFill>
                <a:latin typeface="+mn-lt"/>
                <a:ea typeface="+mn-ea"/>
                <a:cs typeface="+mn-cs"/>
              </a:defRPr>
            </a:lvl7pPr>
            <a:lvl8pPr marL="1881835" algn="l" defTabSz="537667" rtl="0" eaLnBrk="1" latinLnBrk="0" hangingPunct="1">
              <a:defRPr sz="1058" kern="1200">
                <a:solidFill>
                  <a:schemeClr val="lt1"/>
                </a:solidFill>
                <a:latin typeface="+mn-lt"/>
                <a:ea typeface="+mn-ea"/>
                <a:cs typeface="+mn-cs"/>
              </a:defRPr>
            </a:lvl8pPr>
            <a:lvl9pPr marL="2150669" algn="l" defTabSz="537667" rtl="0" eaLnBrk="1" latinLnBrk="0" hangingPunct="1">
              <a:defRPr sz="1058" kern="1200">
                <a:solidFill>
                  <a:schemeClr val="lt1"/>
                </a:solidFill>
                <a:latin typeface="+mn-lt"/>
                <a:ea typeface="+mn-ea"/>
                <a:cs typeface="+mn-cs"/>
              </a:defRPr>
            </a:lvl9pPr>
          </a:lstStyle>
          <a:p>
            <a:pPr algn="ctr"/>
            <a:endParaRPr lang="en-US" dirty="0"/>
          </a:p>
        </p:txBody>
      </p:sp>
      <p:sp>
        <p:nvSpPr>
          <p:cNvPr id="10" name="Line Callout 1 46">
            <a:extLst>
              <a:ext uri="{FF2B5EF4-FFF2-40B4-BE49-F238E27FC236}">
                <a16:creationId xmlns:a16="http://schemas.microsoft.com/office/drawing/2014/main" id="{03FF2600-1585-49A6-A9B2-0C91EBC9DB7E}"/>
              </a:ext>
            </a:extLst>
          </p:cNvPr>
          <p:cNvSpPr/>
          <p:nvPr/>
        </p:nvSpPr>
        <p:spPr bwMode="gray">
          <a:xfrm>
            <a:off x="1495054" y="4312328"/>
            <a:ext cx="1409726" cy="215444"/>
          </a:xfrm>
          <a:prstGeom prst="borderCallout1">
            <a:avLst>
              <a:gd name="adj1" fmla="val -2810"/>
              <a:gd name="adj2" fmla="val 53421"/>
              <a:gd name="adj3" fmla="val -63553"/>
              <a:gd name="adj4" fmla="val 53605"/>
            </a:avLst>
          </a:prstGeom>
          <a:solidFill>
            <a:schemeClr val="bg1"/>
          </a:solid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r>
              <a:rPr lang="en-US" sz="800" dirty="0"/>
              <a:t>Open Participants menu</a:t>
            </a:r>
          </a:p>
        </p:txBody>
      </p:sp>
      <p:sp>
        <p:nvSpPr>
          <p:cNvPr id="11" name="Line Callout 1 46">
            <a:extLst>
              <a:ext uri="{FF2B5EF4-FFF2-40B4-BE49-F238E27FC236}">
                <a16:creationId xmlns:a16="http://schemas.microsoft.com/office/drawing/2014/main" id="{6729D710-7B50-4253-8081-A39DFDB825DD}"/>
              </a:ext>
            </a:extLst>
          </p:cNvPr>
          <p:cNvSpPr/>
          <p:nvPr/>
        </p:nvSpPr>
        <p:spPr bwMode="gray">
          <a:xfrm>
            <a:off x="4414719" y="958295"/>
            <a:ext cx="1370393" cy="338554"/>
          </a:xfrm>
          <a:prstGeom prst="borderCallout1">
            <a:avLst>
              <a:gd name="adj1" fmla="val 99740"/>
              <a:gd name="adj2" fmla="val 44628"/>
              <a:gd name="adj3" fmla="val 394435"/>
              <a:gd name="adj4" fmla="val 44596"/>
            </a:avLst>
          </a:prstGeom>
          <a:solidFill>
            <a:schemeClr val="bg1"/>
          </a:solid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r>
              <a:rPr lang="en-US" sz="800" dirty="0"/>
              <a:t>Update your name and add your institution</a:t>
            </a:r>
          </a:p>
        </p:txBody>
      </p:sp>
      <p:sp>
        <p:nvSpPr>
          <p:cNvPr id="12" name="Title 6">
            <a:extLst>
              <a:ext uri="{FF2B5EF4-FFF2-40B4-BE49-F238E27FC236}">
                <a16:creationId xmlns:a16="http://schemas.microsoft.com/office/drawing/2014/main" id="{7E115C9C-2841-4E7B-B19C-2E2259BFDC95}"/>
              </a:ext>
            </a:extLst>
          </p:cNvPr>
          <p:cNvSpPr>
            <a:spLocks noGrp="1"/>
          </p:cNvSpPr>
          <p:nvPr/>
        </p:nvSpPr>
        <p:spPr bwMode="gray">
          <a:xfrm>
            <a:off x="300936" y="494805"/>
            <a:ext cx="5036608" cy="249299"/>
          </a:xfrm>
          <a:prstGeom prst="rect">
            <a:avLst/>
          </a:prstGeom>
        </p:spPr>
        <p:txBody>
          <a:bodyPr vert="horz" wrap="square" lIns="0" tIns="0" rIns="0" bIns="0" rtlCol="0" anchor="b" anchorCtr="0">
            <a:spAutoFit/>
          </a:bodyPr>
          <a:lstStyle>
            <a:lvl1pPr algn="l" defTabSz="480060" rtl="0" eaLnBrk="1" latinLnBrk="0" hangingPunct="1">
              <a:lnSpc>
                <a:spcPct val="90000"/>
              </a:lnSpc>
              <a:spcBef>
                <a:spcPct val="0"/>
              </a:spcBef>
              <a:buNone/>
              <a:defRPr sz="1800" b="0" kern="1200" spc="50" baseline="0">
                <a:solidFill>
                  <a:schemeClr val="bg1"/>
                </a:solidFill>
                <a:latin typeface="+mj-lt"/>
                <a:ea typeface="+mj-ea"/>
                <a:cs typeface="+mj-cs"/>
              </a:defRPr>
            </a:lvl1pPr>
          </a:lstStyle>
          <a:p>
            <a:r>
              <a:rPr lang="en-US" dirty="0"/>
              <a:t>Please Update Your Name and Institution</a:t>
            </a:r>
          </a:p>
        </p:txBody>
      </p:sp>
      <p:cxnSp>
        <p:nvCxnSpPr>
          <p:cNvPr id="13" name="Straight Connector 12">
            <a:extLst>
              <a:ext uri="{FF2B5EF4-FFF2-40B4-BE49-F238E27FC236}">
                <a16:creationId xmlns:a16="http://schemas.microsoft.com/office/drawing/2014/main" id="{7C474FA1-8F3D-4108-A64B-02301D787DF5}"/>
              </a:ext>
            </a:extLst>
          </p:cNvPr>
          <p:cNvCxnSpPr>
            <a:cxnSpLocks/>
          </p:cNvCxnSpPr>
          <p:nvPr/>
        </p:nvCxnSpPr>
        <p:spPr bwMode="gray">
          <a:xfrm>
            <a:off x="300936" y="792737"/>
            <a:ext cx="5849226"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F94240B-3AF1-BC32-ED22-88CF9A7FE6E9}"/>
              </a:ext>
            </a:extLst>
          </p:cNvPr>
          <p:cNvGrpSpPr/>
          <p:nvPr/>
        </p:nvGrpSpPr>
        <p:grpSpPr>
          <a:xfrm>
            <a:off x="1050732" y="2048474"/>
            <a:ext cx="2081629" cy="1549491"/>
            <a:chOff x="1050732" y="2048474"/>
            <a:chExt cx="2081629" cy="1549491"/>
          </a:xfrm>
        </p:grpSpPr>
        <p:pic>
          <p:nvPicPr>
            <p:cNvPr id="3" name="Picture 2">
              <a:extLst>
                <a:ext uri="{FF2B5EF4-FFF2-40B4-BE49-F238E27FC236}">
                  <a16:creationId xmlns:a16="http://schemas.microsoft.com/office/drawing/2014/main" id="{58C5832E-76CF-CDD9-C768-16108313BC1E}"/>
                </a:ext>
              </a:extLst>
            </p:cNvPr>
            <p:cNvPicPr>
              <a:picLocks noChangeAspect="1"/>
            </p:cNvPicPr>
            <p:nvPr/>
          </p:nvPicPr>
          <p:blipFill>
            <a:blip r:embed="rId5"/>
            <a:stretch>
              <a:fillRect/>
            </a:stretch>
          </p:blipFill>
          <p:spPr>
            <a:xfrm>
              <a:off x="1050732" y="2048474"/>
              <a:ext cx="2081629" cy="1549491"/>
            </a:xfrm>
            <a:prstGeom prst="rect">
              <a:avLst/>
            </a:prstGeom>
          </p:spPr>
        </p:pic>
        <p:sp>
          <p:nvSpPr>
            <p:cNvPr id="2" name="Rectangle 1">
              <a:extLst>
                <a:ext uri="{FF2B5EF4-FFF2-40B4-BE49-F238E27FC236}">
                  <a16:creationId xmlns:a16="http://schemas.microsoft.com/office/drawing/2014/main" id="{0A78F2DF-1634-E631-8352-8DA2699A4167}"/>
                </a:ext>
              </a:extLst>
            </p:cNvPr>
            <p:cNvSpPr/>
            <p:nvPr/>
          </p:nvSpPr>
          <p:spPr bwMode="gray">
            <a:xfrm>
              <a:off x="1246239" y="3023419"/>
              <a:ext cx="248815" cy="66368"/>
            </a:xfrm>
            <a:prstGeom prst="rect">
              <a:avLst/>
            </a:prstGeom>
            <a:solidFill>
              <a:srgbClr val="0035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spcBef>
                  <a:spcPts val="500"/>
                </a:spcBef>
              </a:pPr>
              <a:endParaRPr lang="en-US" sz="900" dirty="0" err="1"/>
            </a:p>
          </p:txBody>
        </p:sp>
      </p:grpSp>
    </p:spTree>
    <p:extLst>
      <p:ext uri="{BB962C8B-B14F-4D97-AF65-F5344CB8AC3E}">
        <p14:creationId xmlns:p14="http://schemas.microsoft.com/office/powerpoint/2010/main" val="369595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1CD9-854E-5DAD-24C5-082557F1D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02885-5FBE-0336-4C72-341CADA32DDA}"/>
              </a:ext>
            </a:extLst>
          </p:cNvPr>
          <p:cNvSpPr>
            <a:spLocks noGrp="1"/>
          </p:cNvSpPr>
          <p:nvPr>
            <p:ph type="title"/>
          </p:nvPr>
        </p:nvSpPr>
        <p:spPr>
          <a:xfrm>
            <a:off x="812800" y="1557933"/>
            <a:ext cx="4887519" cy="1038746"/>
          </a:xfrm>
        </p:spPr>
        <p:txBody>
          <a:bodyPr/>
          <a:lstStyle/>
          <a:p>
            <a:r>
              <a:rPr lang="en-US" dirty="0"/>
              <a:t>Expanding Your Data Capabilities through Edify’s Rapid Insight Access</a:t>
            </a:r>
          </a:p>
        </p:txBody>
      </p:sp>
      <p:sp>
        <p:nvSpPr>
          <p:cNvPr id="3" name="Text Placeholder 2">
            <a:extLst>
              <a:ext uri="{FF2B5EF4-FFF2-40B4-BE49-F238E27FC236}">
                <a16:creationId xmlns:a16="http://schemas.microsoft.com/office/drawing/2014/main" id="{87666301-C2E9-3D67-3607-1E412A3E3F6B}"/>
              </a:ext>
            </a:extLst>
          </p:cNvPr>
          <p:cNvSpPr>
            <a:spLocks noGrp="1"/>
          </p:cNvSpPr>
          <p:nvPr>
            <p:ph type="body" sz="quarter" idx="13"/>
          </p:nvPr>
        </p:nvSpPr>
        <p:spPr>
          <a:xfrm>
            <a:off x="812800" y="2721211"/>
            <a:ext cx="4389120" cy="507831"/>
          </a:xfrm>
        </p:spPr>
        <p:txBody>
          <a:bodyPr/>
          <a:lstStyle/>
          <a:p>
            <a:r>
              <a:rPr lang="en-US" dirty="0"/>
              <a:t>Strategy Spotlight</a:t>
            </a:r>
          </a:p>
          <a:p>
            <a:endParaRPr lang="en-US" dirty="0"/>
          </a:p>
          <a:p>
            <a:r>
              <a:rPr lang="en-US" dirty="0"/>
              <a:t>October 3, 2025</a:t>
            </a:r>
          </a:p>
        </p:txBody>
      </p:sp>
      <p:sp>
        <p:nvSpPr>
          <p:cNvPr id="4" name="Text Placeholder 3">
            <a:extLst>
              <a:ext uri="{FF2B5EF4-FFF2-40B4-BE49-F238E27FC236}">
                <a16:creationId xmlns:a16="http://schemas.microsoft.com/office/drawing/2014/main" id="{A9ED6303-2EC7-E5DD-D58F-9C143A5B13DE}"/>
              </a:ext>
            </a:extLst>
          </p:cNvPr>
          <p:cNvSpPr>
            <a:spLocks noGrp="1"/>
          </p:cNvSpPr>
          <p:nvPr>
            <p:ph type="body" sz="quarter" idx="14"/>
          </p:nvPr>
        </p:nvSpPr>
        <p:spPr/>
        <p:txBody>
          <a:bodyPr/>
          <a:lstStyle/>
          <a:p>
            <a:endParaRPr lang="en-US"/>
          </a:p>
        </p:txBody>
      </p:sp>
      <p:pic>
        <p:nvPicPr>
          <p:cNvPr id="8" name="Picture 7" descr="A blue circle with white text&#10;&#10;Description automatically generated with medium confidence">
            <a:extLst>
              <a:ext uri="{FF2B5EF4-FFF2-40B4-BE49-F238E27FC236}">
                <a16:creationId xmlns:a16="http://schemas.microsoft.com/office/drawing/2014/main" id="{062ACDF1-BD61-C776-B68C-29BC378F9E1E}"/>
              </a:ext>
            </a:extLst>
          </p:cNvPr>
          <p:cNvPicPr>
            <a:picLocks noChangeAspect="1"/>
          </p:cNvPicPr>
          <p:nvPr/>
        </p:nvPicPr>
        <p:blipFill>
          <a:blip r:embed="rId3"/>
          <a:stretch>
            <a:fillRect/>
          </a:stretch>
        </p:blipFill>
        <p:spPr>
          <a:xfrm>
            <a:off x="4957128" y="3461959"/>
            <a:ext cx="1143000" cy="1143000"/>
          </a:xfrm>
          <a:prstGeom prst="rect">
            <a:avLst/>
          </a:prstGeom>
        </p:spPr>
      </p:pic>
    </p:spTree>
    <p:extLst>
      <p:ext uri="{BB962C8B-B14F-4D97-AF65-F5344CB8AC3E}">
        <p14:creationId xmlns:p14="http://schemas.microsoft.com/office/powerpoint/2010/main" val="371843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BD63B7-9B0F-4570-BB99-CB9EA02D2DF0}"/>
              </a:ext>
            </a:extLst>
          </p:cNvPr>
          <p:cNvSpPr>
            <a:spLocks noGrp="1"/>
          </p:cNvSpPr>
          <p:nvPr>
            <p:ph type="body" sz="quarter" idx="16"/>
          </p:nvPr>
        </p:nvSpPr>
        <p:spPr/>
        <p:txBody>
          <a:bodyPr/>
          <a:lstStyle/>
          <a:p>
            <a:endParaRPr lang="en-US"/>
          </a:p>
        </p:txBody>
      </p:sp>
      <p:sp>
        <p:nvSpPr>
          <p:cNvPr id="6" name="Title 5">
            <a:extLst>
              <a:ext uri="{FF2B5EF4-FFF2-40B4-BE49-F238E27FC236}">
                <a16:creationId xmlns:a16="http://schemas.microsoft.com/office/drawing/2014/main" id="{6087E936-F433-48BF-A68D-FDEBE7BA4EC2}"/>
              </a:ext>
            </a:extLst>
          </p:cNvPr>
          <p:cNvSpPr>
            <a:spLocks noGrp="1"/>
          </p:cNvSpPr>
          <p:nvPr>
            <p:ph type="title"/>
          </p:nvPr>
        </p:nvSpPr>
        <p:spPr/>
        <p:txBody>
          <a:bodyPr/>
          <a:lstStyle/>
          <a:p>
            <a:r>
              <a:rPr lang="en-US" dirty="0"/>
              <a:t>Today’s Facilitators</a:t>
            </a:r>
          </a:p>
        </p:txBody>
      </p:sp>
      <p:grpSp>
        <p:nvGrpSpPr>
          <p:cNvPr id="4" name="Group 3">
            <a:extLst>
              <a:ext uri="{FF2B5EF4-FFF2-40B4-BE49-F238E27FC236}">
                <a16:creationId xmlns:a16="http://schemas.microsoft.com/office/drawing/2014/main" id="{3F959D7C-BDD1-9668-5EB3-547A4C60653F}"/>
              </a:ext>
            </a:extLst>
          </p:cNvPr>
          <p:cNvGrpSpPr/>
          <p:nvPr/>
        </p:nvGrpSpPr>
        <p:grpSpPr>
          <a:xfrm>
            <a:off x="745860" y="4065520"/>
            <a:ext cx="4909080" cy="450972"/>
            <a:chOff x="1213908" y="3715993"/>
            <a:chExt cx="4909080" cy="450972"/>
          </a:xfrm>
        </p:grpSpPr>
        <p:sp>
          <p:nvSpPr>
            <p:cNvPr id="7" name="Rectangle 6">
              <a:extLst>
                <a:ext uri="{FF2B5EF4-FFF2-40B4-BE49-F238E27FC236}">
                  <a16:creationId xmlns:a16="http://schemas.microsoft.com/office/drawing/2014/main" id="{6A7FC9D7-ED07-CA6D-2E4B-3BF22B6E5420}"/>
                </a:ext>
              </a:extLst>
            </p:cNvPr>
            <p:cNvSpPr/>
            <p:nvPr/>
          </p:nvSpPr>
          <p:spPr>
            <a:xfrm>
              <a:off x="1213908" y="3715993"/>
              <a:ext cx="4909080" cy="450972"/>
            </a:xfrm>
            <a:prstGeom prst="rect">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600" dirty="0"/>
            </a:p>
          </p:txBody>
        </p:sp>
        <p:sp>
          <p:nvSpPr>
            <p:cNvPr id="11" name="Text Placeholder 31">
              <a:extLst>
                <a:ext uri="{FF2B5EF4-FFF2-40B4-BE49-F238E27FC236}">
                  <a16:creationId xmlns:a16="http://schemas.microsoft.com/office/drawing/2014/main" id="{34064310-D5A3-7437-B386-EE5E83265BBE}"/>
                </a:ext>
              </a:extLst>
            </p:cNvPr>
            <p:cNvSpPr txBox="1">
              <a:spLocks/>
            </p:cNvSpPr>
            <p:nvPr/>
          </p:nvSpPr>
          <p:spPr bwMode="gray">
            <a:xfrm>
              <a:off x="1283330" y="3860593"/>
              <a:ext cx="4770237"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900" b="1" dirty="0">
                  <a:solidFill>
                    <a:schemeClr val="bg1"/>
                  </a:solidFill>
                </a:rPr>
                <a:t>Session materials will be available online and shared in follow up</a:t>
              </a:r>
              <a:endParaRPr lang="en-US" sz="800" dirty="0">
                <a:solidFill>
                  <a:schemeClr val="bg1"/>
                </a:solidFill>
                <a:latin typeface="+mj-lt"/>
              </a:endParaRPr>
            </a:p>
          </p:txBody>
        </p:sp>
      </p:grpSp>
      <p:sp>
        <p:nvSpPr>
          <p:cNvPr id="16" name="TextBox 15">
            <a:extLst>
              <a:ext uri="{FF2B5EF4-FFF2-40B4-BE49-F238E27FC236}">
                <a16:creationId xmlns:a16="http://schemas.microsoft.com/office/drawing/2014/main" id="{E50954EE-2D81-544D-7A24-02CEA4CCD9F2}"/>
              </a:ext>
            </a:extLst>
          </p:cNvPr>
          <p:cNvSpPr txBox="1"/>
          <p:nvPr/>
        </p:nvSpPr>
        <p:spPr bwMode="gray">
          <a:xfrm>
            <a:off x="667809" y="2719076"/>
            <a:ext cx="2156167" cy="907941"/>
          </a:xfrm>
          <a:prstGeom prst="rect">
            <a:avLst/>
          </a:prstGeom>
          <a:noFill/>
        </p:spPr>
        <p:txBody>
          <a:bodyPr wrap="square" lIns="0" tIns="0" rIns="0" bIns="0" rtlCol="0">
            <a:spAutoFit/>
          </a:bodyPr>
          <a:lstStyle/>
          <a:p>
            <a:pPr lvl="0"/>
            <a:r>
              <a:rPr lang="en-US" sz="1400" dirty="0">
                <a:solidFill>
                  <a:srgbClr val="004A88"/>
                </a:solidFill>
                <a:latin typeface="Rockwell"/>
              </a:rPr>
              <a:t>Lily Brennan</a:t>
            </a:r>
            <a:br>
              <a:rPr lang="en-US" sz="900" b="1" dirty="0">
                <a:solidFill>
                  <a:srgbClr val="4F5861"/>
                </a:solidFill>
                <a:latin typeface="Rockwell"/>
              </a:rPr>
            </a:br>
            <a:r>
              <a:rPr lang="en-US" sz="900" i="1" dirty="0">
                <a:solidFill>
                  <a:srgbClr val="4F5861"/>
                </a:solidFill>
              </a:rPr>
              <a:t>Strategic Leader, </a:t>
            </a:r>
            <a:br>
              <a:rPr lang="en-US" sz="900" i="1" dirty="0">
                <a:solidFill>
                  <a:srgbClr val="4F5861"/>
                </a:solidFill>
              </a:rPr>
            </a:br>
            <a:r>
              <a:rPr lang="en-US" sz="900" i="1" dirty="0">
                <a:solidFill>
                  <a:srgbClr val="4F5861"/>
                </a:solidFill>
              </a:rPr>
              <a:t>Data and Analytics</a:t>
            </a:r>
            <a:br>
              <a:rPr lang="en-US" sz="900" i="1" dirty="0">
                <a:solidFill>
                  <a:srgbClr val="4F5861"/>
                </a:solidFill>
              </a:rPr>
            </a:br>
            <a:br>
              <a:rPr lang="en-US" sz="900" i="1" dirty="0">
                <a:solidFill>
                  <a:srgbClr val="4F5861"/>
                </a:solidFill>
              </a:rPr>
            </a:br>
            <a:endParaRPr lang="en-US" sz="900" i="1" dirty="0">
              <a:solidFill>
                <a:srgbClr val="4F5861"/>
              </a:solidFill>
            </a:endParaRPr>
          </a:p>
          <a:p>
            <a:pPr lvl="0"/>
            <a:r>
              <a:rPr lang="en-US" sz="900" dirty="0">
                <a:solidFill>
                  <a:srgbClr val="4F5861"/>
                </a:solidFill>
                <a:hlinkClick r:id="rId3"/>
              </a:rPr>
              <a:t>lbrennan@eab.com</a:t>
            </a:r>
            <a:r>
              <a:rPr lang="en-US" sz="900" dirty="0">
                <a:solidFill>
                  <a:srgbClr val="4F5861"/>
                </a:solidFill>
              </a:rPr>
              <a:t> </a:t>
            </a:r>
          </a:p>
        </p:txBody>
      </p:sp>
      <p:pic>
        <p:nvPicPr>
          <p:cNvPr id="17" name="Picture 16">
            <a:extLst>
              <a:ext uri="{FF2B5EF4-FFF2-40B4-BE49-F238E27FC236}">
                <a16:creationId xmlns:a16="http://schemas.microsoft.com/office/drawing/2014/main" id="{59299691-78BA-0E2F-D54B-C9B5F607E8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7809" y="1051256"/>
            <a:ext cx="1523220" cy="1523220"/>
          </a:xfrm>
          <a:prstGeom prst="rect">
            <a:avLst/>
          </a:prstGeom>
        </p:spPr>
      </p:pic>
      <p:sp>
        <p:nvSpPr>
          <p:cNvPr id="2" name="TextBox 1">
            <a:extLst>
              <a:ext uri="{FF2B5EF4-FFF2-40B4-BE49-F238E27FC236}">
                <a16:creationId xmlns:a16="http://schemas.microsoft.com/office/drawing/2014/main" id="{3E11A13D-6DDF-952D-666E-72F461FE5729}"/>
              </a:ext>
            </a:extLst>
          </p:cNvPr>
          <p:cNvSpPr txBox="1"/>
          <p:nvPr/>
        </p:nvSpPr>
        <p:spPr bwMode="gray">
          <a:xfrm>
            <a:off x="3624369" y="2719076"/>
            <a:ext cx="2156167" cy="907941"/>
          </a:xfrm>
          <a:prstGeom prst="rect">
            <a:avLst/>
          </a:prstGeom>
          <a:noFill/>
        </p:spPr>
        <p:txBody>
          <a:bodyPr wrap="square" lIns="0" tIns="0" rIns="0" bIns="0" rtlCol="0">
            <a:spAutoFit/>
          </a:bodyPr>
          <a:lstStyle/>
          <a:p>
            <a:pPr lvl="0"/>
            <a:r>
              <a:rPr lang="en-US" sz="1400" dirty="0">
                <a:solidFill>
                  <a:srgbClr val="004A88"/>
                </a:solidFill>
                <a:latin typeface="Rockwell"/>
              </a:rPr>
              <a:t>Kurtis Hagans</a:t>
            </a:r>
            <a:br>
              <a:rPr lang="en-US" sz="1400">
                <a:solidFill>
                  <a:srgbClr val="004A88"/>
                </a:solidFill>
                <a:latin typeface="Rockwell"/>
              </a:rPr>
            </a:br>
            <a:r>
              <a:rPr lang="en-US" sz="900" i="1">
                <a:solidFill>
                  <a:srgbClr val="4F5861"/>
                </a:solidFill>
              </a:rPr>
              <a:t>Senior Strategic </a:t>
            </a:r>
            <a:r>
              <a:rPr lang="en-US" sz="900" i="1" dirty="0">
                <a:solidFill>
                  <a:srgbClr val="4F5861"/>
                </a:solidFill>
              </a:rPr>
              <a:t>Leader, </a:t>
            </a:r>
            <a:br>
              <a:rPr lang="en-US" sz="900" i="1" dirty="0">
                <a:solidFill>
                  <a:srgbClr val="4F5861"/>
                </a:solidFill>
              </a:rPr>
            </a:br>
            <a:r>
              <a:rPr lang="en-US" sz="900" i="1" dirty="0">
                <a:solidFill>
                  <a:srgbClr val="4F5861"/>
                </a:solidFill>
              </a:rPr>
              <a:t>Data and Analytics</a:t>
            </a:r>
            <a:br>
              <a:rPr lang="en-US" sz="900" i="1" dirty="0">
                <a:solidFill>
                  <a:srgbClr val="4F5861"/>
                </a:solidFill>
              </a:rPr>
            </a:br>
            <a:br>
              <a:rPr lang="en-US" sz="900" i="1" dirty="0">
                <a:solidFill>
                  <a:srgbClr val="4F5861"/>
                </a:solidFill>
              </a:rPr>
            </a:br>
            <a:endParaRPr lang="en-US" sz="900" i="1" dirty="0">
              <a:solidFill>
                <a:srgbClr val="4F5861"/>
              </a:solidFill>
            </a:endParaRPr>
          </a:p>
          <a:p>
            <a:pPr lvl="0"/>
            <a:r>
              <a:rPr lang="en-US" sz="900" dirty="0">
                <a:solidFill>
                  <a:srgbClr val="4F5861"/>
                </a:solidFill>
                <a:hlinkClick r:id="rId5"/>
              </a:rPr>
              <a:t>khagans@eab.com</a:t>
            </a:r>
            <a:r>
              <a:rPr lang="en-US" sz="900" dirty="0">
                <a:solidFill>
                  <a:srgbClr val="4F5861"/>
                </a:solidFill>
              </a:rPr>
              <a:t> </a:t>
            </a:r>
          </a:p>
        </p:txBody>
      </p:sp>
      <p:pic>
        <p:nvPicPr>
          <p:cNvPr id="5" name="Picture 4">
            <a:extLst>
              <a:ext uri="{FF2B5EF4-FFF2-40B4-BE49-F238E27FC236}">
                <a16:creationId xmlns:a16="http://schemas.microsoft.com/office/drawing/2014/main" id="{0AB46BCA-00E6-3329-9A66-D7DF3A48C85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624369" y="1051256"/>
            <a:ext cx="1523220" cy="1523220"/>
          </a:xfrm>
          <a:prstGeom prst="rect">
            <a:avLst/>
          </a:prstGeom>
        </p:spPr>
      </p:pic>
    </p:spTree>
    <p:extLst>
      <p:ext uri="{BB962C8B-B14F-4D97-AF65-F5344CB8AC3E}">
        <p14:creationId xmlns:p14="http://schemas.microsoft.com/office/powerpoint/2010/main" val="223122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E7A70-D240-9772-C1EB-8A51849344BF}"/>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E0355E2-E738-446B-50AA-0DBD83AE1E9F}"/>
              </a:ext>
            </a:extLst>
          </p:cNvPr>
          <p:cNvSpPr/>
          <p:nvPr/>
        </p:nvSpPr>
        <p:spPr bwMode="gray">
          <a:xfrm>
            <a:off x="-8710" y="175533"/>
            <a:ext cx="4572001" cy="5524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085EECA7-F816-6BF5-0DB4-2BE12C2483BE}"/>
              </a:ext>
            </a:extLst>
          </p:cNvPr>
          <p:cNvSpPr>
            <a:spLocks noGrp="1"/>
          </p:cNvSpPr>
          <p:nvPr>
            <p:ph type="title"/>
          </p:nvPr>
        </p:nvSpPr>
        <p:spPr>
          <a:xfrm>
            <a:off x="279056" y="346503"/>
            <a:ext cx="5214718" cy="249299"/>
          </a:xfrm>
        </p:spPr>
        <p:txBody>
          <a:bodyPr/>
          <a:lstStyle/>
          <a:p>
            <a:r>
              <a:rPr lang="en-US" dirty="0"/>
              <a:t>Goals for Today’s Session</a:t>
            </a:r>
          </a:p>
        </p:txBody>
      </p:sp>
      <p:sp>
        <p:nvSpPr>
          <p:cNvPr id="19" name="Text Placeholder 18">
            <a:extLst>
              <a:ext uri="{FF2B5EF4-FFF2-40B4-BE49-F238E27FC236}">
                <a16:creationId xmlns:a16="http://schemas.microsoft.com/office/drawing/2014/main" id="{64B65018-5206-0700-2837-A1148C6F81DE}"/>
              </a:ext>
            </a:extLst>
          </p:cNvPr>
          <p:cNvSpPr>
            <a:spLocks noGrp="1"/>
          </p:cNvSpPr>
          <p:nvPr>
            <p:ph type="body" sz="quarter" idx="19"/>
          </p:nvPr>
        </p:nvSpPr>
        <p:spPr>
          <a:xfrm>
            <a:off x="-1" y="4576068"/>
            <a:ext cx="2277703" cy="57708"/>
          </a:xfrm>
        </p:spPr>
        <p:txBody>
          <a:bodyPr/>
          <a:lstStyle/>
          <a:p>
            <a:endParaRPr lang="en-US"/>
          </a:p>
        </p:txBody>
      </p:sp>
      <p:sp>
        <p:nvSpPr>
          <p:cNvPr id="18" name="Text Placeholder 17">
            <a:extLst>
              <a:ext uri="{FF2B5EF4-FFF2-40B4-BE49-F238E27FC236}">
                <a16:creationId xmlns:a16="http://schemas.microsoft.com/office/drawing/2014/main" id="{58B23DCD-93C7-BB72-E2DE-E2B71B9537C8}"/>
              </a:ext>
            </a:extLst>
          </p:cNvPr>
          <p:cNvSpPr>
            <a:spLocks noGrp="1"/>
          </p:cNvSpPr>
          <p:nvPr>
            <p:ph type="body" sz="quarter" idx="18"/>
          </p:nvPr>
        </p:nvSpPr>
        <p:spPr>
          <a:xfrm>
            <a:off x="4685662" y="4696727"/>
            <a:ext cx="1715138" cy="103875"/>
          </a:xfrm>
        </p:spPr>
        <p:txBody>
          <a:bodyPr/>
          <a:lstStyle/>
          <a:p>
            <a:endParaRPr lang="en-US"/>
          </a:p>
        </p:txBody>
      </p:sp>
      <p:sp>
        <p:nvSpPr>
          <p:cNvPr id="7" name="Text Placeholder 3">
            <a:extLst>
              <a:ext uri="{FF2B5EF4-FFF2-40B4-BE49-F238E27FC236}">
                <a16:creationId xmlns:a16="http://schemas.microsoft.com/office/drawing/2014/main" id="{0B164521-F73F-D2DD-944E-FA839584C734}"/>
              </a:ext>
            </a:extLst>
          </p:cNvPr>
          <p:cNvSpPr txBox="1">
            <a:spLocks/>
          </p:cNvSpPr>
          <p:nvPr/>
        </p:nvSpPr>
        <p:spPr bwMode="gray">
          <a:xfrm>
            <a:off x="1238762" y="1338244"/>
            <a:ext cx="4255012" cy="585738"/>
          </a:xfrm>
          <a:prstGeom prst="rect">
            <a:avLst/>
          </a:prstGeom>
        </p:spPr>
        <p:txBody>
          <a:bodyPr vert="horz" wrap="square" lIns="0" tIns="0" rIns="0" bIns="0" rtlCol="0" anchor="t">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spcBef>
                <a:spcPts val="375"/>
              </a:spcBef>
            </a:pPr>
            <a:r>
              <a:rPr lang="en-US" sz="1000" b="1" dirty="0"/>
              <a:t>Understand How Rapid Insight Can Help </a:t>
            </a:r>
          </a:p>
          <a:p>
            <a:pPr>
              <a:spcBef>
                <a:spcPts val="375"/>
              </a:spcBef>
            </a:pPr>
            <a:r>
              <a:rPr lang="en-US" sz="1000" dirty="0"/>
              <a:t>Learn how it complements Edify for quick, flexible data analysis and reporting.</a:t>
            </a:r>
            <a:endParaRPr lang="en-US" dirty="0">
              <a:ea typeface="Verdana"/>
            </a:endParaRPr>
          </a:p>
        </p:txBody>
      </p:sp>
      <p:sp>
        <p:nvSpPr>
          <p:cNvPr id="10" name="Oval 9">
            <a:extLst>
              <a:ext uri="{FF2B5EF4-FFF2-40B4-BE49-F238E27FC236}">
                <a16:creationId xmlns:a16="http://schemas.microsoft.com/office/drawing/2014/main" id="{0628061C-9FAF-D5E8-2488-879A1CAA4D2B}"/>
              </a:ext>
            </a:extLst>
          </p:cNvPr>
          <p:cNvSpPr/>
          <p:nvPr/>
        </p:nvSpPr>
        <p:spPr bwMode="gray">
          <a:xfrm>
            <a:off x="590337" y="1361365"/>
            <a:ext cx="539496" cy="539496"/>
          </a:xfrm>
          <a:prstGeom prst="ellipse">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endParaRPr lang="en-US" sz="1125" dirty="0"/>
          </a:p>
        </p:txBody>
      </p:sp>
      <p:sp>
        <p:nvSpPr>
          <p:cNvPr id="9" name="Text Placeholder 3">
            <a:extLst>
              <a:ext uri="{FF2B5EF4-FFF2-40B4-BE49-F238E27FC236}">
                <a16:creationId xmlns:a16="http://schemas.microsoft.com/office/drawing/2014/main" id="{FB75E68D-A918-BE1E-5A98-45A88AF7C6EB}"/>
              </a:ext>
            </a:extLst>
          </p:cNvPr>
          <p:cNvSpPr txBox="1">
            <a:spLocks/>
          </p:cNvSpPr>
          <p:nvPr/>
        </p:nvSpPr>
        <p:spPr bwMode="gray">
          <a:xfrm>
            <a:off x="1258766" y="2461531"/>
            <a:ext cx="4893319" cy="401072"/>
          </a:xfrm>
          <a:prstGeom prst="rect">
            <a:avLst/>
          </a:prstGeom>
        </p:spPr>
        <p:txBody>
          <a:bodyPr vert="horz" wrap="square" lIns="0" tIns="0" rIns="0" bIns="0" rtlCol="0" anchor="t">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spcBef>
                <a:spcPts val="375"/>
              </a:spcBef>
            </a:pPr>
            <a:r>
              <a:rPr lang="en-US" sz="1000" b="1" dirty="0">
                <a:ea typeface="Verdana"/>
              </a:rPr>
              <a:t>Inspire Action Through Peer Examples</a:t>
            </a:r>
          </a:p>
          <a:p>
            <a:pPr>
              <a:spcBef>
                <a:spcPts val="375"/>
              </a:spcBef>
            </a:pPr>
            <a:r>
              <a:rPr lang="en-US" sz="1000" dirty="0">
                <a:ea typeface="Verdana"/>
              </a:rPr>
              <a:t>Explore how Edify partners are solving real problems with Rapid Insight.</a:t>
            </a:r>
          </a:p>
        </p:txBody>
      </p:sp>
      <p:sp>
        <p:nvSpPr>
          <p:cNvPr id="11" name="Oval 10">
            <a:extLst>
              <a:ext uri="{FF2B5EF4-FFF2-40B4-BE49-F238E27FC236}">
                <a16:creationId xmlns:a16="http://schemas.microsoft.com/office/drawing/2014/main" id="{01522489-5D19-3DDD-C9F9-611AF32D8911}"/>
              </a:ext>
            </a:extLst>
          </p:cNvPr>
          <p:cNvSpPr/>
          <p:nvPr/>
        </p:nvSpPr>
        <p:spPr bwMode="gray">
          <a:xfrm>
            <a:off x="590337" y="2392319"/>
            <a:ext cx="539496" cy="539496"/>
          </a:xfrm>
          <a:prstGeom prst="ellipse">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endParaRPr lang="en-US" sz="1125" dirty="0"/>
          </a:p>
        </p:txBody>
      </p:sp>
      <p:sp>
        <p:nvSpPr>
          <p:cNvPr id="21" name="Text Placeholder 3">
            <a:extLst>
              <a:ext uri="{FF2B5EF4-FFF2-40B4-BE49-F238E27FC236}">
                <a16:creationId xmlns:a16="http://schemas.microsoft.com/office/drawing/2014/main" id="{43E35D05-2193-F5AB-7016-EBF6EA6A8C78}"/>
              </a:ext>
            </a:extLst>
          </p:cNvPr>
          <p:cNvSpPr txBox="1">
            <a:spLocks/>
          </p:cNvSpPr>
          <p:nvPr/>
        </p:nvSpPr>
        <p:spPr bwMode="gray">
          <a:xfrm>
            <a:off x="1237834" y="3334682"/>
            <a:ext cx="4475811" cy="585738"/>
          </a:xfrm>
          <a:prstGeom prst="rect">
            <a:avLst/>
          </a:prstGeom>
        </p:spPr>
        <p:txBody>
          <a:bodyPr vert="horz" wrap="square" lIns="0" tIns="0" rIns="0" bIns="0" rtlCol="0" anchor="t">
            <a:spAutoFit/>
          </a:bodyPr>
          <a:lstStyle>
            <a:lvl1pPr marL="0" indent="0" algn="l" defTabSz="480060" rtl="0" eaLnBrk="1" latinLnBrk="0" hangingPunct="1">
              <a:lnSpc>
                <a:spcPct val="120000"/>
              </a:lnSpc>
              <a:spcBef>
                <a:spcPts val="1200"/>
              </a:spcBef>
              <a:buClrTx/>
              <a:buFont typeface="Arial" panose="020B0604020202020204" pitchFamily="34" charset="0"/>
              <a:buNone/>
              <a:defRPr sz="1400" kern="1200">
                <a:solidFill>
                  <a:schemeClr val="bg1"/>
                </a:solidFill>
                <a:latin typeface="+mn-lt"/>
                <a:ea typeface="+mn-ea"/>
                <a:cs typeface="+mn-cs"/>
              </a:defRPr>
            </a:lvl1pPr>
            <a:lvl2pPr marL="114300" indent="0" algn="l" defTabSz="480060" rtl="0" eaLnBrk="1" latinLnBrk="0" hangingPunct="1">
              <a:lnSpc>
                <a:spcPct val="110000"/>
              </a:lnSpc>
              <a:spcBef>
                <a:spcPts val="1200"/>
              </a:spcBef>
              <a:buClrTx/>
              <a:buFont typeface="Verdana" panose="020B0604030504040204" pitchFamily="34" charset="0"/>
              <a:buNone/>
              <a:defRPr sz="1400" kern="1200">
                <a:solidFill>
                  <a:schemeClr val="bg1"/>
                </a:solidFill>
                <a:latin typeface="+mn-lt"/>
                <a:ea typeface="+mn-ea"/>
                <a:cs typeface="+mn-cs"/>
              </a:defRPr>
            </a:lvl2pPr>
            <a:lvl3pPr marL="228600" indent="0" algn="l" defTabSz="480060" rtl="0" eaLnBrk="1" latinLnBrk="0" hangingPunct="1">
              <a:lnSpc>
                <a:spcPct val="110000"/>
              </a:lnSpc>
              <a:spcBef>
                <a:spcPts val="1200"/>
              </a:spcBef>
              <a:buClrTx/>
              <a:buFont typeface="Arial" panose="020B0604020202020204" pitchFamily="34" charset="0"/>
              <a:buNone/>
              <a:defRPr sz="1400" kern="1200">
                <a:solidFill>
                  <a:schemeClr val="bg1"/>
                </a:solidFill>
                <a:latin typeface="+mn-lt"/>
                <a:ea typeface="+mn-ea"/>
                <a:cs typeface="+mn-cs"/>
              </a:defRPr>
            </a:lvl3pPr>
            <a:lvl4pPr marL="342900" indent="0" algn="l" defTabSz="480060" rtl="0" eaLnBrk="1" latinLnBrk="0" hangingPunct="1">
              <a:lnSpc>
                <a:spcPct val="110000"/>
              </a:lnSpc>
              <a:spcBef>
                <a:spcPts val="1200"/>
              </a:spcBef>
              <a:buFont typeface="Verdana" panose="020B0604030504040204" pitchFamily="34" charset="0"/>
              <a:buNone/>
              <a:defRPr sz="1400" kern="1200">
                <a:solidFill>
                  <a:schemeClr val="bg1"/>
                </a:solidFill>
                <a:latin typeface="+mn-lt"/>
                <a:ea typeface="+mn-ea"/>
                <a:cs typeface="+mn-cs"/>
              </a:defRPr>
            </a:lvl4pPr>
            <a:lvl5pPr marL="457200" indent="0" algn="l" defTabSz="480060" rtl="0" eaLnBrk="1" latinLnBrk="0" hangingPunct="1">
              <a:lnSpc>
                <a:spcPct val="110000"/>
              </a:lnSpc>
              <a:spcBef>
                <a:spcPts val="1200"/>
              </a:spcBef>
              <a:buFont typeface="Arial" panose="020B0604020202020204" pitchFamily="34" charset="0"/>
              <a:buNone/>
              <a:defRPr sz="1400" kern="1200" baseline="0">
                <a:solidFill>
                  <a:schemeClr val="bg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spcBef>
                <a:spcPts val="375"/>
              </a:spcBef>
            </a:pPr>
            <a:r>
              <a:rPr lang="en-US" sz="1000" b="1" dirty="0"/>
              <a:t>Know How to Get Started</a:t>
            </a:r>
          </a:p>
          <a:p>
            <a:pPr>
              <a:spcBef>
                <a:spcPts val="375"/>
              </a:spcBef>
            </a:pPr>
            <a:r>
              <a:rPr lang="en-US" sz="1000" dirty="0">
                <a:ea typeface="Verdana"/>
              </a:rPr>
              <a:t>Learn how to access Rapid Insight and walk away with ideas on how to leverage it to support your work.</a:t>
            </a:r>
          </a:p>
        </p:txBody>
      </p:sp>
      <p:sp>
        <p:nvSpPr>
          <p:cNvPr id="23" name="Oval 22">
            <a:extLst>
              <a:ext uri="{FF2B5EF4-FFF2-40B4-BE49-F238E27FC236}">
                <a16:creationId xmlns:a16="http://schemas.microsoft.com/office/drawing/2014/main" id="{62B24D5E-9570-EA12-30D5-E078A83C97C6}"/>
              </a:ext>
            </a:extLst>
          </p:cNvPr>
          <p:cNvSpPr/>
          <p:nvPr/>
        </p:nvSpPr>
        <p:spPr bwMode="gray">
          <a:xfrm>
            <a:off x="590337" y="3357803"/>
            <a:ext cx="539496" cy="539496"/>
          </a:xfrm>
          <a:prstGeom prst="ellipse">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endParaRPr lang="en-US" sz="1125" dirty="0"/>
          </a:p>
        </p:txBody>
      </p:sp>
      <p:pic>
        <p:nvPicPr>
          <p:cNvPr id="3" name="Picture 2" descr="A picture containing text, computer, monitor, computer&#10;&#10;Description automatically generated">
            <a:extLst>
              <a:ext uri="{FF2B5EF4-FFF2-40B4-BE49-F238E27FC236}">
                <a16:creationId xmlns:a16="http://schemas.microsoft.com/office/drawing/2014/main" id="{9D6DEFBA-DC8F-6824-4556-9F0CCBA92480}"/>
              </a:ext>
            </a:extLst>
          </p:cNvPr>
          <p:cNvPicPr>
            <a:picLocks noChangeAspect="1"/>
          </p:cNvPicPr>
          <p:nvPr/>
        </p:nvPicPr>
        <p:blipFill>
          <a:blip r:embed="rId3"/>
          <a:stretch>
            <a:fillRect/>
          </a:stretch>
        </p:blipFill>
        <p:spPr>
          <a:xfrm>
            <a:off x="687154" y="1491653"/>
            <a:ext cx="345862" cy="278921"/>
          </a:xfrm>
          <a:prstGeom prst="rect">
            <a:avLst/>
          </a:prstGeom>
        </p:spPr>
      </p:pic>
      <p:pic>
        <p:nvPicPr>
          <p:cNvPr id="4" name="Picture 3" descr="Icon&#10;&#10;Description automatically generated">
            <a:extLst>
              <a:ext uri="{FF2B5EF4-FFF2-40B4-BE49-F238E27FC236}">
                <a16:creationId xmlns:a16="http://schemas.microsoft.com/office/drawing/2014/main" id="{D6237D5F-13AB-E00C-1FD1-C0AF2AD2FB5A}"/>
              </a:ext>
            </a:extLst>
          </p:cNvPr>
          <p:cNvPicPr>
            <a:picLocks noChangeAspect="1"/>
          </p:cNvPicPr>
          <p:nvPr/>
        </p:nvPicPr>
        <p:blipFill>
          <a:blip r:embed="rId4"/>
          <a:stretch>
            <a:fillRect/>
          </a:stretch>
        </p:blipFill>
        <p:spPr>
          <a:xfrm>
            <a:off x="687154" y="2503547"/>
            <a:ext cx="345862" cy="317040"/>
          </a:xfrm>
          <a:prstGeom prst="rect">
            <a:avLst/>
          </a:prstGeom>
        </p:spPr>
      </p:pic>
      <p:pic>
        <p:nvPicPr>
          <p:cNvPr id="5" name="Picture 4" descr="Icon&#10;&#10;Description automatically generated">
            <a:extLst>
              <a:ext uri="{FF2B5EF4-FFF2-40B4-BE49-F238E27FC236}">
                <a16:creationId xmlns:a16="http://schemas.microsoft.com/office/drawing/2014/main" id="{A7D586CE-EF86-B0CD-160F-212AF1D992F3}"/>
              </a:ext>
            </a:extLst>
          </p:cNvPr>
          <p:cNvPicPr>
            <a:picLocks noChangeAspect="1"/>
          </p:cNvPicPr>
          <p:nvPr/>
        </p:nvPicPr>
        <p:blipFill>
          <a:blip r:embed="rId5"/>
          <a:stretch>
            <a:fillRect/>
          </a:stretch>
        </p:blipFill>
        <p:spPr>
          <a:xfrm>
            <a:off x="687154" y="3478638"/>
            <a:ext cx="345862" cy="297826"/>
          </a:xfrm>
          <a:prstGeom prst="rect">
            <a:avLst/>
          </a:prstGeom>
        </p:spPr>
      </p:pic>
    </p:spTree>
    <p:extLst>
      <p:ext uri="{BB962C8B-B14F-4D97-AF65-F5344CB8AC3E}">
        <p14:creationId xmlns:p14="http://schemas.microsoft.com/office/powerpoint/2010/main" val="120892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90BDFA-663D-2777-CF4D-D7ADCE9FD5C2}"/>
              </a:ext>
            </a:extLst>
          </p:cNvPr>
          <p:cNvSpPr>
            <a:spLocks noGrp="1"/>
          </p:cNvSpPr>
          <p:nvPr>
            <p:ph type="title"/>
          </p:nvPr>
        </p:nvSpPr>
        <p:spPr/>
        <p:txBody>
          <a:bodyPr/>
          <a:lstStyle/>
          <a:p>
            <a:r>
              <a:rPr lang="en-US" dirty="0"/>
              <a:t>1</a:t>
            </a:r>
          </a:p>
        </p:txBody>
      </p:sp>
      <p:sp>
        <p:nvSpPr>
          <p:cNvPr id="8" name="Text Placeholder 7">
            <a:extLst>
              <a:ext uri="{FF2B5EF4-FFF2-40B4-BE49-F238E27FC236}">
                <a16:creationId xmlns:a16="http://schemas.microsoft.com/office/drawing/2014/main" id="{D62BE434-4DBB-A07E-1813-7B0F843EB6A7}"/>
              </a:ext>
            </a:extLst>
          </p:cNvPr>
          <p:cNvSpPr>
            <a:spLocks noGrp="1"/>
          </p:cNvSpPr>
          <p:nvPr>
            <p:ph type="body" sz="quarter" idx="13"/>
          </p:nvPr>
        </p:nvSpPr>
        <p:spPr/>
        <p:txBody>
          <a:bodyPr/>
          <a:lstStyle/>
          <a:p>
            <a:r>
              <a:rPr lang="en-US" dirty="0"/>
              <a:t>Edify and Rapid Insight</a:t>
            </a:r>
          </a:p>
        </p:txBody>
      </p:sp>
      <p:sp>
        <p:nvSpPr>
          <p:cNvPr id="9" name="Text Placeholder 8">
            <a:extLst>
              <a:ext uri="{FF2B5EF4-FFF2-40B4-BE49-F238E27FC236}">
                <a16:creationId xmlns:a16="http://schemas.microsoft.com/office/drawing/2014/main" id="{F340918E-3744-4904-C3D0-AC7D5FFE4741}"/>
              </a:ext>
            </a:extLst>
          </p:cNvPr>
          <p:cNvSpPr>
            <a:spLocks noGrp="1"/>
          </p:cNvSpPr>
          <p:nvPr>
            <p:ph type="body" sz="quarter" idx="17"/>
          </p:nvPr>
        </p:nvSpPr>
        <p:spPr/>
        <p:txBody>
          <a:bodyPr/>
          <a:lstStyle/>
          <a:p>
            <a:r>
              <a:rPr lang="en-US" dirty="0"/>
              <a:t>2</a:t>
            </a:r>
          </a:p>
        </p:txBody>
      </p:sp>
      <p:sp>
        <p:nvSpPr>
          <p:cNvPr id="10" name="Text Placeholder 9">
            <a:extLst>
              <a:ext uri="{FF2B5EF4-FFF2-40B4-BE49-F238E27FC236}">
                <a16:creationId xmlns:a16="http://schemas.microsoft.com/office/drawing/2014/main" id="{FCA36F73-AF07-B3B0-94F1-E52E574C8C1D}"/>
              </a:ext>
            </a:extLst>
          </p:cNvPr>
          <p:cNvSpPr>
            <a:spLocks noGrp="1"/>
          </p:cNvSpPr>
          <p:nvPr>
            <p:ph type="body" sz="quarter" idx="18"/>
          </p:nvPr>
        </p:nvSpPr>
        <p:spPr>
          <a:xfrm>
            <a:off x="1363151" y="1703082"/>
            <a:ext cx="4173867" cy="246222"/>
          </a:xfrm>
        </p:spPr>
        <p:txBody>
          <a:bodyPr/>
          <a:lstStyle/>
          <a:p>
            <a:r>
              <a:rPr lang="en-US" dirty="0"/>
              <a:t>Creating an Edify Connection and Transforming Data in Construct</a:t>
            </a:r>
          </a:p>
        </p:txBody>
      </p:sp>
      <p:sp>
        <p:nvSpPr>
          <p:cNvPr id="11" name="Text Placeholder 10">
            <a:extLst>
              <a:ext uri="{FF2B5EF4-FFF2-40B4-BE49-F238E27FC236}">
                <a16:creationId xmlns:a16="http://schemas.microsoft.com/office/drawing/2014/main" id="{FE45D77C-F44B-7073-BE37-F8920F20D2EE}"/>
              </a:ext>
            </a:extLst>
          </p:cNvPr>
          <p:cNvSpPr>
            <a:spLocks noGrp="1"/>
          </p:cNvSpPr>
          <p:nvPr>
            <p:ph type="body" sz="quarter" idx="19"/>
          </p:nvPr>
        </p:nvSpPr>
        <p:spPr/>
        <p:txBody>
          <a:bodyPr/>
          <a:lstStyle/>
          <a:p>
            <a:r>
              <a:rPr lang="en-US" dirty="0"/>
              <a:t>3</a:t>
            </a:r>
          </a:p>
        </p:txBody>
      </p:sp>
      <p:sp>
        <p:nvSpPr>
          <p:cNvPr id="12" name="Text Placeholder 11">
            <a:extLst>
              <a:ext uri="{FF2B5EF4-FFF2-40B4-BE49-F238E27FC236}">
                <a16:creationId xmlns:a16="http://schemas.microsoft.com/office/drawing/2014/main" id="{59A3A16A-EA22-C405-98BA-80921063C3DC}"/>
              </a:ext>
            </a:extLst>
          </p:cNvPr>
          <p:cNvSpPr>
            <a:spLocks noGrp="1"/>
          </p:cNvSpPr>
          <p:nvPr>
            <p:ph type="body" sz="quarter" idx="20"/>
          </p:nvPr>
        </p:nvSpPr>
        <p:spPr>
          <a:xfrm>
            <a:off x="1363152" y="2354381"/>
            <a:ext cx="3749040" cy="138499"/>
          </a:xfrm>
        </p:spPr>
        <p:txBody>
          <a:bodyPr/>
          <a:lstStyle/>
          <a:p>
            <a:r>
              <a:rPr lang="en-US" dirty="0"/>
              <a:t>How Edify Partners Have Used Rapid Insight </a:t>
            </a:r>
          </a:p>
        </p:txBody>
      </p:sp>
      <p:sp>
        <p:nvSpPr>
          <p:cNvPr id="13" name="Text Placeholder 12">
            <a:extLst>
              <a:ext uri="{FF2B5EF4-FFF2-40B4-BE49-F238E27FC236}">
                <a16:creationId xmlns:a16="http://schemas.microsoft.com/office/drawing/2014/main" id="{ABE8DBC6-F6A7-A591-3386-7B82A519484B}"/>
              </a:ext>
            </a:extLst>
          </p:cNvPr>
          <p:cNvSpPr>
            <a:spLocks noGrp="1"/>
          </p:cNvSpPr>
          <p:nvPr>
            <p:ph type="body" sz="quarter" idx="21"/>
          </p:nvPr>
        </p:nvSpPr>
        <p:spPr/>
        <p:txBody>
          <a:bodyPr/>
          <a:lstStyle/>
          <a:p>
            <a:r>
              <a:rPr lang="en-US" dirty="0"/>
              <a:t>4</a:t>
            </a:r>
          </a:p>
        </p:txBody>
      </p:sp>
      <p:sp>
        <p:nvSpPr>
          <p:cNvPr id="14" name="Text Placeholder 13">
            <a:extLst>
              <a:ext uri="{FF2B5EF4-FFF2-40B4-BE49-F238E27FC236}">
                <a16:creationId xmlns:a16="http://schemas.microsoft.com/office/drawing/2014/main" id="{3E88E3BC-7132-623E-2438-DF0CEF0F3AB6}"/>
              </a:ext>
            </a:extLst>
          </p:cNvPr>
          <p:cNvSpPr>
            <a:spLocks noGrp="1"/>
          </p:cNvSpPr>
          <p:nvPr>
            <p:ph type="body" sz="quarter" idx="22"/>
          </p:nvPr>
        </p:nvSpPr>
        <p:spPr/>
        <p:txBody>
          <a:bodyPr/>
          <a:lstStyle/>
          <a:p>
            <a:r>
              <a:rPr lang="en-US" dirty="0"/>
              <a:t>Q&amp;A and Closing</a:t>
            </a:r>
          </a:p>
        </p:txBody>
      </p:sp>
    </p:spTree>
    <p:extLst>
      <p:ext uri="{BB962C8B-B14F-4D97-AF65-F5344CB8AC3E}">
        <p14:creationId xmlns:p14="http://schemas.microsoft.com/office/powerpoint/2010/main" val="392265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456773B-7336-63FD-FA42-040D0A79DEA8}"/>
              </a:ext>
            </a:extLst>
          </p:cNvPr>
          <p:cNvSpPr/>
          <p:nvPr/>
        </p:nvSpPr>
        <p:spPr bwMode="gray">
          <a:xfrm>
            <a:off x="0" y="1349116"/>
            <a:ext cx="6400800" cy="12366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itle 6">
            <a:extLst>
              <a:ext uri="{FF2B5EF4-FFF2-40B4-BE49-F238E27FC236}">
                <a16:creationId xmlns:a16="http://schemas.microsoft.com/office/drawing/2014/main" id="{71DEAD05-27E6-35DC-08CB-1AAC4C008574}"/>
              </a:ext>
            </a:extLst>
          </p:cNvPr>
          <p:cNvSpPr>
            <a:spLocks noGrp="1"/>
          </p:cNvSpPr>
          <p:nvPr>
            <p:ph type="title"/>
          </p:nvPr>
        </p:nvSpPr>
        <p:spPr>
          <a:xfrm>
            <a:off x="279056" y="317005"/>
            <a:ext cx="5567108" cy="249299"/>
          </a:xfrm>
        </p:spPr>
        <p:txBody>
          <a:bodyPr/>
          <a:lstStyle/>
          <a:p>
            <a:r>
              <a:rPr lang="en-US" dirty="0"/>
              <a:t>Poll Question</a:t>
            </a:r>
          </a:p>
        </p:txBody>
      </p:sp>
      <p:sp>
        <p:nvSpPr>
          <p:cNvPr id="3" name="Text Placeholder 2">
            <a:extLst>
              <a:ext uri="{FF2B5EF4-FFF2-40B4-BE49-F238E27FC236}">
                <a16:creationId xmlns:a16="http://schemas.microsoft.com/office/drawing/2014/main" id="{264425EA-EDB5-2C14-39E4-1AEF10F0B1E2}"/>
              </a:ext>
            </a:extLst>
          </p:cNvPr>
          <p:cNvSpPr>
            <a:spLocks noGrp="1"/>
          </p:cNvSpPr>
          <p:nvPr>
            <p:ph type="body" sz="quarter" idx="17"/>
          </p:nvPr>
        </p:nvSpPr>
        <p:spPr>
          <a:xfrm>
            <a:off x="817255" y="1727589"/>
            <a:ext cx="4766290" cy="635623"/>
          </a:xfrm>
        </p:spPr>
        <p:txBody>
          <a:bodyPr/>
          <a:lstStyle/>
          <a:p>
            <a:pPr algn="ctr"/>
            <a:r>
              <a:rPr lang="en-US" sz="1800" dirty="0">
                <a:solidFill>
                  <a:schemeClr val="accent5"/>
                </a:solidFill>
                <a:latin typeface="+mj-lt"/>
              </a:rPr>
              <a:t>How would you describe your institution’s current use of the Rapid Insight software?</a:t>
            </a:r>
          </a:p>
        </p:txBody>
      </p:sp>
    </p:spTree>
    <p:extLst>
      <p:ext uri="{BB962C8B-B14F-4D97-AF65-F5344CB8AC3E}">
        <p14:creationId xmlns:p14="http://schemas.microsoft.com/office/powerpoint/2010/main" val="3476709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spcBef>
            <a:spcPts val="500"/>
          </a:spcBef>
          <a:defRPr sz="9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500"/>
          </a:spcBef>
          <a:defRPr sz="900" dirty="0" smtClean="0"/>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1 Presentation Template 4x3-011025.potx" id="{54144FD2-D7C3-4FBE-8D2D-774E7906EAFF}" vid="{8A63D39E-557E-44EC-B5A4-B63DBEC42238}"/>
    </a:ext>
  </a:extLst>
</a:theme>
</file>

<file path=ppt/theme/theme2.xml><?xml version="1.0" encoding="utf-8"?>
<a:theme xmlns:a="http://schemas.openxmlformats.org/drawingml/2006/main" name="EAB1 4x3 On-screen">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500"/>
          </a:spcBef>
          <a:defRPr sz="900" dirty="0" smtClean="0"/>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Presentation3" id="{E0EB3B13-1A2B-944B-9C05-EB2213F8A2AA}" vid="{797C9A19-B6AE-CB4F-A325-E435811FCCD8}"/>
    </a:ext>
  </a:extLst>
</a:theme>
</file>

<file path=ppt/theme/theme3.xml><?xml version="1.0" encoding="utf-8"?>
<a:theme xmlns:a="http://schemas.openxmlformats.org/drawingml/2006/main" name="3_EAB1 4x3 On-screen">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500"/>
          </a:spcBef>
          <a:defRPr sz="900" dirty="0" smtClean="0"/>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1 Presentation GLG Graphic Layout Guide 4x3-030524.potx" id="{C712A777-1ABE-4C32-A281-93FBC7B6B4CE}" vid="{F0522E19-5ACB-4A5B-A22A-4C4043D1D231}"/>
    </a:ext>
  </a:extLst>
</a:theme>
</file>

<file path=ppt/theme/theme4.xml><?xml version="1.0" encoding="utf-8"?>
<a:theme xmlns:a="http://schemas.openxmlformats.org/drawingml/2006/main" name="4_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On-screen 4x3 Template 010620" id="{18652EB1-68C6-4D13-8ABF-93B0E4EE9793}" vid="{907CE146-4D58-4C74-9F9B-3471E04571DD}"/>
    </a:ext>
  </a:extLst>
</a:theme>
</file>

<file path=ppt/theme/theme5.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38669-Connected24-16x9-On-Screen-Presentation-Template" id="{DE2E41A7-928F-884D-97F0-234A710183F0}" vid="{FC9E6B5A-D2F0-3A4C-B61B-D3E6DC8E9C94}"/>
    </a:ext>
  </a:extLst>
</a:theme>
</file>

<file path=ppt/theme/theme6.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CONNECTED24 16x9 PPTX Template" id="{C37E7B2F-505D-49E4-9E2A-C576375838AB}" vid="{B82AD04B-CC60-4489-BFAE-BE929108EEA6}"/>
    </a:ext>
  </a:extLst>
</a:theme>
</file>

<file path=ppt/theme/theme7.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Presentation12" id="{7D904BE2-1558-D64C-8485-1E5B776B0299}" vid="{DED7B634-2BD1-6C4D-8D31-274DD66766D5}"/>
    </a:ext>
  </a:extLst>
</a:theme>
</file>

<file path=ppt/theme/theme8.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Presentation Template 4x3 050622.potm" id="{EB6EB122-0C1C-46CB-80C1-354CBBAD68FA}" vid="{85F150D4-31D1-4B02-929C-4A1E436B943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EAB1 Presentation Template 4x3-012825 (1)</Template>
  <TotalTime>7788</TotalTime>
  <Words>3352</Words>
  <Application>Microsoft Office PowerPoint</Application>
  <PresentationFormat>Custom</PresentationFormat>
  <Paragraphs>405</Paragraphs>
  <Slides>29</Slides>
  <Notes>28</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29</vt:i4>
      </vt:variant>
    </vt:vector>
  </HeadingPairs>
  <TitlesOfParts>
    <vt:vector size="43" baseType="lpstr">
      <vt:lpstr>Aptos</vt:lpstr>
      <vt:lpstr>Arial</vt:lpstr>
      <vt:lpstr>Calibri</vt:lpstr>
      <vt:lpstr>Rockwell</vt:lpstr>
      <vt:lpstr>Times New Roman</vt:lpstr>
      <vt:lpstr>Verdana</vt:lpstr>
      <vt:lpstr>EAB1 4x3 On-screen</vt:lpstr>
      <vt:lpstr>EAB1 4x3 On-screen</vt:lpstr>
      <vt:lpstr>3_EAB1 4x3 On-screen</vt:lpstr>
      <vt:lpstr>4_EAB1 4x3 On-screen</vt:lpstr>
      <vt:lpstr>EAB1 4x3 On-screen</vt:lpstr>
      <vt:lpstr>EAB1 4x3 On-screen</vt:lpstr>
      <vt:lpstr>EAB1 4x3 On-screen</vt:lpstr>
      <vt:lpstr>EAB1 4x3 On-screen</vt:lpstr>
      <vt:lpstr>Expanding Your Data Capabilities through Edify’s Rapid Insight Access</vt:lpstr>
      <vt:lpstr>Give the Chat a Try While Others Join!</vt:lpstr>
      <vt:lpstr>Zoom Features</vt:lpstr>
      <vt:lpstr>PowerPoint Presentation</vt:lpstr>
      <vt:lpstr>Expanding Your Data Capabilities through Edify’s Rapid Insight Access</vt:lpstr>
      <vt:lpstr>Today’s Facilitators</vt:lpstr>
      <vt:lpstr>Goals for Today’s Session</vt:lpstr>
      <vt:lpstr>1</vt:lpstr>
      <vt:lpstr>Poll Question</vt:lpstr>
      <vt:lpstr>Edify with Rapid Insight</vt:lpstr>
      <vt:lpstr>Rapid Insight’s Self-Service Analytics Technology</vt:lpstr>
      <vt:lpstr>When to Use Edify or Rapid Insight</vt:lpstr>
      <vt:lpstr>How to Access Rapid Insight</vt:lpstr>
      <vt:lpstr>1</vt:lpstr>
      <vt:lpstr>Working in Construct</vt:lpstr>
      <vt:lpstr>Poll + Chat Questions</vt:lpstr>
      <vt:lpstr>Connecting to Data Sources in Three Steps</vt:lpstr>
      <vt:lpstr>Automating Routine Processes to Save Time</vt:lpstr>
      <vt:lpstr>Save Time with IPEDS Formatting in Construct</vt:lpstr>
      <vt:lpstr>PowerPoint Presentation</vt:lpstr>
      <vt:lpstr>1</vt:lpstr>
      <vt:lpstr>Scaling Compliance with Rapid Insight</vt:lpstr>
      <vt:lpstr>Replicating State Reporting After Losing Access  to Metrics</vt:lpstr>
      <vt:lpstr>Turning Complex Data into Everyday Insights</vt:lpstr>
      <vt:lpstr>1</vt:lpstr>
      <vt:lpstr>Poll Questions</vt:lpstr>
      <vt:lpstr>Q&amp;A</vt:lpstr>
      <vt:lpstr>Key Takeaways From Today’s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Chan, Katerina</dc:creator>
  <cp:lastModifiedBy>Brennan, Lily</cp:lastModifiedBy>
  <cp:revision>447</cp:revision>
  <dcterms:created xsi:type="dcterms:W3CDTF">2025-01-29T20:52:35Z</dcterms:created>
  <dcterms:modified xsi:type="dcterms:W3CDTF">2025-10-03T13:19:11Z</dcterms:modified>
</cp:coreProperties>
</file>